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81" r:id="rId2"/>
  </p:sldMasterIdLst>
  <p:notesMasterIdLst>
    <p:notesMasterId r:id="rId82"/>
  </p:notesMasterIdLst>
  <p:sldIdLst>
    <p:sldId id="7316" r:id="rId3"/>
    <p:sldId id="256" r:id="rId4"/>
    <p:sldId id="7317" r:id="rId5"/>
    <p:sldId id="7318" r:id="rId6"/>
    <p:sldId id="7319" r:id="rId7"/>
    <p:sldId id="7320" r:id="rId8"/>
    <p:sldId id="7277" r:id="rId9"/>
    <p:sldId id="7273" r:id="rId10"/>
    <p:sldId id="7311" r:id="rId11"/>
    <p:sldId id="260" r:id="rId12"/>
    <p:sldId id="7280" r:id="rId13"/>
    <p:sldId id="7289" r:id="rId14"/>
    <p:sldId id="7281" r:id="rId15"/>
    <p:sldId id="7285" r:id="rId16"/>
    <p:sldId id="7312" r:id="rId17"/>
    <p:sldId id="261" r:id="rId18"/>
    <p:sldId id="300" r:id="rId19"/>
    <p:sldId id="301" r:id="rId20"/>
    <p:sldId id="302" r:id="rId21"/>
    <p:sldId id="296" r:id="rId22"/>
    <p:sldId id="303" r:id="rId23"/>
    <p:sldId id="7322" r:id="rId24"/>
    <p:sldId id="305" r:id="rId25"/>
    <p:sldId id="306" r:id="rId26"/>
    <p:sldId id="280" r:id="rId27"/>
    <p:sldId id="307" r:id="rId28"/>
    <p:sldId id="282" r:id="rId29"/>
    <p:sldId id="7300" r:id="rId30"/>
    <p:sldId id="7301" r:id="rId31"/>
    <p:sldId id="7302" r:id="rId32"/>
    <p:sldId id="7303" r:id="rId33"/>
    <p:sldId id="308" r:id="rId34"/>
    <p:sldId id="310" r:id="rId35"/>
    <p:sldId id="283" r:id="rId36"/>
    <p:sldId id="317" r:id="rId37"/>
    <p:sldId id="7290" r:id="rId38"/>
    <p:sldId id="328" r:id="rId39"/>
    <p:sldId id="318" r:id="rId40"/>
    <p:sldId id="293" r:id="rId41"/>
    <p:sldId id="7313" r:id="rId42"/>
    <p:sldId id="319" r:id="rId43"/>
    <p:sldId id="316" r:id="rId44"/>
    <p:sldId id="320" r:id="rId45"/>
    <p:sldId id="314" r:id="rId46"/>
    <p:sldId id="315" r:id="rId47"/>
    <p:sldId id="309" r:id="rId48"/>
    <p:sldId id="267" r:id="rId49"/>
    <p:sldId id="7293" r:id="rId50"/>
    <p:sldId id="7294" r:id="rId51"/>
    <p:sldId id="7295" r:id="rId52"/>
    <p:sldId id="330" r:id="rId53"/>
    <p:sldId id="7296" r:id="rId54"/>
    <p:sldId id="7297" r:id="rId55"/>
    <p:sldId id="7298" r:id="rId56"/>
    <p:sldId id="286" r:id="rId57"/>
    <p:sldId id="7299" r:id="rId58"/>
    <p:sldId id="7315" r:id="rId59"/>
    <p:sldId id="269" r:id="rId60"/>
    <p:sldId id="321" r:id="rId61"/>
    <p:sldId id="322" r:id="rId62"/>
    <p:sldId id="323" r:id="rId63"/>
    <p:sldId id="324" r:id="rId64"/>
    <p:sldId id="325" r:id="rId65"/>
    <p:sldId id="326" r:id="rId66"/>
    <p:sldId id="327" r:id="rId67"/>
    <p:sldId id="271" r:id="rId68"/>
    <p:sldId id="292" r:id="rId69"/>
    <p:sldId id="272" r:id="rId70"/>
    <p:sldId id="295" r:id="rId71"/>
    <p:sldId id="7291" r:id="rId72"/>
    <p:sldId id="297" r:id="rId73"/>
    <p:sldId id="298" r:id="rId74"/>
    <p:sldId id="299" r:id="rId75"/>
    <p:sldId id="7292" r:id="rId76"/>
    <p:sldId id="273" r:id="rId77"/>
    <p:sldId id="274" r:id="rId78"/>
    <p:sldId id="290" r:id="rId79"/>
    <p:sldId id="289" r:id="rId80"/>
    <p:sldId id="275" r:id="rId81"/>
  </p:sldIdLst>
  <p:sldSz cx="24384000" cy="13716000"/>
  <p:notesSz cx="6797675" cy="9872663"/>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1pPr>
    <a:lvl2pPr marL="0" marR="0" indent="4572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2pPr>
    <a:lvl3pPr marL="0" marR="0" indent="9144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3pPr>
    <a:lvl4pPr marL="0" marR="0" indent="13716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4pPr>
    <a:lvl5pPr marL="0" marR="0" indent="18288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5pPr>
    <a:lvl6pPr marL="0" marR="0" indent="22860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6pPr>
    <a:lvl7pPr marL="0" marR="0" indent="27432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7pPr>
    <a:lvl8pPr marL="0" marR="0" indent="32004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8pPr>
    <a:lvl9pPr marL="0" marR="0" indent="365760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15:guide id="6" pos="14620" userDrawn="1">
          <p15:clr>
            <a:srgbClr val="A4A3A4"/>
          </p15:clr>
        </p15:guide>
        <p15:guide id="7" orient="horz" pos="4365" userDrawn="1">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06FF09-F61B-A7FB-C88F-74B81F3C66B3}" name="aycha1r@outlook.de" initials="a" userId="Anonymous_aycha1r@outlook.de" providerId="None"/>
  <p188:author id="{6C611926-99F5-6A9E-ED96-4E57D9429A0C}" name="Elisabeth Turowski" initials="ET" userId="S::turowski@grimme-institut.de::54b89318-54b0-4db0-bf41-22ebd2ec1ea1" providerId="AD"/>
  <p188:author id="{8443ED59-20C7-4FDF-8DCA-8A14D1AA1C8C}" name="Microsoft Office User" initials="Office" userId="Microsoft Office User" providerId="None"/>
  <p188:author id="{3E4CD16D-0368-C1FF-51EB-C1FB3E6C654F}" name="Aycha Riffi" initials="AR" userId="S::riffi@grimme-institut.de::415cc1d3-fef7-47bd-ba1a-c24722499d13" providerId="AD"/>
  <p188:author id="{2F294A74-1A9C-9AB0-711E-207DEB60B09A}" name="Obermanns, Astrid" initials="OA" userId="S::Astrid.Obermanns@ruhr-uni-bochum.de::4966e27d-200c-4c3a-9a58-46d1c19c33b0" providerId="AD"/>
  <p188:author id="{60673E81-C3B6-7F86-E465-D8F868E816EF}" name="Astrid Obermanns" initials="AO" userId="S::obermanns@grimme-institut.de::51ee6cad-f300-4120-bd64-958a41cec4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ycha1r@outlook.de"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1E7"/>
    <a:srgbClr val="F0C7C8"/>
    <a:srgbClr val="E6E3E0"/>
    <a:srgbClr val="D1DFE8"/>
    <a:srgbClr val="D7E4CB"/>
    <a:srgbClr val="E9F2B1"/>
    <a:srgbClr val="EAD6E9"/>
    <a:srgbClr val="FAD2E8"/>
    <a:srgbClr val="FCF791"/>
    <a:srgbClr val="DDF0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43" autoAdjust="0"/>
    <p:restoredTop sz="79487" autoAdjust="0"/>
  </p:normalViewPr>
  <p:slideViewPr>
    <p:cSldViewPr snapToObjects="1">
      <p:cViewPr varScale="1">
        <p:scale>
          <a:sx n="23" d="100"/>
          <a:sy n="23" d="100"/>
        </p:scale>
        <p:origin x="1084" y="56"/>
      </p:cViewPr>
      <p:guideLst>
        <p:guide pos="14620"/>
        <p:guide orient="horz" pos="4365"/>
      </p:guideLst>
    </p:cSldViewPr>
  </p:slideViewPr>
  <p:outlineViewPr>
    <p:cViewPr>
      <p:scale>
        <a:sx n="33" d="100"/>
        <a:sy n="33" d="100"/>
      </p:scale>
      <p:origin x="0" y="0"/>
    </p:cViewPr>
  </p:outlineViewPr>
  <p:notesTextViewPr>
    <p:cViewPr>
      <p:scale>
        <a:sx n="1" d="1"/>
        <a:sy n="1" d="1"/>
      </p:scale>
      <p:origin x="0" y="0"/>
    </p:cViewPr>
  </p:notesTextViewPr>
  <p:sorterViewPr>
    <p:cViewPr>
      <p:scale>
        <a:sx n="160" d="100"/>
        <a:sy n="160" d="100"/>
      </p:scale>
      <p:origin x="0" y="-8620"/>
    </p:cViewPr>
  </p:sorterViewPr>
  <p:notesViewPr>
    <p:cSldViewPr snapToObjects="1" showGuides="1">
      <p:cViewPr varScale="1">
        <p:scale>
          <a:sx n="136" d="100"/>
          <a:sy n="136" d="100"/>
        </p:scale>
        <p:origin x="4840" y="20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presProps" Target="pres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commentAuthors" Target="commentAuthors.xml"/><Relationship Id="rId88"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dirty="0">
                <a:solidFill>
                  <a:schemeClr val="tx1"/>
                </a:solidFill>
                <a:latin typeface="Palatino" pitchFamily="2" charset="77"/>
                <a:ea typeface="Palatino" pitchFamily="2" charset="77"/>
              </a:rPr>
              <a:t>Die auflagenstärksten überregionalen Tageszeitungen in Deutschland 2022 und 2015</a:t>
            </a:r>
          </a:p>
        </c:rich>
      </c:tx>
      <c:layout>
        <c:manualLayout>
          <c:xMode val="edge"/>
          <c:yMode val="edge"/>
          <c:x val="0.12437699887981557"/>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3321987045592511"/>
          <c:y val="6.6520583581983136E-2"/>
          <c:w val="0.6053012261358639"/>
          <c:h val="0.79800474396737486"/>
        </c:manualLayout>
      </c:layout>
      <c:bar3DChart>
        <c:barDir val="bar"/>
        <c:grouping val="stacked"/>
        <c:varyColors val="0"/>
        <c:ser>
          <c:idx val="0"/>
          <c:order val="0"/>
          <c:tx>
            <c:strRef>
              <c:f>Tabelle1!$B$1</c:f>
              <c:strCache>
                <c:ptCount val="1"/>
                <c:pt idx="0">
                  <c:v>Verkaufte Auflagen 2022</c:v>
                </c:pt>
              </c:strCache>
            </c:strRef>
          </c:tx>
          <c:spPr>
            <a:solidFill>
              <a:schemeClr val="accent5">
                <a:shade val="76000"/>
              </a:schemeClr>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Palatino" pitchFamily="2" charset="77"/>
                    <a:ea typeface="Palatino" pitchFamily="2" charset="77"/>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taz. Die Tageszeitung</c:v>
                </c:pt>
                <c:pt idx="1">
                  <c:v>Die Welt</c:v>
                </c:pt>
                <c:pt idx="2">
                  <c:v>Handelsblatt</c:v>
                </c:pt>
                <c:pt idx="3">
                  <c:v>Frankfurter Allgemeine Zeitung</c:v>
                </c:pt>
                <c:pt idx="4">
                  <c:v>Süddeutsche Zeitung</c:v>
                </c:pt>
                <c:pt idx="5">
                  <c:v>Bild Zeitung</c:v>
                </c:pt>
              </c:strCache>
            </c:strRef>
          </c:cat>
          <c:val>
            <c:numRef>
              <c:f>Tabelle1!$B$2:$B$7</c:f>
              <c:numCache>
                <c:formatCode>#,##0</c:formatCode>
                <c:ptCount val="6"/>
                <c:pt idx="0">
                  <c:v>47917</c:v>
                </c:pt>
                <c:pt idx="1">
                  <c:v>85300</c:v>
                </c:pt>
                <c:pt idx="2">
                  <c:v>133319</c:v>
                </c:pt>
                <c:pt idx="3">
                  <c:v>197074</c:v>
                </c:pt>
                <c:pt idx="4">
                  <c:v>305479</c:v>
                </c:pt>
                <c:pt idx="5">
                  <c:v>1190975</c:v>
                </c:pt>
              </c:numCache>
            </c:numRef>
          </c:val>
          <c:extLst>
            <c:ext xmlns:c16="http://schemas.microsoft.com/office/drawing/2014/chart" uri="{C3380CC4-5D6E-409C-BE32-E72D297353CC}">
              <c16:uniqueId val="{00000000-E725-EE43-B0A5-081ADF218D75}"/>
            </c:ext>
          </c:extLst>
        </c:ser>
        <c:ser>
          <c:idx val="1"/>
          <c:order val="1"/>
          <c:tx>
            <c:strRef>
              <c:f>Tabelle1!$C$1</c:f>
              <c:strCache>
                <c:ptCount val="1"/>
                <c:pt idx="0">
                  <c:v>Verkaufte Auflagen 2015</c:v>
                </c:pt>
              </c:strCache>
            </c:strRef>
          </c:tx>
          <c:spPr>
            <a:solidFill>
              <a:schemeClr val="accent5">
                <a:tint val="77000"/>
              </a:schemeClr>
            </a:solidFill>
            <a:ln>
              <a:noFill/>
            </a:ln>
            <a:effectLst/>
            <a:sp3d/>
          </c:spPr>
          <c:invertIfNegative val="0"/>
          <c:dLbls>
            <c:delete val="1"/>
          </c:dLbls>
          <c:cat>
            <c:strRef>
              <c:f>Tabelle1!$A$2:$A$7</c:f>
              <c:strCache>
                <c:ptCount val="6"/>
                <c:pt idx="0">
                  <c:v>taz. Die Tageszeitung</c:v>
                </c:pt>
                <c:pt idx="1">
                  <c:v>Die Welt</c:v>
                </c:pt>
                <c:pt idx="2">
                  <c:v>Handelsblatt</c:v>
                </c:pt>
                <c:pt idx="3">
                  <c:v>Frankfurter Allgemeine Zeitung</c:v>
                </c:pt>
                <c:pt idx="4">
                  <c:v>Süddeutsche Zeitung</c:v>
                </c:pt>
                <c:pt idx="5">
                  <c:v>Bild Zeitung</c:v>
                </c:pt>
              </c:strCache>
            </c:strRef>
          </c:cat>
          <c:val>
            <c:numRef>
              <c:f>Tabelle1!$C$2:$C$7</c:f>
              <c:numCache>
                <c:formatCode>#,##0</c:formatCode>
                <c:ptCount val="6"/>
                <c:pt idx="0" formatCode="General">
                  <c:v>5123</c:v>
                </c:pt>
                <c:pt idx="1">
                  <c:v>37639</c:v>
                </c:pt>
                <c:pt idx="2">
                  <c:v>67258</c:v>
                </c:pt>
                <c:pt idx="3">
                  <c:v>68407</c:v>
                </c:pt>
                <c:pt idx="4">
                  <c:v>77324</c:v>
                </c:pt>
                <c:pt idx="5">
                  <c:v>910658</c:v>
                </c:pt>
              </c:numCache>
            </c:numRef>
          </c:val>
          <c:extLst>
            <c:ext xmlns:c16="http://schemas.microsoft.com/office/drawing/2014/chart" uri="{C3380CC4-5D6E-409C-BE32-E72D297353CC}">
              <c16:uniqueId val="{00000001-E725-EE43-B0A5-081ADF218D75}"/>
            </c:ext>
          </c:extLst>
        </c:ser>
        <c:dLbls>
          <c:showLegendKey val="0"/>
          <c:showVal val="1"/>
          <c:showCatName val="0"/>
          <c:showSerName val="0"/>
          <c:showPercent val="0"/>
          <c:showBubbleSize val="0"/>
        </c:dLbls>
        <c:gapWidth val="150"/>
        <c:shape val="box"/>
        <c:axId val="1522366207"/>
        <c:axId val="1522070159"/>
        <c:axId val="0"/>
      </c:bar3DChart>
      <c:catAx>
        <c:axId val="152236620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Palatino" pitchFamily="2" charset="77"/>
                <a:ea typeface="Palatino" pitchFamily="2" charset="77"/>
                <a:cs typeface="+mn-cs"/>
              </a:defRPr>
            </a:pPr>
            <a:endParaRPr lang="de-DE"/>
          </a:p>
        </c:txPr>
        <c:crossAx val="1522070159"/>
        <c:crosses val="autoZero"/>
        <c:auto val="1"/>
        <c:lblAlgn val="ctr"/>
        <c:lblOffset val="100"/>
        <c:noMultiLvlLbl val="0"/>
      </c:catAx>
      <c:valAx>
        <c:axId val="1522070159"/>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Palatino" pitchFamily="2" charset="77"/>
                <a:ea typeface="Palatino" pitchFamily="2" charset="77"/>
                <a:cs typeface="+mn-cs"/>
              </a:defRPr>
            </a:pPr>
            <a:endParaRPr lang="de-DE"/>
          </a:p>
        </c:txPr>
        <c:crossAx val="1522366207"/>
        <c:crosses val="autoZero"/>
        <c:crossBetween val="between"/>
      </c:valAx>
      <c:spPr>
        <a:noFill/>
        <a:ln>
          <a:noFill/>
        </a:ln>
        <a:effectLst/>
      </c:spPr>
    </c:plotArea>
    <c:legend>
      <c:legendPos val="b"/>
      <c:layout>
        <c:manualLayout>
          <c:xMode val="edge"/>
          <c:yMode val="edge"/>
          <c:x val="0.44609170348450178"/>
          <c:y val="0.55268486173072651"/>
          <c:w val="0.5396876733777205"/>
          <c:h val="6.7189484009243808E-2"/>
        </c:manualLayout>
      </c:layout>
      <c:overlay val="1"/>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Palatino" pitchFamily="2" charset="77"/>
              <a:ea typeface="Palatino" pitchFamily="2" charset="77"/>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Shape 18"/>
          <p:cNvSpPr>
            <a:spLocks noGrp="1" noRot="1" noChangeAspect="1"/>
          </p:cNvSpPr>
          <p:nvPr>
            <p:ph type="sldImg"/>
          </p:nvPr>
        </p:nvSpPr>
        <p:spPr>
          <a:xfrm>
            <a:off x="107950" y="739775"/>
            <a:ext cx="6581775" cy="3703638"/>
          </a:xfrm>
          <a:prstGeom prst="rect">
            <a:avLst/>
          </a:prstGeom>
        </p:spPr>
        <p:txBody>
          <a:bodyPr/>
          <a:lstStyle/>
          <a:p>
            <a:endParaRPr/>
          </a:p>
        </p:txBody>
      </p:sp>
      <p:sp>
        <p:nvSpPr>
          <p:cNvPr id="19" name="Shape 19"/>
          <p:cNvSpPr>
            <a:spLocks noGrp="1"/>
          </p:cNvSpPr>
          <p:nvPr>
            <p:ph type="body" sz="quarter" idx="1"/>
          </p:nvPr>
        </p:nvSpPr>
        <p:spPr>
          <a:xfrm>
            <a:off x="906357" y="4689515"/>
            <a:ext cx="4984962" cy="4442698"/>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medienportal.siemens-stiftung.org/de/algorithmen-einfuehrung-algorithmen-im-alltag-zaehneputzen-112761"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medienportal.siemens-stiftung.org/de/algorithmen-beispiele-fuer-algorithmen-112763"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imblickpunkt.grimme-institut.de/wp/wp-content/uploads/2014/12/IB-Informationsqualitaet-im-Internet.pdf"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www.youtube.com/watch?v=fQ0rJRJ2qWI" TargetMode="External"/><Relationship Id="rId5" Type="http://schemas.openxmlformats.org/officeDocument/2006/relationships/hyperlink" Target="https://www.youtube.com/watch?v=REKrqEUmo_0" TargetMode="External"/><Relationship Id="rId4" Type="http://schemas.openxmlformats.org/officeDocument/2006/relationships/hyperlink" Target="https://www.youtube.com/watch?v=g4uLreWUs8s"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medienanstalt-nrw.de/fileadmin/lfm-nrw/Pressemeldungen/suchenundfinden.pdf"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klicksafe.de/materialien/wikipedia-gemeinsam-wissen-gestalten/"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e.wikipedia.org/wiki/Deep_Web"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bpb.de/kurz-knapp/lexika/handwoerterbuch-politisches-system/202067/massenmedien/"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polsoz.fu-berlin.de/kommwiss/institut/cemil/schule/schule_inhaltselemente/12_mediensystem/a_mediensystem.html" TargetMode="External"/><Relationship Id="rId5" Type="http://schemas.openxmlformats.org/officeDocument/2006/relationships/hyperlink" Target="https://www.youtube.com/watch?v=77LLWxPcDAE" TargetMode="External"/><Relationship Id="rId4" Type="http://schemas.openxmlformats.org/officeDocument/2006/relationships/hyperlink" Target="https://mobile.katapult-magazin.de/index.php?mpage=a&amp;l=0&amp;artID=751"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sogehtmedien-auf-sendung.d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ie-medienanstalten.de/themen/werbeaufsicht/"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twitter.com/heuteshow/status/1427565129684721664?lang=de"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twitter.com/search?lang=de&amp;q=%22Hab%20mal%27n%20Meme%20daraus%20gemacht.%22%20(from%3Ajogiwiedemann)&amp;src=typed_query" TargetMode="External"/><Relationship Id="rId5" Type="http://schemas.openxmlformats.org/officeDocument/2006/relationships/hyperlink" Target="https://twitter.com/elhotzo/status/1390768876611309570?lang=de" TargetMode="External"/><Relationship Id="rId4" Type="http://schemas.openxmlformats.org/officeDocument/2006/relationships/hyperlink" Target="https://twitter.com/ForchheimEka/status/1484790685760950272?cxt=HHwWgMC46eHQhJspAAAA" TargetMode="Externa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twitter.com/heuteshow/status/1427565129684721664?lang=de" TargetMode="External"/><Relationship Id="rId2" Type="http://schemas.openxmlformats.org/officeDocument/2006/relationships/slide" Target="../slides/slide57.xml"/><Relationship Id="rId1" Type="http://schemas.openxmlformats.org/officeDocument/2006/relationships/notesMaster" Target="../notesMasters/notesMaster1.xml"/><Relationship Id="rId6" Type="http://schemas.openxmlformats.org/officeDocument/2006/relationships/hyperlink" Target="https://twitter.com/search?lang=de&amp;q=%22Hab%20mal%27n%20Meme%20daraus%20gemacht.%22%20(from%3Ajogiwiedemann)&amp;src=typed_query" TargetMode="External"/><Relationship Id="rId5" Type="http://schemas.openxmlformats.org/officeDocument/2006/relationships/hyperlink" Target="https://twitter.com/elhotzo/status/1390768876611309570?lang=de" TargetMode="External"/><Relationship Id="rId4" Type="http://schemas.openxmlformats.org/officeDocument/2006/relationships/hyperlink" Target="https://twitter.com/ForchheimEka/status/1484790685760950272?cxt=HHwWgMC46eHQhJspAAAA"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uebermedien.de/68042/klatschpresse-erzaehlt-was-vom-schumacher-pferd/"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medienanstalt-nrw.de/themen/desinformation.html" TargetMode="External"/><Relationship Id="rId2" Type="http://schemas.openxmlformats.org/officeDocument/2006/relationships/slide" Target="../slides/slide67.xml"/><Relationship Id="rId1" Type="http://schemas.openxmlformats.org/officeDocument/2006/relationships/notesMaster" Target="../notesMasters/notesMaster1.xml"/><Relationship Id="rId6" Type="http://schemas.openxmlformats.org/officeDocument/2006/relationships/hyperlink" Target="https://www.volkshochschule.de/modulbox-verschwoerungserzaehlungen" TargetMode="External"/><Relationship Id="rId5" Type="http://schemas.openxmlformats.org/officeDocument/2006/relationships/hyperlink" Target="https://www.klicksafe.de/desinformation-und-meinung/fake-news" TargetMode="External"/><Relationship Id="rId4" Type="http://schemas.openxmlformats.org/officeDocument/2006/relationships/hyperlink" Target="https://de.firstdraftnews.org/fake-news-es-ist-kompliziert/" TargetMode="Externa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medienradar.de/hintergrundwissen/artikel/fake-news-und-der-hass-im-netz"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br.de/sogehtmedien/stimmt-das/luegen-erkennen/un-wahrheiten-luegen-erkennen124.html" TargetMode="External"/><Relationship Id="rId2" Type="http://schemas.openxmlformats.org/officeDocument/2006/relationships/slide" Target="../slides/slide70.xml"/><Relationship Id="rId1" Type="http://schemas.openxmlformats.org/officeDocument/2006/relationships/notesMaster" Target="../notesMasters/notesMaster1.xml"/><Relationship Id="rId4" Type="http://schemas.openxmlformats.org/officeDocument/2006/relationships/hyperlink" Target="https://correctiv.org/faktencheck/hintergrund/2022/04/01/so-funktioniert-die-bilderrueckwaertssuche/" TargetMode="Externa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www.br.de/sogehtmedien/index.html" TargetMode="External"/><Relationship Id="rId2" Type="http://schemas.openxmlformats.org/officeDocument/2006/relationships/slide" Target="../slides/slide71.xml"/><Relationship Id="rId1" Type="http://schemas.openxmlformats.org/officeDocument/2006/relationships/notesMaster" Target="../notesMasters/notesMaster1.xml"/><Relationship Id="rId6" Type="http://schemas.openxmlformats.org/officeDocument/2006/relationships/hyperlink" Target="https://newscheck.nrw/" TargetMode="External"/><Relationship Id="rId5" Type="http://schemas.openxmlformats.org/officeDocument/2006/relationships/hyperlink" Target="https://fitfornews.de/" TargetMode="External"/><Relationship Id="rId4" Type="http://schemas.openxmlformats.org/officeDocument/2006/relationships/hyperlink" Target="https://www.volkshochschule.de/modulbox-verschwoerungserzaehlungen" TargetMode="Externa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taz.de/Fake-Video-ueber-vermeintliche-Toetung/!5840206/" TargetMode="External"/><Relationship Id="rId2" Type="http://schemas.openxmlformats.org/officeDocument/2006/relationships/slide" Target="../slides/slide72.xml"/><Relationship Id="rId1" Type="http://schemas.openxmlformats.org/officeDocument/2006/relationships/notesMaster" Target="../notesMasters/notesMaster1.xml"/><Relationship Id="rId6" Type="http://schemas.openxmlformats.org/officeDocument/2006/relationships/hyperlink" Target="https://tvdiskurs.de/beitrag/medien-und-wahrheit-in-digitalen-zeiten-beitrag-1025/" TargetMode="External"/><Relationship Id="rId5" Type="http://schemas.openxmlformats.org/officeDocument/2006/relationships/hyperlink" Target="https://taz.de/Fall-Lisa-in-Berlin-Marzahn/!5273985/" TargetMode="External"/><Relationship Id="rId4" Type="http://schemas.openxmlformats.org/officeDocument/2006/relationships/hyperlink" Target="https://correctiv.org/faktencheck/hintergrund/2022/04/08/alina-lipp-wie-eine-28-jaehrige-zum-sprachrohr-russischer-propaganda-wurde/?utm_source=pocket-newtab-global-de-DE" TargetMode="Externa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rheinneckarblog.de/25/massiver-terroranschlag-in-mannheim/137678.html" TargetMode="External"/><Relationship Id="rId2" Type="http://schemas.openxmlformats.org/officeDocument/2006/relationships/slide" Target="../slides/slide73.xml"/><Relationship Id="rId1" Type="http://schemas.openxmlformats.org/officeDocument/2006/relationships/notesMaster" Target="../notesMasters/notesMaster1.xml"/><Relationship Id="rId5" Type="http://schemas.openxmlformats.org/officeDocument/2006/relationships/hyperlink" Target="https://www.faz.net/aktuell/feuilleton/medien/rheinneckarblog-erfindet-terroranschlag-in-mannheim-15512190.html" TargetMode="External"/><Relationship Id="rId4" Type="http://schemas.openxmlformats.org/officeDocument/2006/relationships/hyperlink" Target="https://www.sueddeutsche.de/panorama/prozesse-mannheim-erfundener-anschlag-blogger-geht-in-naechste-instanz-dpa.urn-newsml-dpa-com-20090101-200303-99-170204" TargetMode="Externa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bundestag.de/blob/502158/99feb7f3b7fd1721ab4ea631d8779247/wd-10-003-17-pdf-data.pdf"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algorithmwatch.org/" TargetMode="External"/><Relationship Id="rId2" Type="http://schemas.openxmlformats.org/officeDocument/2006/relationships/slide" Target="../slides/slide76.xml"/><Relationship Id="rId1" Type="http://schemas.openxmlformats.org/officeDocument/2006/relationships/notesMaster" Target="../notesMasters/notesMaster1.xml"/><Relationship Id="rId5" Type="http://schemas.openxmlformats.org/officeDocument/2006/relationships/hyperlink" Target="https://www.digitalcheck.nrw/" TargetMode="External"/><Relationship Id="rId4" Type="http://schemas.openxmlformats.org/officeDocument/2006/relationships/hyperlink" Target="https://cumila.eu/?lang=d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medienbox-nrw.de/" TargetMode="External"/><Relationship Id="rId2" Type="http://schemas.openxmlformats.org/officeDocument/2006/relationships/slide" Target="../slides/slide77.xml"/><Relationship Id="rId1" Type="http://schemas.openxmlformats.org/officeDocument/2006/relationships/notesMaster" Target="../notesMasters/notesMaster1.xml"/><Relationship Id="rId4" Type="http://schemas.openxmlformats.org/officeDocument/2006/relationships/hyperlink" Target="https://reporterfabrik.org/" TargetMode="Externa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ed.spiegel.de/" TargetMode="External"/><Relationship Id="rId2" Type="http://schemas.openxmlformats.org/officeDocument/2006/relationships/slide" Target="../slides/slide78.xml"/><Relationship Id="rId1" Type="http://schemas.openxmlformats.org/officeDocument/2006/relationships/notesMaster" Target="../notesMasters/notesMaster1.xml"/><Relationship Id="rId4" Type="http://schemas.openxmlformats.org/officeDocument/2006/relationships/hyperlink" Target="https://www.usethenews.de/de/dokumente/usethenews-playbook"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5218591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https://www.reddit.com/</a:t>
            </a:r>
          </a:p>
          <a:p>
            <a:r>
              <a:rPr lang="de-DE" dirty="0"/>
              <a:t>https://www.funk.net/</a:t>
            </a:r>
          </a:p>
          <a:p>
            <a:r>
              <a:rPr lang="de-DE" dirty="0"/>
              <a:t>https://www.gutefrage.net/</a:t>
            </a:r>
          </a:p>
          <a:p>
            <a:r>
              <a:rPr lang="de-DE" dirty="0"/>
              <a:t>https://www.fluter.de/</a:t>
            </a:r>
          </a:p>
          <a:p>
            <a:r>
              <a:rPr lang="de-DE" dirty="0"/>
              <a:t>https://www.der-postillon.com/</a:t>
            </a:r>
          </a:p>
          <a:p>
            <a:r>
              <a:rPr lang="de-DE" dirty="0"/>
              <a:t>https://www.tiktok.com/@tagesschau</a:t>
            </a:r>
          </a:p>
        </p:txBody>
      </p:sp>
    </p:spTree>
    <p:extLst>
      <p:ext uri="{BB962C8B-B14F-4D97-AF65-F5344CB8AC3E}">
        <p14:creationId xmlns:p14="http://schemas.microsoft.com/office/powerpoint/2010/main" val="363739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https://www.digitalcheck.nrw/</a:t>
            </a:r>
          </a:p>
          <a:p>
            <a:r>
              <a:rPr lang="de-DE" dirty="0"/>
              <a:t>https://checkup.digitalcheck.nrw/</a:t>
            </a:r>
          </a:p>
          <a:p>
            <a:r>
              <a:rPr lang="de-DE" dirty="0"/>
              <a:t>https://checkup.digitalcheck.nrw/section/2/1</a:t>
            </a:r>
          </a:p>
          <a:p>
            <a:r>
              <a:rPr lang="de-DE" dirty="0"/>
              <a:t>https://www.stiftung-nv.de/de/publikation/quelle-internet-digitale-nachrichten-und-informationskompetenzen-der-deutschen#collapse-newsletter_banner_bottom</a:t>
            </a:r>
          </a:p>
          <a:p>
            <a:r>
              <a:rPr lang="de-DE" dirty="0"/>
              <a:t>https://learningapps.org/</a:t>
            </a:r>
          </a:p>
          <a:p>
            <a:r>
              <a:rPr lang="de-DE" dirty="0"/>
              <a:t>https://learningapps.org/15146377</a:t>
            </a:r>
          </a:p>
          <a:p>
            <a:r>
              <a:rPr lang="de-DE" dirty="0"/>
              <a:t>https://learningapps.org/3001585</a:t>
            </a:r>
          </a:p>
          <a:p>
            <a:endParaRPr lang="de-DE" dirty="0"/>
          </a:p>
          <a:p>
            <a:endParaRPr lang="de-DE" dirty="0"/>
          </a:p>
          <a:p>
            <a:endParaRPr lang="de-DE" dirty="0"/>
          </a:p>
        </p:txBody>
      </p:sp>
    </p:spTree>
    <p:extLst>
      <p:ext uri="{BB962C8B-B14F-4D97-AF65-F5344CB8AC3E}">
        <p14:creationId xmlns:p14="http://schemas.microsoft.com/office/powerpoint/2010/main" val="1105484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https://onlinemarketing.de/lexikon/definition-advertorial</a:t>
            </a:r>
          </a:p>
          <a:p>
            <a:r>
              <a:rPr lang="de-DE" dirty="0"/>
              <a:t>https://www.burda-forward.de/advertising/goodvertising/unternehmens-advertorials/?utm_source=google&amp;utm_medium=cpc&amp;utm_campaign=Search_Generisch&amp;utm_term=advertorial&amp;gclid=CjwKCAjwv-GUBhAzEiwASUMm4viuJdVAsURwUUbskX1QnVAcjStIhWCACB65TW7gHnJCzxT4rNZ3xxoCx_QQAvD_BwE</a:t>
            </a:r>
          </a:p>
          <a:p>
            <a:r>
              <a:rPr lang="de-DE" dirty="0"/>
              <a:t>https://paulnewsman.com</a:t>
            </a:r>
          </a:p>
        </p:txBody>
      </p:sp>
    </p:spTree>
    <p:extLst>
      <p:ext uri="{BB962C8B-B14F-4D97-AF65-F5344CB8AC3E}">
        <p14:creationId xmlns:p14="http://schemas.microsoft.com/office/powerpoint/2010/main" val="2624884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82776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https://www.youtube.com/watch?v=0yKA57F-fU4</a:t>
            </a:r>
          </a:p>
          <a:p>
            <a:endParaRPr lang="de-DE" dirty="0"/>
          </a:p>
          <a:p>
            <a:r>
              <a:rPr lang="de-DE" dirty="0"/>
              <a:t>https://www.fes.de/medienpolitik/artikelseite/breaking-the-news</a:t>
            </a:r>
          </a:p>
        </p:txBody>
      </p:sp>
    </p:spTree>
    <p:extLst>
      <p:ext uri="{BB962C8B-B14F-4D97-AF65-F5344CB8AC3E}">
        <p14:creationId xmlns:p14="http://schemas.microsoft.com/office/powerpoint/2010/main" val="476402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solidFill>
                  <a:schemeClr val="tx1"/>
                </a:solidFill>
              </a:rPr>
              <a:t>https://www.bpb.de/lernen/medienpaedagogik/big-data-kinder-und-jugendbildung/253045/was-sind-algorithmen-bubblesort/</a:t>
            </a:r>
          </a:p>
          <a:p>
            <a:r>
              <a:rPr lang="de-DE" dirty="0">
                <a:solidFill>
                  <a:schemeClr val="tx1"/>
                </a:solidFill>
              </a:rPr>
              <a:t>https://medienportal.siemens-stiftung.org/de/algorithmen-in-unserem-alltag-112741</a:t>
            </a:r>
          </a:p>
          <a:p>
            <a:r>
              <a:rPr lang="de-DE" b="0" i="0" u="none" strike="noStrike" dirty="0">
                <a:solidFill>
                  <a:schemeClr val="tx1"/>
                </a:solidFill>
                <a:effectLst/>
                <a:latin typeface="Siemens Sans Roman"/>
                <a:hlinkClick r:id="rId3">
                  <a:extLst>
                    <a:ext uri="{A12FA001-AC4F-418D-AE19-62706E023703}">
                      <ahyp:hlinkClr xmlns:ahyp="http://schemas.microsoft.com/office/drawing/2018/hyperlinkcolor" val="tx"/>
                    </a:ext>
                  </a:extLst>
                </a:hlinkClick>
              </a:rPr>
              <a:t>https://medienportal.siemens-stiftung.org/de/algorithmen-einfuehrung-algorithmen-im-alltag-zaehneputzen-112761</a:t>
            </a:r>
            <a:endParaRPr lang="de-DE" b="0" i="0" u="none" strike="noStrike" dirty="0">
              <a:solidFill>
                <a:schemeClr val="tx1"/>
              </a:solidFill>
              <a:effectLst/>
              <a:latin typeface="Siemens Sans Roman"/>
            </a:endParaRPr>
          </a:p>
          <a:p>
            <a:r>
              <a:rPr lang="de-DE" b="0" i="0" u="none" strike="noStrike" dirty="0">
                <a:solidFill>
                  <a:schemeClr val="tx1"/>
                </a:solidFill>
                <a:effectLst/>
                <a:latin typeface="Siemens Sans Roman"/>
                <a:hlinkClick r:id="rId4">
                  <a:extLst>
                    <a:ext uri="{A12FA001-AC4F-418D-AE19-62706E023703}">
                      <ahyp:hlinkClr xmlns:ahyp="http://schemas.microsoft.com/office/drawing/2018/hyperlinkcolor" val="tx"/>
                    </a:ext>
                  </a:extLst>
                </a:hlinkClick>
              </a:rPr>
              <a:t>https://medienportal.siemens-stiftung.org/de/algorithmen-beispiele-fuer-algorithmen-112763</a:t>
            </a:r>
            <a:endParaRPr lang="de-DE" dirty="0">
              <a:solidFill>
                <a:schemeClr val="tx1"/>
              </a:solidFill>
            </a:endParaRPr>
          </a:p>
        </p:txBody>
      </p:sp>
    </p:spTree>
    <p:extLst>
      <p:ext uri="{BB962C8B-B14F-4D97-AF65-F5344CB8AC3E}">
        <p14:creationId xmlns:p14="http://schemas.microsoft.com/office/powerpoint/2010/main" val="395885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https://www.youtube.com/watch?v=uXVr1RXBlxE&amp;t=7s</a:t>
            </a:r>
          </a:p>
          <a:p>
            <a:r>
              <a:rPr lang="de-DE" dirty="0"/>
              <a:t>https://www.youtube.com/watch?v=PeCm1chCjHU</a:t>
            </a:r>
          </a:p>
          <a:p>
            <a:r>
              <a:rPr lang="de-DE" dirty="0"/>
              <a:t>https://www.youtube.com/watch?v=vBMoLqssFrE</a:t>
            </a:r>
          </a:p>
          <a:p>
            <a:r>
              <a:rPr lang="de-DE" dirty="0"/>
              <a:t>https://www.deutschlandfunknova.de/beitrag/so-funktioniert-tiktok-der-algorithmus-der-uns-suechtig-macht</a:t>
            </a:r>
          </a:p>
          <a:p>
            <a:r>
              <a:rPr lang="de-DE" dirty="0"/>
              <a:t>https://www.br.de/mediathek/video/so-geht-medien-warum-ist-tiktok-so-erfolgreich-av:621f49e0d80119000897f97a</a:t>
            </a:r>
          </a:p>
          <a:p>
            <a:r>
              <a:rPr lang="de-DE" dirty="0"/>
              <a:t>https://www.br.de/sogehtmedien/lexikon-datenschutz-100.html</a:t>
            </a:r>
          </a:p>
          <a:p>
            <a:r>
              <a:rPr lang="de-DE" dirty="0"/>
              <a:t>https://www.klicksafe.de/paedagogen/medien-materialien/datenschutz-leicht-erklaert</a:t>
            </a:r>
          </a:p>
          <a:p>
            <a:endParaRPr lang="de-DE" dirty="0"/>
          </a:p>
        </p:txBody>
      </p:sp>
    </p:spTree>
    <p:extLst>
      <p:ext uri="{BB962C8B-B14F-4D97-AF65-F5344CB8AC3E}">
        <p14:creationId xmlns:p14="http://schemas.microsoft.com/office/powerpoint/2010/main" val="2276149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fontScale="85000" lnSpcReduction="20000"/>
          </a:bodyPr>
          <a:lstStyle/>
          <a:p>
            <a:endParaRPr lang="de-DE" dirty="0"/>
          </a:p>
          <a:p>
            <a:r>
              <a:rPr lang="de-DE" baseline="0" dirty="0"/>
              <a:t>https://www.medienanstalt-nrw.de/themen/intermediaere/tbd-der-debattenmonitor-der-landesanstalt-fuer-medien-nrw.html</a:t>
            </a:r>
          </a:p>
          <a:p>
            <a:r>
              <a:rPr lang="de-DE" baseline="0" dirty="0"/>
              <a:t>https://www.youtube.com/watch?v=1KlK7GY_2MQ</a:t>
            </a:r>
          </a:p>
          <a:p>
            <a:r>
              <a:rPr lang="de-DE" baseline="0" dirty="0"/>
              <a:t>https://www.fes.de/medienpolitik/artikelseite/breaking-the-news</a:t>
            </a:r>
          </a:p>
          <a:p>
            <a:r>
              <a:rPr lang="de-DE" baseline="0" dirty="0"/>
              <a:t>https://www.medienanstalt-nrw.de/zum-nachlesen/forschung/aktuelle-forschungsprojekte/forschungsmonitoring-informationsintermediaere.html</a:t>
            </a:r>
          </a:p>
          <a:p>
            <a:r>
              <a:rPr lang="de-DE" baseline="0" dirty="0"/>
              <a:t>https://www.youtube.com/watch?v=ws06adOKNUk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r>
              <a:rPr lang="de-DE" dirty="0"/>
              <a:t>https://www.br.de/sogehtmedien/lexikon-social-bots-100.html</a:t>
            </a:r>
          </a:p>
          <a:p>
            <a:r>
              <a:rPr lang="de-DE" dirty="0"/>
              <a:t>https://www.youtube.com/watch?v=eDJO3LwfdRg</a:t>
            </a:r>
          </a:p>
          <a:p>
            <a:r>
              <a:rPr lang="de-DE" dirty="0"/>
              <a:t>https://www.youtube.com/watch?v=dv_5tHdZcF8</a:t>
            </a:r>
          </a:p>
          <a:p>
            <a:r>
              <a:rPr lang="de-DE" dirty="0"/>
              <a:t>https://journalistikon.de/echokammer/</a:t>
            </a:r>
          </a:p>
          <a:p>
            <a:r>
              <a:rPr lang="de-DE" dirty="0"/>
              <a:t>https://www.br.de/sogehtmedien/lexikon-trollfabrik-102.html</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solidFill>
                  <a:schemeClr val="tx1"/>
                </a:solidFill>
              </a:rPr>
              <a:t>https://www.bpb.de/kurz-knapp/lexika/das-junge-politik-lexikon/321475/zensur/</a:t>
            </a:r>
          </a:p>
          <a:p>
            <a:endParaRPr lang="de-DE" dirty="0">
              <a:solidFill>
                <a:schemeClr val="tx1"/>
              </a:solidFill>
            </a:endParaRPr>
          </a:p>
          <a:p>
            <a:r>
              <a:rPr lang="de-DE" dirty="0">
                <a:solidFill>
                  <a:schemeClr val="tx1"/>
                </a:solidFill>
              </a:rPr>
              <a:t>https://www.fes.de/medienpolitik/artikelseite/breaking-the-news</a:t>
            </a:r>
          </a:p>
          <a:p>
            <a:r>
              <a:rPr lang="de-DE" dirty="0">
                <a:solidFill>
                  <a:schemeClr val="tx1"/>
                </a:solidFill>
              </a:rPr>
              <a:t>https://www.tagesschau.de/investigativ/tik-tok-begriffe-blockade-101.html</a:t>
            </a:r>
          </a:p>
          <a:p>
            <a:r>
              <a:rPr lang="de-DE" dirty="0">
                <a:solidFill>
                  <a:schemeClr val="tx1"/>
                </a:solidFill>
              </a:rPr>
              <a:t>https://www.theguardian.com/technology/2019/sep/25/revealed-how-tiktok-censors-videos-that-do-not-please-beijing</a:t>
            </a:r>
          </a:p>
          <a:p>
            <a:r>
              <a:rPr lang="de-DE" dirty="0">
                <a:solidFill>
                  <a:schemeClr val="tx1"/>
                </a:solidFill>
              </a:rPr>
              <a:t>https://netzpolitik.org/2019/tiktoks-obergrenze-fuer-behinderungen/</a:t>
            </a:r>
          </a:p>
          <a:p>
            <a:r>
              <a:rPr lang="de-DE" dirty="0">
                <a:solidFill>
                  <a:schemeClr val="tx1"/>
                </a:solidFill>
              </a:rPr>
              <a:t>https://www.die-medienanstalten.de/medienintermediaere-transparent</a:t>
            </a:r>
          </a:p>
          <a:p>
            <a:r>
              <a:rPr lang="de-DE" dirty="0">
                <a:solidFill>
                  <a:schemeClr val="tx1"/>
                </a:solidFill>
              </a:rPr>
              <a:t>https://www.fes.de/</a:t>
            </a:r>
            <a:r>
              <a:rPr lang="de-DE" dirty="0" err="1">
                <a:solidFill>
                  <a:schemeClr val="tx1"/>
                </a:solidFill>
              </a:rPr>
              <a:t>abteilung</a:t>
            </a:r>
            <a:r>
              <a:rPr lang="de-DE" dirty="0">
                <a:solidFill>
                  <a:schemeClr val="tx1"/>
                </a:solidFill>
              </a:rPr>
              <a:t>-wirtschafts-und-sozialpolitik/</a:t>
            </a:r>
            <a:r>
              <a:rPr lang="de-DE" dirty="0" err="1">
                <a:solidFill>
                  <a:schemeClr val="tx1"/>
                </a:solidFill>
              </a:rPr>
              <a:t>artikelseite-wiso</a:t>
            </a:r>
            <a:r>
              <a:rPr lang="de-DE" dirty="0">
                <a:solidFill>
                  <a:schemeClr val="tx1"/>
                </a:solidFill>
              </a:rPr>
              <a:t>/regulierung-digitaler-plattformen-als-infrastrukturen-der-daseinsvorsorge#:~:</a:t>
            </a:r>
            <a:r>
              <a:rPr lang="de-DE" dirty="0" err="1">
                <a:solidFill>
                  <a:schemeClr val="tx1"/>
                </a:solidFill>
              </a:rPr>
              <a:t>text</a:t>
            </a:r>
            <a:r>
              <a:rPr lang="de-DE" dirty="0">
                <a:solidFill>
                  <a:schemeClr val="tx1"/>
                </a:solidFill>
              </a:rPr>
              <a:t>=Regulierung%20digitaler%20Plattformen%20als%20Infrastrukturen%20der%20Daseinsvorsorge,-Themen%3A%20Wirtschaft%2C%20Finanzen&amp;text=Große%20digitale%20Plattformen%20sind%20zu,sollten%20auch%20entsprechend%20reguliert%20werden.</a:t>
            </a:r>
          </a:p>
          <a:p>
            <a:endParaRPr lang="de-DE" dirty="0">
              <a:solidFill>
                <a:schemeClr val="tx1"/>
              </a:solidFill>
            </a:endParaRPr>
          </a:p>
          <a:p>
            <a:endParaRPr lang="de-DE" dirty="0">
              <a:solidFill>
                <a:schemeClr val="tx1"/>
              </a:solidFill>
            </a:endParaRPr>
          </a:p>
        </p:txBody>
      </p:sp>
    </p:spTree>
    <p:extLst>
      <p:ext uri="{BB962C8B-B14F-4D97-AF65-F5344CB8AC3E}">
        <p14:creationId xmlns:p14="http://schemas.microsoft.com/office/powerpoint/2010/main" val="331504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6656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fontScale="77500" lnSpcReduction="20000"/>
          </a:bodyPr>
          <a:lstStyle/>
          <a:p>
            <a:r>
              <a:rPr lang="de-DE" dirty="0"/>
              <a:t>https://www.dw.com/de/was-die-</a:t>
            </a:r>
            <a:r>
              <a:rPr lang="de-DE" dirty="0" err="1"/>
              <a:t>informationsüberflutung</a:t>
            </a:r>
            <a:r>
              <a:rPr lang="de-DE" dirty="0"/>
              <a:t>-mit-uns-macht/l-49536495</a:t>
            </a:r>
          </a:p>
          <a:p>
            <a:r>
              <a:rPr lang="de-DE" dirty="0"/>
              <a:t>https://ed.spiegel.de/videos/erklaervideo-wie-funktioniert-fact-checking</a:t>
            </a:r>
          </a:p>
          <a:p>
            <a:r>
              <a:rPr lang="de-DE" dirty="0"/>
              <a:t>https://faktencheck.zlb.de/stopp.html</a:t>
            </a:r>
          </a:p>
          <a:p>
            <a:r>
              <a:rPr lang="de-DE" dirty="0"/>
              <a:t>https://www.br.de/nachrichten/wissen/fake-news-und-verschwoerungstheorien-wie-erkenne-ich-eine-serioese-quelle,SOcEaJz</a:t>
            </a:r>
          </a:p>
          <a:p>
            <a:r>
              <a:rPr lang="de-DE" dirty="0"/>
              <a:t>https://www.saferinternet.at/faq/informationskompetenz/wie-kann-ich-bilder-im-internet-ueberpruefen/</a:t>
            </a:r>
          </a:p>
          <a:p>
            <a:r>
              <a:rPr lang="de-DE" dirty="0"/>
              <a:t>https://www.politische-bildung.nrw.de/digitale-medien/digitale-demokratiekompetenz/newsroom-40/media-check</a:t>
            </a:r>
          </a:p>
          <a:p>
            <a:r>
              <a:rPr lang="de-DE" dirty="0"/>
              <a:t>http://www.derblindefleck.de/</a:t>
            </a:r>
          </a:p>
          <a:p>
            <a:r>
              <a:rPr lang="de-DE" dirty="0"/>
              <a:t>https://siat.involve.me/soziale-netzwerke</a:t>
            </a:r>
          </a:p>
          <a:p>
            <a:endParaRPr lang="de-DE" dirty="0"/>
          </a:p>
          <a:p>
            <a:endParaRPr lang="de-DE" dirty="0"/>
          </a:p>
          <a:p>
            <a:endParaRPr lang="de-DE"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fontScale="47500" lnSpcReduction="20000"/>
          </a:bodyPr>
          <a:lstStyle/>
          <a:p>
            <a:r>
              <a:rPr lang="de-DE" dirty="0"/>
              <a:t>https://www.politische-bildung.nrw.de/digitale-medien/digitale-demokratiekompetenz/unser-digitales-leben-gestalten/die-info-fuelle-beherrschen</a:t>
            </a:r>
          </a:p>
          <a:p>
            <a:r>
              <a:rPr lang="de-DE" dirty="0"/>
              <a:t>https://www.deutschlandfunkkultur.de/doomscrolling-warum-negative-schlagzeilen-uns-nicht-100.html</a:t>
            </a:r>
          </a:p>
          <a:p>
            <a:r>
              <a:rPr lang="de-DE" dirty="0"/>
              <a:t>https://www.spektrum.de/news/doomscrolling-suechtig-nach-schlechten-nachrichten/2005048</a:t>
            </a:r>
          </a:p>
          <a:p>
            <a:r>
              <a:rPr lang="de-DE" dirty="0"/>
              <a:t>https://www.deutschlandfunkkultur.de/medienkonsum-wie-schlechte-nachrichten-krank-machen-100.html</a:t>
            </a:r>
          </a:p>
          <a:p>
            <a:r>
              <a:rPr lang="de-DE" dirty="0"/>
              <a:t>https://www.br.de/sogehtmedien/lexikon-fomo-100.html</a:t>
            </a:r>
          </a:p>
          <a:p>
            <a:r>
              <a:rPr lang="de-DE" dirty="0"/>
              <a:t>https://www.klicksafe.de/materialien/always-on-arbeitsmaterial-fuer-den-unterricht</a:t>
            </a:r>
          </a:p>
          <a:p>
            <a:r>
              <a:rPr lang="de-DE" dirty="0"/>
              <a:t>https://medienkompetenzrahmen.nrw/unterrichtsmaterialien/detail/reset-der-selbsttest-zur-smartphone-nutzung/</a:t>
            </a:r>
          </a:p>
          <a:p>
            <a:r>
              <a:rPr lang="de-DE" dirty="0"/>
              <a:t>https://www.ardmediathek.de/video/neuneinhalb-fuer-dich-mittendrin/neuneinhalb-kompakt-wenn-nachrichten-angst-machen/das-erste/Y3JpZDovL3dkci5kZS9CZWl0cmFnLTc3MjAzZjEzLWRlZGUtNGQxNC1iOTEwLTE4MTgzNzc4NDBmYg?isChildContent</a:t>
            </a:r>
          </a:p>
          <a:p>
            <a:r>
              <a:rPr lang="de-DE" dirty="0"/>
              <a:t>https://www.spiegel.de/deinspiegel/umgang-mit-schlechten-nachrichten-was-tun-wenn-die-welt-schmerzt-dein-spiegel-podcast-a-f84525be-29e6-4074-bfbc-78a95d401ee3</a:t>
            </a:r>
          </a:p>
          <a:p>
            <a:r>
              <a:rPr lang="de-DE" dirty="0"/>
              <a:t>https://www.swr3.de/aktuell/magazin/tipps-gegen-sorgen-und-angst-100.html</a:t>
            </a:r>
          </a:p>
          <a:p>
            <a:r>
              <a:rPr lang="de-DE" dirty="0"/>
              <a:t>https://www.tu-dortmund.de/studierende/beratung/psychologische-studienberatung/inforeihe-teil-3/</a:t>
            </a:r>
          </a:p>
          <a:p>
            <a:endParaRPr lang="de-DE" dirty="0"/>
          </a:p>
          <a:p>
            <a:endParaRPr lang="de-DE" dirty="0"/>
          </a:p>
          <a:p>
            <a:endParaRPr lang="de-DE" dirty="0"/>
          </a:p>
          <a:p>
            <a:endParaRPr lang="de-DE" dirty="0"/>
          </a:p>
          <a:p>
            <a:endParaRPr lang="de-DE" dirty="0"/>
          </a:p>
          <a:p>
            <a:endParaRPr lang="de-DE" dirty="0"/>
          </a:p>
          <a:p>
            <a:endParaRPr lang="de-DE"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normAutofit/>
          </a:bodyPr>
          <a:lstStyle/>
          <a:p>
            <a:pPr marL="0" lvl="0" indent="0">
              <a:lnSpc>
                <a:spcPct val="107000"/>
              </a:lnSpc>
              <a:spcBef>
                <a:spcPts val="1200"/>
              </a:spcBef>
              <a:spcAft>
                <a:spcPts val="800"/>
              </a:spcAft>
              <a:buFont typeface="Symbol" panose="05050102010706020507" pitchFamily="18" charset="2"/>
              <a:buNone/>
            </a:pPr>
            <a:endParaRPr lang="de-DE"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defTabSz="457200">
              <a:lnSpc>
                <a:spcPct val="100000"/>
              </a:lnSpc>
              <a:defRPr/>
            </a:pPr>
            <a:r>
              <a:rPr kumimoji="0" lang="de-DE" sz="2400" b="0" i="0" u="none" strike="noStrike" kern="0" cap="none" spc="0" normalizeH="0" baseline="0" noProof="0" dirty="0">
                <a:ln>
                  <a:noFill/>
                </a:ln>
                <a:solidFill>
                  <a:schemeClr val="tx1"/>
                </a:solidFill>
                <a:effectLst/>
                <a:uLnTx/>
                <a:uFillTx/>
                <a:latin typeface="Trebuchet MS" panose="020B0603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https://imblickpunkt.grimme-institut.de/wp/wp-content/uploads/2014/12/IB-Informationsqualitaet-im-Internet.pdf</a:t>
            </a:r>
            <a:endParaRPr kumimoji="0" lang="de-DE" sz="2400" b="0" i="0" u="none" strike="noStrike" kern="0" cap="none" spc="0" normalizeH="0" baseline="0" noProof="0" dirty="0">
              <a:ln>
                <a:noFill/>
              </a:ln>
              <a:solidFill>
                <a:schemeClr val="tx1"/>
              </a:solidFill>
              <a:effectLst/>
              <a:uLnTx/>
              <a:uFillTx/>
              <a:latin typeface="Trebuchet MS" panose="020B0603020202020204" pitchFamily="34"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lang="de-DE" sz="2400" b="0"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https://www.youtube.com/watch?v=g4uLreWUs8s</a:t>
            </a: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lang="de-DE" sz="2400" b="0" dirty="0">
                <a:solidFill>
                  <a:schemeClr val="tx1"/>
                </a:solidFill>
                <a:latin typeface="Trebuchet MS" panose="020B0603020202020204" pitchFamily="34" charset="0"/>
                <a:hlinkClick r:id="rId5">
                  <a:extLst>
                    <a:ext uri="{A12FA001-AC4F-418D-AE19-62706E023703}">
                      <ahyp:hlinkClr xmlns:ahyp="http://schemas.microsoft.com/office/drawing/2018/hyperlinkcolor" val="tx"/>
                    </a:ext>
                  </a:extLst>
                </a:hlinkClick>
              </a:rPr>
              <a:t>https://www.youtube.com/watch?v=REKrqEUmo_0</a:t>
            </a: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lang="de-DE" sz="2400" b="0" dirty="0">
                <a:solidFill>
                  <a:schemeClr val="tx1"/>
                </a:solidFill>
                <a:latin typeface="Trebuchet MS" panose="020B0603020202020204" pitchFamily="34" charset="0"/>
                <a:hlinkClick r:id="rId6">
                  <a:extLst>
                    <a:ext uri="{A12FA001-AC4F-418D-AE19-62706E023703}">
                      <ahyp:hlinkClr xmlns:ahyp="http://schemas.microsoft.com/office/drawing/2018/hyperlinkcolor" val="tx"/>
                    </a:ext>
                  </a:extLst>
                </a:hlinkClick>
              </a:rPr>
              <a:t>https://www.youtube.com/watch?v=fQ0rJRJ2qWI</a:t>
            </a: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lang="de-DE" sz="2400" b="0" dirty="0">
                <a:solidFill>
                  <a:schemeClr val="tx1"/>
                </a:solidFill>
                <a:latin typeface="Trebuchet MS" panose="020B0603020202020204" pitchFamily="34" charset="0"/>
              </a:rPr>
              <a:t>https://www.uni-bielefeld.de/ub/learn/tutorials/websearch/howtofind.xml#comp_00005c3e9e38_00000000a7_0131</a:t>
            </a:r>
          </a:p>
          <a:p>
            <a:pPr marL="0" marR="0" lvl="0" indent="0" defTabSz="457200" eaLnBrk="1" fontAlgn="auto" latinLnBrk="0" hangingPunct="1">
              <a:lnSpc>
                <a:spcPct val="100000"/>
              </a:lnSpc>
              <a:spcBef>
                <a:spcPts val="0"/>
              </a:spcBef>
              <a:spcAft>
                <a:spcPts val="0"/>
              </a:spcAft>
              <a:buClrTx/>
              <a:buSzTx/>
              <a:buFontTx/>
              <a:buNone/>
              <a:tabLst/>
              <a:defRPr/>
            </a:pP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lang="de-DE" sz="2400" b="0" dirty="0">
                <a:solidFill>
                  <a:schemeClr val="tx1"/>
                </a:solidFill>
                <a:latin typeface="Trebuchet MS" panose="020B0603020202020204" pitchFamily="34" charset="0"/>
              </a:rPr>
              <a:t>https://checkup.digitalcheck.nrw/challenge/social/intro</a:t>
            </a:r>
          </a:p>
          <a:p>
            <a:pPr marL="0" marR="0" lvl="0" indent="0" defTabSz="457200" eaLnBrk="1" fontAlgn="auto" latinLnBrk="0" hangingPunct="1">
              <a:lnSpc>
                <a:spcPct val="100000"/>
              </a:lnSpc>
              <a:spcBef>
                <a:spcPts val="0"/>
              </a:spcBef>
              <a:spcAft>
                <a:spcPts val="0"/>
              </a:spcAft>
              <a:buClrTx/>
              <a:buSzTx/>
              <a:buFontTx/>
              <a:buNone/>
              <a:tabLst/>
              <a:defRPr/>
            </a:pPr>
            <a:endParaRPr lang="de-DE" sz="2400" b="0" dirty="0">
              <a:solidFill>
                <a:schemeClr val="tx1"/>
              </a:solidFill>
              <a:latin typeface="Trebuchet MS" panose="020B0603020202020204" pitchFamily="34" charset="0"/>
            </a:endParaRPr>
          </a:p>
          <a:p>
            <a:endParaRPr lang="de-DE" dirty="0">
              <a:solidFill>
                <a:schemeClr val="tx1"/>
              </a:solidFill>
            </a:endParaRPr>
          </a:p>
        </p:txBody>
      </p:sp>
    </p:spTree>
    <p:extLst>
      <p:ext uri="{BB962C8B-B14F-4D97-AF65-F5344CB8AC3E}">
        <p14:creationId xmlns:p14="http://schemas.microsoft.com/office/powerpoint/2010/main" val="13413233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000" dirty="0">
                <a:solidFill>
                  <a:schemeClr val="tx1"/>
                </a:solidFill>
                <a:latin typeface="Trebuchet MS" panose="020B0603020202020204" pitchFamily="34" charset="0"/>
                <a:ea typeface="Calibri" panose="020F0502020204030204" pitchFamily="34" charset="0"/>
                <a:cs typeface="Arial" panose="020B0604020202020204" pitchFamily="34" charset="0"/>
              </a:rPr>
              <a:t>Die Broschüre </a:t>
            </a:r>
            <a:r>
              <a:rPr lang="de-DE" sz="2000" dirty="0">
                <a:solidFill>
                  <a:schemeClr val="tx1"/>
                </a:solidFill>
                <a:latin typeface="Trebuchet MS" panose="020B0603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„Finden, was man sucht“ von Michael Klems</a:t>
            </a:r>
            <a:r>
              <a:rPr lang="de-DE" sz="2000" dirty="0">
                <a:solidFill>
                  <a:schemeClr val="tx1"/>
                </a:solidFill>
                <a:latin typeface="Trebuchet MS" panose="020B0603020202020204" pitchFamily="34" charset="0"/>
                <a:ea typeface="Calibri" panose="020F0502020204030204" pitchFamily="34" charset="0"/>
                <a:cs typeface="Arial" panose="020B0604020202020204" pitchFamily="34" charset="0"/>
              </a:rPr>
              <a:t> – erschienen im Auftrag der Landesanstalt für Medien NRW - bietet weiterführende Informationen zum quellenorientierten Vorgehen (online ab Seite 21 ff): </a:t>
            </a:r>
            <a:r>
              <a:rPr lang="de-DE" sz="2000" dirty="0">
                <a:solidFill>
                  <a:schemeClr val="tx1"/>
                </a:solidFill>
              </a:rPr>
              <a:t>https://www.medienanstalt-nrw.de/fileadmin/lfm-nrw/Pressemeldungen/suchenundfinden.pdf</a:t>
            </a:r>
          </a:p>
          <a:p>
            <a:pPr marL="0" marR="0" lvl="0" indent="0" defTabSz="457200" eaLnBrk="1" fontAlgn="auto" latinLnBrk="0" hangingPunct="1">
              <a:lnSpc>
                <a:spcPct val="117999"/>
              </a:lnSpc>
              <a:spcBef>
                <a:spcPts val="0"/>
              </a:spcBef>
              <a:spcAft>
                <a:spcPts val="0"/>
              </a:spcAft>
              <a:buClrTx/>
              <a:buSzTx/>
              <a:buFontTx/>
              <a:buNone/>
              <a:tabLst/>
              <a:defRPr/>
            </a:pPr>
            <a:endParaRPr lang="de-DE" sz="2000" dirty="0">
              <a:solidFill>
                <a:schemeClr val="tx1"/>
              </a:solidFill>
            </a:endParaRPr>
          </a:p>
          <a:p>
            <a:pPr marL="0" marR="0" indent="0" defTabSz="457200" eaLnBrk="1" fontAlgn="auto" latinLnBrk="0" hangingPunct="1">
              <a:lnSpc>
                <a:spcPct val="117999"/>
              </a:lnSpc>
              <a:spcBef>
                <a:spcPts val="0"/>
              </a:spcBef>
              <a:spcAft>
                <a:spcPts val="0"/>
              </a:spcAft>
              <a:buClrTx/>
              <a:buSzTx/>
              <a:buFontTx/>
              <a:buNone/>
              <a:tabLst/>
              <a:defRPr/>
            </a:pPr>
            <a:endParaRPr lang="de-DE" sz="2000" b="0" dirty="0">
              <a:solidFill>
                <a:schemeClr val="tx1"/>
              </a:solidFill>
            </a:endParaRPr>
          </a:p>
          <a:p>
            <a:endParaRPr lang="de-DE" dirty="0">
              <a:solidFill>
                <a:schemeClr val="tx1"/>
              </a:solidFill>
            </a:endParaRPr>
          </a:p>
        </p:txBody>
      </p:sp>
    </p:spTree>
    <p:extLst>
      <p:ext uri="{BB962C8B-B14F-4D97-AF65-F5344CB8AC3E}">
        <p14:creationId xmlns:p14="http://schemas.microsoft.com/office/powerpoint/2010/main" val="4222905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endParaRPr lang="de-DE" dirty="0"/>
          </a:p>
          <a:p>
            <a:r>
              <a:rPr kumimoji="0" lang="de-DE" sz="2000" b="0" i="0" u="none" strike="noStrike" kern="0" cap="none" spc="0" normalizeH="0" baseline="0" noProof="0" dirty="0">
                <a:ln>
                  <a:noFill/>
                </a:ln>
                <a:solidFill>
                  <a:schemeClr val="tx1"/>
                </a:solidFill>
                <a:effectLst/>
                <a:uLnTx/>
                <a:uFillTx/>
                <a:latin typeface="Trebuchet MS" panose="020B0603020202020204" pitchFamily="34" charset="0"/>
                <a:cs typeface="Arial" panose="020B0604020202020204" pitchFamily="34" charset="0"/>
                <a:hlinkClick r:id="rId3"/>
              </a:rPr>
              <a:t>https://www.klicksafe.de/materialien/wikipedia-gemeinsam-wissen-gestalten/</a:t>
            </a:r>
            <a:endParaRPr lang="de-DE" dirty="0"/>
          </a:p>
        </p:txBody>
      </p:sp>
    </p:spTree>
    <p:extLst>
      <p:ext uri="{BB962C8B-B14F-4D97-AF65-F5344CB8AC3E}">
        <p14:creationId xmlns:p14="http://schemas.microsoft.com/office/powerpoint/2010/main" val="1749305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000" dirty="0">
                <a:solidFill>
                  <a:schemeClr val="tx1">
                    <a:lumMod val="75000"/>
                  </a:schemeClr>
                </a:solidFill>
                <a:latin typeface="Trebuchet MS" panose="020B0603020202020204" pitchFamily="34" charset="0"/>
              </a:rPr>
              <a:t>https://www.youtube.com/watch?v=KBKwtCAoiG4</a:t>
            </a:r>
          </a:p>
          <a:p>
            <a:endParaRPr lang="de-DE" dirty="0"/>
          </a:p>
          <a:p>
            <a:pPr lvl="0" hangingPunct="1">
              <a:lnSpc>
                <a:spcPct val="100000"/>
              </a:lnSpc>
              <a:spcBef>
                <a:spcPts val="0"/>
              </a:spcBef>
              <a:defRPr/>
            </a:pPr>
            <a:r>
              <a:rPr lang="de-DE" sz="2000" b="0" dirty="0">
                <a:solidFill>
                  <a:schemeClr val="tx1">
                    <a:lumMod val="75000"/>
                  </a:schemeClr>
                </a:solidFill>
                <a:latin typeface="Trebuchet MS" pitchFamily="34" charset="0"/>
              </a:rPr>
              <a:t>https://www.giga.de/ratgeber/specials/was-ist-ein-algorithmus-einfach-erklaert/</a:t>
            </a:r>
          </a:p>
          <a:p>
            <a:pPr marL="0" marR="0" lvl="0" indent="0" defTabSz="457200" eaLnBrk="1" fontAlgn="auto" latinLnBrk="0" hangingPunct="1">
              <a:lnSpc>
                <a:spcPct val="117999"/>
              </a:lnSpc>
              <a:spcBef>
                <a:spcPts val="0"/>
              </a:spcBef>
              <a:spcAft>
                <a:spcPts val="0"/>
              </a:spcAft>
              <a:buClrTx/>
              <a:buSzTx/>
              <a:buFontTx/>
              <a:buNone/>
              <a:tabLst/>
              <a:defRPr/>
            </a:pPr>
            <a:endParaRPr lang="de-DE" sz="2000" b="1" dirty="0">
              <a:solidFill>
                <a:schemeClr val="tx1">
                  <a:lumMod val="75000"/>
                </a:schemeClr>
              </a:solidFill>
              <a:latin typeface="Trebuchet MS" pitchFamily="34" charset="0"/>
            </a:endParaRPr>
          </a:p>
        </p:txBody>
      </p:sp>
    </p:spTree>
    <p:extLst>
      <p:ext uri="{BB962C8B-B14F-4D97-AF65-F5344CB8AC3E}">
        <p14:creationId xmlns:p14="http://schemas.microsoft.com/office/powerpoint/2010/main" val="21134351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a:ln>
                  <a:noFill/>
                </a:ln>
                <a:solidFill>
                  <a:schemeClr val="tx1"/>
                </a:solidFill>
                <a:effectLst/>
                <a:uLnTx/>
                <a:uFillTx/>
                <a:latin typeface="Trebuchet MS" panose="020B0603020202020204" pitchFamily="34" charset="0"/>
              </a:rPr>
              <a:t>https://www.computerwoche.de/a/die-besten-google-alternativen,3545347</a:t>
            </a:r>
          </a:p>
          <a:p>
            <a:pPr marL="0" marR="0" lvl="0" indent="0" defTabSz="914400" eaLnBrk="1" fontAlgn="auto" latinLnBrk="0" hangingPunct="1">
              <a:lnSpc>
                <a:spcPct val="100000"/>
              </a:lnSpc>
              <a:spcBef>
                <a:spcPts val="0"/>
              </a:spcBef>
              <a:spcAft>
                <a:spcPts val="0"/>
              </a:spcAft>
              <a:buClrTx/>
              <a:buSzTx/>
              <a:buFontTx/>
              <a:buNone/>
              <a:tabLst/>
              <a:defRPr/>
            </a:pPr>
            <a:endParaRPr lang="de-DE" sz="2400" kern="0" dirty="0">
              <a:solidFill>
                <a:schemeClr val="tx1"/>
              </a:solidFill>
              <a:latin typeface="Trebuchet MS" panose="020B0603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a:ln>
                  <a:noFill/>
                </a:ln>
                <a:solidFill>
                  <a:schemeClr val="tx1"/>
                </a:solidFill>
                <a:effectLst/>
                <a:uLnTx/>
                <a:uFillTx/>
                <a:latin typeface="Trebuchet MS" panose="020B0603020202020204" pitchFamily="34" charset="0"/>
              </a:rPr>
              <a:t>https://www.youtube.com/watch?v=CgGWs0zNOQY&amp;t=22s</a:t>
            </a:r>
          </a:p>
          <a:p>
            <a:endParaRPr lang="de-DE" dirty="0"/>
          </a:p>
        </p:txBody>
      </p:sp>
    </p:spTree>
    <p:extLst>
      <p:ext uri="{BB962C8B-B14F-4D97-AF65-F5344CB8AC3E}">
        <p14:creationId xmlns:p14="http://schemas.microsoft.com/office/powerpoint/2010/main" val="3570944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https://praxistipps.chip.de/http-und-https-wo-ist-der-unterschied_11772</a:t>
            </a:r>
          </a:p>
          <a:p>
            <a:endParaRPr lang="de-DE" dirty="0"/>
          </a:p>
          <a:p>
            <a:r>
              <a:rPr lang="de-DE" dirty="0"/>
              <a:t>https://praxistipps.chip.de/richtig-recherchieren-so-gelingt-eine-professionelle-recherche_132798</a:t>
            </a:r>
          </a:p>
        </p:txBody>
      </p:sp>
    </p:spTree>
    <p:extLst>
      <p:ext uri="{BB962C8B-B14F-4D97-AF65-F5344CB8AC3E}">
        <p14:creationId xmlns:p14="http://schemas.microsoft.com/office/powerpoint/2010/main" val="2979283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normAutofit/>
          </a:bodyPr>
          <a:lstStyle/>
          <a:p>
            <a:r>
              <a:rPr lang="de-DE" sz="2400" b="0" dirty="0">
                <a:solidFill>
                  <a:srgbClr val="0000FF"/>
                </a:solidFill>
                <a:latin typeface="Trebuchet MS" panose="020B0603020202020204" pitchFamily="34" charset="0"/>
                <a:hlinkClick r:id="" action="ppaction://noaction">
                  <a:extLst>
                    <a:ext uri="{A12FA001-AC4F-418D-AE19-62706E023703}">
                      <ahyp:hlinkClr xmlns:ahyp="http://schemas.microsoft.com/office/drawing/2018/hyperlinkcolor" val="tx"/>
                    </a:ext>
                  </a:extLst>
                </a:hlinkClick>
              </a:rPr>
              <a:t>https://www.saferinternet.at/faq/informationskompetenz/wie-sucht-man-im-internet-richtig/</a:t>
            </a:r>
          </a:p>
          <a:p>
            <a:r>
              <a:rPr lang="de-DE" sz="2400" b="0" dirty="0">
                <a:solidFill>
                  <a:schemeClr val="tx1"/>
                </a:solidFill>
                <a:latin typeface="Trebuchet MS" panose="020B0603020202020204" pitchFamily="34" charset="0"/>
                <a:hlinkClick r:id="" action="ppaction://noaction">
                  <a:extLst>
                    <a:ext uri="{A12FA001-AC4F-418D-AE19-62706E023703}">
                      <ahyp:hlinkClr xmlns:ahyp="http://schemas.microsoft.com/office/drawing/2018/hyperlinkcolor" val="tx"/>
                    </a:ext>
                  </a:extLst>
                </a:hlinkClick>
              </a:rPr>
              <a:t>https://t3n.de/news/autocomplete-google-erklaert-1327316/</a:t>
            </a:r>
            <a:endParaRPr lang="de-DE" dirty="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482248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400" b="0" dirty="0">
                <a:solidFill>
                  <a:schemeClr val="tx1">
                    <a:lumMod val="75000"/>
                  </a:schemeClr>
                </a:solidFill>
                <a:latin typeface="Trebuchet MS" panose="020B0603020202020204" pitchFamily="34" charset="0"/>
                <a:hlinkClick r:id="rId3">
                  <a:extLst>
                    <a:ext uri="{A12FA001-AC4F-418D-AE19-62706E023703}">
                      <ahyp:hlinkClr xmlns:ahyp="http://schemas.microsoft.com/office/drawing/2018/hyperlinkcolor" val="tx"/>
                    </a:ext>
                  </a:extLst>
                </a:hlinkClick>
              </a:rPr>
              <a:t>https://de.wikipedia.org/wiki/Deep_Web</a:t>
            </a:r>
            <a:endParaRPr lang="de-DE" sz="2400" b="0" dirty="0">
              <a:solidFill>
                <a:schemeClr val="tx1">
                  <a:lumMod val="75000"/>
                </a:schemeClr>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b="0" dirty="0">
              <a:solidFill>
                <a:schemeClr val="tx1">
                  <a:lumMod val="75000"/>
                </a:schemeClr>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b="0" dirty="0">
              <a:solidFill>
                <a:schemeClr val="tx1">
                  <a:lumMod val="75000"/>
                </a:schemeClr>
              </a:solidFill>
              <a:latin typeface="Trebuchet MS" panose="020B0603020202020204" pitchFamily="34" charset="0"/>
            </a:endParaRPr>
          </a:p>
          <a:p>
            <a:endParaRPr lang="de-DE" dirty="0"/>
          </a:p>
        </p:txBody>
      </p:sp>
    </p:spTree>
    <p:extLst>
      <p:ext uri="{BB962C8B-B14F-4D97-AF65-F5344CB8AC3E}">
        <p14:creationId xmlns:p14="http://schemas.microsoft.com/office/powerpoint/2010/main" val="1433530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609713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b="0" dirty="0">
                <a:solidFill>
                  <a:schemeClr val="tx1"/>
                </a:solidFill>
              </a:rPr>
              <a:t>https://</a:t>
            </a:r>
            <a:r>
              <a:rPr lang="de-DE" b="0" dirty="0" err="1">
                <a:solidFill>
                  <a:schemeClr val="tx1"/>
                </a:solidFill>
              </a:rPr>
              <a:t>journalistikon.de</a:t>
            </a:r>
            <a:r>
              <a:rPr lang="de-DE" b="0" dirty="0">
                <a:solidFill>
                  <a:schemeClr val="tx1"/>
                </a:solidFill>
              </a:rPr>
              <a:t>/</a:t>
            </a:r>
            <a:r>
              <a:rPr lang="de-DE" b="0" dirty="0" err="1">
                <a:solidFill>
                  <a:schemeClr val="tx1"/>
                </a:solidFill>
              </a:rPr>
              <a:t>category</a:t>
            </a:r>
            <a:r>
              <a:rPr lang="de-DE" b="0" dirty="0">
                <a:solidFill>
                  <a:schemeClr val="tx1"/>
                </a:solidFill>
              </a:rPr>
              <a:t>/</a:t>
            </a:r>
            <a:r>
              <a:rPr lang="de-DE" b="0" dirty="0" err="1">
                <a:solidFill>
                  <a:schemeClr val="tx1"/>
                </a:solidFill>
              </a:rPr>
              <a:t>mediensystem</a:t>
            </a:r>
            <a:r>
              <a:rPr lang="de-DE" b="0" dirty="0">
                <a:solidFill>
                  <a:schemeClr val="tx1"/>
                </a:solidFill>
              </a:rPr>
              <a:t>/</a:t>
            </a:r>
          </a:p>
          <a:p>
            <a:r>
              <a:rPr lang="de-DE" b="0" dirty="0">
                <a:solidFill>
                  <a:schemeClr val="tx1"/>
                </a:solidFill>
                <a:hlinkClick r:id="rId3">
                  <a:extLst>
                    <a:ext uri="{A12FA001-AC4F-418D-AE19-62706E023703}">
                      <ahyp:hlinkClr xmlns:ahyp="http://schemas.microsoft.com/office/drawing/2018/hyperlinkcolor" val="tx"/>
                    </a:ext>
                  </a:extLst>
                </a:hlinkClick>
              </a:rPr>
              <a:t>https://www.bpb.de/kurz-knapp/lexika/handwoerterbuch-politisches-system/202067/massenmedien/</a:t>
            </a:r>
            <a:endParaRPr lang="de-DE" b="0" dirty="0">
              <a:solidFill>
                <a:schemeClr val="tx1"/>
              </a:solidFill>
            </a:endParaRPr>
          </a:p>
          <a:p>
            <a:r>
              <a:rPr lang="de-DE" b="0" dirty="0">
                <a:solidFill>
                  <a:schemeClr val="tx1"/>
                </a:solidFill>
                <a:hlinkClick r:id="rId4">
                  <a:extLst>
                    <a:ext uri="{A12FA001-AC4F-418D-AE19-62706E023703}">
                      <ahyp:hlinkClr xmlns:ahyp="http://schemas.microsoft.com/office/drawing/2018/hyperlinkcolor" val="tx"/>
                    </a:ext>
                  </a:extLst>
                </a:hlinkClick>
              </a:rPr>
              <a:t>https://mobile.katapult-magazin.de/index.php?mpage=a&amp;l=0&amp;artID=751</a:t>
            </a:r>
            <a:endParaRPr lang="de-DE" b="0" dirty="0">
              <a:solidFill>
                <a:schemeClr val="tx1"/>
              </a:solidFill>
            </a:endParaRPr>
          </a:p>
          <a:p>
            <a:r>
              <a:rPr lang="de-DE" b="0" dirty="0">
                <a:solidFill>
                  <a:srgbClr val="0000FF"/>
                </a:solidFill>
                <a:hlinkClick r:id="rId5">
                  <a:extLst>
                    <a:ext uri="{A12FA001-AC4F-418D-AE19-62706E023703}">
                      <ahyp:hlinkClr xmlns:ahyp="http://schemas.microsoft.com/office/drawing/2018/hyperlinkcolor" val="tx"/>
                    </a:ext>
                  </a:extLst>
                </a:hlinkClick>
              </a:rPr>
              <a:t>https://www.youtube.com/watch?v</a:t>
            </a:r>
            <a:r>
              <a:rPr lang="de-DE" dirty="0">
                <a:solidFill>
                  <a:schemeClr val="tx1"/>
                </a:solidFill>
                <a:hlinkClick r:id="rId5">
                  <a:extLst>
                    <a:ext uri="{A12FA001-AC4F-418D-AE19-62706E023703}">
                      <ahyp:hlinkClr xmlns:ahyp="http://schemas.microsoft.com/office/drawing/2018/hyperlinkcolor" val="tx"/>
                    </a:ext>
                  </a:extLst>
                </a:hlinkClick>
              </a:rPr>
              <a:t>=77LLWxPcDAE</a:t>
            </a:r>
            <a:endParaRPr lang="de-DE" dirty="0">
              <a:solidFill>
                <a:schemeClr val="tx1"/>
              </a:solidFill>
            </a:endParaRP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hlinkClick r:id="rId6">
                  <a:extLst>
                    <a:ext uri="{A12FA001-AC4F-418D-AE19-62706E023703}">
                      <ahyp:hlinkClr xmlns:ahyp="http://schemas.microsoft.com/office/drawing/2018/hyperlinkcolor" val="tx"/>
                    </a:ext>
                  </a:extLst>
                </a:hlinkClick>
              </a:rPr>
              <a:t>https://www.polsoz.fu-berlin.de/kommwiss/institut/cemil/schule/schule_inhaltselemente/12_mediensystem/a_mediensystem.html</a:t>
            </a:r>
            <a:r>
              <a:rPr lang="de-DE" dirty="0">
                <a:solidFill>
                  <a:schemeClr val="tx1"/>
                </a:solidFill>
              </a:rPr>
              <a:t> </a:t>
            </a:r>
          </a:p>
          <a:p>
            <a:endParaRPr lang="de-DE" dirty="0">
              <a:solidFill>
                <a:schemeClr val="tx1"/>
              </a:solidFill>
            </a:endParaRPr>
          </a:p>
        </p:txBody>
      </p:sp>
    </p:spTree>
    <p:extLst>
      <p:ext uri="{BB962C8B-B14F-4D97-AF65-F5344CB8AC3E}">
        <p14:creationId xmlns:p14="http://schemas.microsoft.com/office/powerpoint/2010/main" val="1310744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highlight>
                  <a:srgbClr val="FFFF00"/>
                </a:highlight>
              </a:rPr>
              <a:t>https://www.deutschlandfunkkultur.de/printmedien-und-digitalisierung-mit-strategie-gegen-die-100.html</a:t>
            </a:r>
          </a:p>
          <a:p>
            <a:endParaRPr lang="de-DE" dirty="0">
              <a:highlight>
                <a:srgbClr val="FFFF00"/>
              </a:highlight>
            </a:endParaRPr>
          </a:p>
          <a:p>
            <a:pPr marL="0" marR="0" lvl="0" indent="0" defTabSz="457200" eaLnBrk="1" fontAlgn="auto" latinLnBrk="0" hangingPunct="1">
              <a:lnSpc>
                <a:spcPct val="117999"/>
              </a:lnSpc>
              <a:spcBef>
                <a:spcPts val="0"/>
              </a:spcBef>
              <a:spcAft>
                <a:spcPts val="0"/>
              </a:spcAft>
              <a:buClrTx/>
              <a:buSzTx/>
              <a:buFontTx/>
              <a:buNone/>
              <a:tabLst/>
              <a:defRPr/>
            </a:pPr>
            <a:r>
              <a:rPr lang="de-DE" dirty="0"/>
              <a:t>https://www.bpb.de/system/files/dokument_pdf/bpb_TiU_Medien_f_Einsteiger_BF.pdf</a:t>
            </a:r>
          </a:p>
          <a:p>
            <a:endParaRPr lang="de-DE" dirty="0">
              <a:highlight>
                <a:srgbClr val="FFFF00"/>
              </a:highlight>
            </a:endParaRPr>
          </a:p>
        </p:txBody>
      </p:sp>
    </p:spTree>
    <p:extLst>
      <p:ext uri="{BB962C8B-B14F-4D97-AF65-F5344CB8AC3E}">
        <p14:creationId xmlns:p14="http://schemas.microsoft.com/office/powerpoint/2010/main" val="3896858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000" dirty="0">
                <a:solidFill>
                  <a:srgbClr val="0000FF"/>
                </a:solidFill>
              </a:rPr>
              <a:t>https://www.ifd-allensbach.de/awa/medien/</a:t>
            </a:r>
            <a:r>
              <a:rPr lang="de-DE" sz="2000" dirty="0" err="1">
                <a:solidFill>
                  <a:srgbClr val="0000FF"/>
                </a:solidFill>
              </a:rPr>
              <a:t>printmedien.html</a:t>
            </a:r>
            <a:r>
              <a:rPr lang="de-DE" sz="2000" dirty="0"/>
              <a:t> </a:t>
            </a:r>
          </a:p>
          <a:p>
            <a:pPr marL="0" marR="0" lvl="0" indent="0" defTabSz="457200" eaLnBrk="1" fontAlgn="auto" latinLnBrk="0" hangingPunct="1">
              <a:lnSpc>
                <a:spcPct val="117999"/>
              </a:lnSpc>
              <a:spcBef>
                <a:spcPts val="0"/>
              </a:spcBef>
              <a:spcAft>
                <a:spcPts val="0"/>
              </a:spcAft>
              <a:buClrTx/>
              <a:buSzTx/>
              <a:buFontTx/>
              <a:buNone/>
              <a:tabLst/>
              <a:defRPr/>
            </a:pPr>
            <a:endParaRPr lang="de-DE" sz="2000" dirty="0"/>
          </a:p>
          <a:p>
            <a:pPr marL="0" marR="0" lvl="0" indent="0" defTabSz="457200" eaLnBrk="1" fontAlgn="auto" latinLnBrk="0" hangingPunct="1">
              <a:lnSpc>
                <a:spcPct val="117999"/>
              </a:lnSpc>
              <a:spcBef>
                <a:spcPts val="0"/>
              </a:spcBef>
              <a:spcAft>
                <a:spcPts val="0"/>
              </a:spcAft>
              <a:buClrTx/>
              <a:buSzTx/>
              <a:buFontTx/>
              <a:buNone/>
              <a:tabLst/>
              <a:defRPr/>
            </a:pPr>
            <a:r>
              <a:rPr lang="de-DE" dirty="0"/>
              <a:t>https://katapult-</a:t>
            </a:r>
            <a:r>
              <a:rPr lang="de-DE" dirty="0" err="1"/>
              <a:t>magazin.de</a:t>
            </a:r>
            <a:r>
              <a:rPr lang="de-DE" dirty="0"/>
              <a:t>/de/</a:t>
            </a:r>
            <a:r>
              <a:rPr lang="de-DE" dirty="0" err="1"/>
              <a:t>artikel</a:t>
            </a:r>
            <a:r>
              <a:rPr lang="de-DE" dirty="0"/>
              <a:t>/ich-</a:t>
            </a:r>
            <a:r>
              <a:rPr lang="de-DE" dirty="0" err="1"/>
              <a:t>weiss</a:t>
            </a:r>
            <a:r>
              <a:rPr lang="de-DE" dirty="0"/>
              <a:t>-wer-deine-nachrichten-macht</a:t>
            </a:r>
          </a:p>
          <a:p>
            <a:endParaRPr lang="de-DE" dirty="0"/>
          </a:p>
        </p:txBody>
      </p:sp>
    </p:spTree>
    <p:extLst>
      <p:ext uri="{BB962C8B-B14F-4D97-AF65-F5344CB8AC3E}">
        <p14:creationId xmlns:p14="http://schemas.microsoft.com/office/powerpoint/2010/main" val="3605919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hlinkClick r:id="rId3">
                  <a:extLst>
                    <a:ext uri="{A12FA001-AC4F-418D-AE19-62706E023703}">
                      <ahyp:hlinkClr xmlns:ahyp="http://schemas.microsoft.com/office/drawing/2018/hyperlinkcolor" val="tx"/>
                    </a:ext>
                  </a:extLst>
                </a:hlinkClick>
              </a:rPr>
              <a:t>https://sogehtmedien-auf-sendung.de/#start</a:t>
            </a:r>
            <a:r>
              <a:rPr lang="de-DE" dirty="0">
                <a:solidFill>
                  <a:schemeClr val="tx1"/>
                </a:solidFill>
              </a:rPr>
              <a:t> </a:t>
            </a:r>
            <a:endParaRPr lang="de-DE" dirty="0">
              <a:solidFill>
                <a:srgbClr val="0000FF"/>
              </a:solidFill>
              <a:hlinkClick r:id="" action="ppaction://noaction">
                <a:extLst>
                  <a:ext uri="{A12FA001-AC4F-418D-AE19-62706E023703}">
                    <ahyp:hlinkClr xmlns:ahyp="http://schemas.microsoft.com/office/drawing/2018/hyperlinkcolor" val="tx"/>
                  </a:ext>
                </a:extLst>
              </a:hlinkClick>
            </a:endParaRP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hlinkClick r:id="" action="ppaction://noaction">
                  <a:extLst>
                    <a:ext uri="{A12FA001-AC4F-418D-AE19-62706E023703}">
                      <ahyp:hlinkClr xmlns:ahyp="http://schemas.microsoft.com/office/drawing/2018/hyperlinkcolor" val="tx"/>
                    </a:ext>
                  </a:extLst>
                </a:hlinkClick>
              </a:rPr>
              <a:t>https://www.mdr.de/medien360g/medienwissen/erklaervideos-100.html</a:t>
            </a:r>
            <a:r>
              <a:rPr lang="de-DE" dirty="0">
                <a:solidFill>
                  <a:schemeClr val="tx1"/>
                </a:solidFill>
              </a:rPr>
              <a:t> </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rPr>
              <a:t>https://www.bpb.de/kurz-knapp/hintergrund-aktuell/311191/oeffentlich-rechtlicher-rundfunk-von-der-gruendung-der-ard-bis-heute/ </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rPr>
              <a:t>https://www.bpb.de/shop/zeitschriften/apuz/32160/die-zweite-saeule-des-dualen-systems-privater-rundfunk/</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rPr>
              <a:t>https://</a:t>
            </a:r>
            <a:r>
              <a:rPr lang="de-DE" dirty="0" err="1">
                <a:solidFill>
                  <a:schemeClr val="tx1"/>
                </a:solidFill>
              </a:rPr>
              <a:t>www.planet-wissen.de</a:t>
            </a:r>
            <a:r>
              <a:rPr lang="de-DE" dirty="0">
                <a:solidFill>
                  <a:schemeClr val="tx1"/>
                </a:solidFill>
              </a:rPr>
              <a:t>/</a:t>
            </a:r>
            <a:r>
              <a:rPr lang="de-DE" dirty="0" err="1">
                <a:solidFill>
                  <a:schemeClr val="tx1"/>
                </a:solidFill>
              </a:rPr>
              <a:t>kultur</a:t>
            </a:r>
            <a:r>
              <a:rPr lang="de-DE" dirty="0">
                <a:solidFill>
                  <a:schemeClr val="tx1"/>
                </a:solidFill>
              </a:rPr>
              <a:t>/</a:t>
            </a:r>
            <a:r>
              <a:rPr lang="de-DE" dirty="0" err="1">
                <a:solidFill>
                  <a:schemeClr val="tx1"/>
                </a:solidFill>
              </a:rPr>
              <a:t>medien</a:t>
            </a:r>
            <a:r>
              <a:rPr lang="de-DE" dirty="0">
                <a:solidFill>
                  <a:schemeClr val="tx1"/>
                </a:solidFill>
              </a:rPr>
              <a:t>/</a:t>
            </a:r>
            <a:r>
              <a:rPr lang="de-DE" dirty="0" err="1">
                <a:solidFill>
                  <a:schemeClr val="tx1"/>
                </a:solidFill>
              </a:rPr>
              <a:t>geschichte_des_radios</a:t>
            </a:r>
            <a:r>
              <a:rPr lang="de-DE" dirty="0">
                <a:solidFill>
                  <a:schemeClr val="tx1"/>
                </a:solidFill>
              </a:rPr>
              <a:t>/</a:t>
            </a:r>
            <a:r>
              <a:rPr lang="de-DE" dirty="0" err="1">
                <a:solidFill>
                  <a:schemeClr val="tx1"/>
                </a:solidFill>
              </a:rPr>
              <a:t>index.html</a:t>
            </a:r>
            <a:endParaRPr lang="de-DE" dirty="0">
              <a:solidFill>
                <a:schemeClr val="tx1"/>
              </a:solidFill>
            </a:endParaRPr>
          </a:p>
          <a:p>
            <a:endParaRPr lang="de-DE" dirty="0">
              <a:solidFill>
                <a:schemeClr val="tx1"/>
              </a:solidFill>
            </a:endParaRPr>
          </a:p>
        </p:txBody>
      </p:sp>
    </p:spTree>
    <p:extLst>
      <p:ext uri="{BB962C8B-B14F-4D97-AF65-F5344CB8AC3E}">
        <p14:creationId xmlns:p14="http://schemas.microsoft.com/office/powerpoint/2010/main" val="2557314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https://www.medienanstalt-nrw.de/zum-nachlesen/rechtsgrundlagen/staatsvertraege.html</a:t>
            </a:r>
          </a:p>
        </p:txBody>
      </p:sp>
    </p:spTree>
    <p:extLst>
      <p:ext uri="{BB962C8B-B14F-4D97-AF65-F5344CB8AC3E}">
        <p14:creationId xmlns:p14="http://schemas.microsoft.com/office/powerpoint/2010/main" val="740260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https://de.wikipedia.org/</a:t>
            </a:r>
            <a:r>
              <a:rPr lang="de-DE" dirty="0" err="1"/>
              <a:t>wiki</a:t>
            </a:r>
            <a:r>
              <a:rPr lang="de-DE" dirty="0"/>
              <a:t>/</a:t>
            </a:r>
            <a:r>
              <a:rPr lang="de-DE" dirty="0" err="1"/>
              <a:t>Liste_deutscher_Hörfunksender</a:t>
            </a:r>
            <a:endParaRPr lang="de-DE" dirty="0"/>
          </a:p>
        </p:txBody>
      </p:sp>
    </p:spTree>
    <p:extLst>
      <p:ext uri="{BB962C8B-B14F-4D97-AF65-F5344CB8AC3E}">
        <p14:creationId xmlns:p14="http://schemas.microsoft.com/office/powerpoint/2010/main" val="37793389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www.gmk-net.de</a:t>
            </a:r>
            <a:r>
              <a:rPr lang="de-DE" dirty="0"/>
              <a:t>/</a:t>
            </a:r>
            <a:r>
              <a:rPr lang="de-DE" dirty="0" err="1"/>
              <a:t>wp</a:t>
            </a:r>
            <a:r>
              <a:rPr lang="de-DE" dirty="0"/>
              <a:t>-content/</a:t>
            </a:r>
            <a:r>
              <a:rPr lang="de-DE" dirty="0" err="1"/>
              <a:t>uploads</a:t>
            </a:r>
            <a:r>
              <a:rPr lang="de-DE" dirty="0"/>
              <a:t>/2021/10/gmk57_noll_graesser.pdf</a:t>
            </a:r>
          </a:p>
          <a:p>
            <a:r>
              <a:rPr lang="de-DE" dirty="0"/>
              <a:t>https://</a:t>
            </a:r>
            <a:r>
              <a:rPr lang="de-DE" dirty="0" err="1"/>
              <a:t>www.rnd.de</a:t>
            </a:r>
            <a:r>
              <a:rPr lang="de-DE" dirty="0"/>
              <a:t>/</a:t>
            </a:r>
            <a:r>
              <a:rPr lang="de-DE" dirty="0" err="1"/>
              <a:t>medien</a:t>
            </a:r>
            <a:r>
              <a:rPr lang="de-DE" dirty="0"/>
              <a:t>/netflix-ist-der-kunde-gar-nicht-konig-GBG45GZKQ5GTFNHX2JEMA7EDDI.html</a:t>
            </a:r>
          </a:p>
          <a:p>
            <a:endParaRPr lang="de-DE" dirty="0"/>
          </a:p>
        </p:txBody>
      </p:sp>
    </p:spTree>
    <p:extLst>
      <p:ext uri="{BB962C8B-B14F-4D97-AF65-F5344CB8AC3E}">
        <p14:creationId xmlns:p14="http://schemas.microsoft.com/office/powerpoint/2010/main" val="36772222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https://www.br.de/sogehtmedien/ard-und-zdf/meinungsvielfalt/index.html</a:t>
            </a:r>
          </a:p>
          <a:p>
            <a:r>
              <a:rPr lang="de-DE" dirty="0"/>
              <a:t>https://www.zeit.de/wirtschaft/unternehmen/2015-07/axel-springer-prosieben-fusion-gespraeche-medienhaus</a:t>
            </a:r>
          </a:p>
          <a:p>
            <a:r>
              <a:rPr lang="de-DE" dirty="0"/>
              <a:t>https://www.kek-online.de</a:t>
            </a:r>
          </a:p>
          <a:p>
            <a:r>
              <a:rPr lang="de-DE" dirty="0"/>
              <a:t>https://www.youtube.com/watch?v=03jGDrV5nmo</a:t>
            </a:r>
          </a:p>
          <a:p>
            <a:r>
              <a:rPr lang="de-DE" dirty="0"/>
              <a:t>https://www.kek-online.de/medienkonzentration/tv-sender/schaubilder-a-z</a:t>
            </a:r>
          </a:p>
          <a:p>
            <a:r>
              <a:rPr lang="de-DE" dirty="0"/>
              <a:t>https://www.bpb.de/shop/zeitschriften/apuz/276553/medienkonzentration-und-medienvielfalt/</a:t>
            </a:r>
          </a:p>
          <a:p>
            <a:r>
              <a:rPr lang="de-DE" dirty="0"/>
              <a:t>https://www.reporter-ohne-grenzen.de/fileadmin/Redaktion/Dokumente/MOM/mom_2018_tabloid_web.pdf</a:t>
            </a:r>
          </a:p>
          <a:p>
            <a:r>
              <a:rPr lang="de-DE" dirty="0"/>
              <a:t>https://taz.de/Medienkonzentration-in-Deutschland/!5738640/</a:t>
            </a:r>
          </a:p>
          <a:p>
            <a:r>
              <a:rPr lang="de-DE" dirty="0"/>
              <a:t>https://www.bpb.de/shop/materialien/thema-im-unterricht/505120/medien-fuer-einsteiger/</a:t>
            </a:r>
          </a:p>
          <a:p>
            <a:endParaRPr lang="de-DE" dirty="0"/>
          </a:p>
        </p:txBody>
      </p:sp>
    </p:spTree>
    <p:extLst>
      <p:ext uri="{BB962C8B-B14F-4D97-AF65-F5344CB8AC3E}">
        <p14:creationId xmlns:p14="http://schemas.microsoft.com/office/powerpoint/2010/main" val="366589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4812701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endParaRPr lang="de-DE" dirty="0"/>
          </a:p>
          <a:p>
            <a:r>
              <a:rPr lang="de-DE" dirty="0"/>
              <a:t>https://</a:t>
            </a:r>
            <a:r>
              <a:rPr lang="de-DE" dirty="0" err="1"/>
              <a:t>journalistikon.de</a:t>
            </a:r>
            <a:r>
              <a:rPr lang="de-DE" dirty="0"/>
              <a:t>/medienvertrauen/</a:t>
            </a:r>
          </a:p>
          <a:p>
            <a:r>
              <a:rPr lang="de-DE" dirty="0"/>
              <a:t>https://www.pwc.de/de/technologie-medien-und-telekommunikation/studie-vertrauen-in-</a:t>
            </a:r>
            <a:r>
              <a:rPr lang="de-DE" dirty="0" err="1"/>
              <a:t>medien.html</a:t>
            </a:r>
            <a:endParaRPr lang="de-DE" dirty="0"/>
          </a:p>
          <a:p>
            <a:r>
              <a:rPr lang="de-DE" dirty="0"/>
              <a:t>https://medienvertrauen.uni-mainz.de/forschungsergebnisse-der-welle-2020-3/ </a:t>
            </a:r>
          </a:p>
        </p:txBody>
      </p:sp>
    </p:spTree>
    <p:extLst>
      <p:ext uri="{BB962C8B-B14F-4D97-AF65-F5344CB8AC3E}">
        <p14:creationId xmlns:p14="http://schemas.microsoft.com/office/powerpoint/2010/main" val="22904424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https://www.youtube.com/watch?v=3LZWP8m_vh8</a:t>
            </a:r>
          </a:p>
          <a:p>
            <a:r>
              <a:rPr lang="de-DE" dirty="0"/>
              <a:t>https://www.brandeins.de/magazine/brand-eins-wirtschaftsmagazin/2022/marketing/tagesschau-hier-ist-das-erste-deutsche-fernsehen</a:t>
            </a:r>
          </a:p>
          <a:p>
            <a:r>
              <a:rPr lang="de-DE" dirty="0"/>
              <a:t>https://www.bundeskanzler.de/bk-de</a:t>
            </a:r>
          </a:p>
          <a:p>
            <a:r>
              <a:rPr lang="de-DE" dirty="0"/>
              <a:t>https://www.afp.com/de/nachrichten</a:t>
            </a:r>
          </a:p>
        </p:txBody>
      </p:sp>
    </p:spTree>
    <p:extLst>
      <p:ext uri="{BB962C8B-B14F-4D97-AF65-F5344CB8AC3E}">
        <p14:creationId xmlns:p14="http://schemas.microsoft.com/office/powerpoint/2010/main" val="22904424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https://www.lmz-bw.de/medien-und-bildung/medienwissen/soziale-netzwerke/soziale-netzwerke-und-messenger-im-vergleich/</a:t>
            </a:r>
          </a:p>
          <a:p>
            <a:r>
              <a:rPr lang="de-DE" dirty="0"/>
              <a:t>https://klickwinkel.de/quiz</a:t>
            </a:r>
          </a:p>
          <a:p>
            <a:r>
              <a:rPr lang="de-DE" dirty="0"/>
              <a:t>https://www.klicksafe.de/interaktive-medien/quiz-zum-thema-youtube</a:t>
            </a:r>
          </a:p>
          <a:p>
            <a:r>
              <a:rPr lang="de-DE" dirty="0"/>
              <a:t>https://www.klicksafe.de/interaktive-medien/quiz-zum-thema-whatsapp</a:t>
            </a:r>
          </a:p>
          <a:p>
            <a:r>
              <a:rPr lang="de-DE" dirty="0"/>
              <a:t>https://www.handysektor.de/tiktok-quiz</a:t>
            </a:r>
          </a:p>
          <a:p>
            <a:r>
              <a:rPr lang="de-DE" dirty="0"/>
              <a:t>https://medienkompass.de/twitter-fuer-einsteiger-anleitung/</a:t>
            </a:r>
          </a:p>
          <a:p>
            <a:r>
              <a:rPr lang="de-DE" dirty="0"/>
              <a:t>https://www.verbraucherzentrale.de/wissen/digitale-welt/datenschutz/whatsappalternativen-messenger-im-ueberblick-13055</a:t>
            </a:r>
          </a:p>
          <a:p>
            <a:r>
              <a:rPr lang="de-DE" dirty="0"/>
              <a:t>https://wearesocial.com/de/blog/2022/02/digital-2022-report-726-millionen-deutsche-nutzen-social-media/</a:t>
            </a:r>
          </a:p>
          <a:p>
            <a:r>
              <a:rPr lang="de-DE" dirty="0"/>
              <a:t>https://www.mpfs.de/studien/</a:t>
            </a:r>
          </a:p>
          <a:p>
            <a:pPr marL="0" marR="0" lvl="0" indent="0" defTabSz="457200" eaLnBrk="1" fontAlgn="auto" latinLnBrk="0" hangingPunct="1">
              <a:lnSpc>
                <a:spcPct val="117999"/>
              </a:lnSpc>
              <a:spcBef>
                <a:spcPts val="0"/>
              </a:spcBef>
              <a:spcAft>
                <a:spcPts val="0"/>
              </a:spcAft>
              <a:buClrTx/>
              <a:buSzTx/>
              <a:buFontTx/>
              <a:buNone/>
              <a:tabLst/>
              <a:defRPr/>
            </a:pPr>
            <a:r>
              <a:rPr lang="de-DE" dirty="0"/>
              <a:t>https://www.br.de/sogehtmedien/sicherheitseinstellungen-basics-100.html</a:t>
            </a:r>
          </a:p>
          <a:p>
            <a:pPr marL="0" marR="0" lvl="0" indent="0" defTabSz="457200" eaLnBrk="1" fontAlgn="auto" latinLnBrk="0" hangingPunct="1">
              <a:lnSpc>
                <a:spcPct val="117999"/>
              </a:lnSpc>
              <a:spcBef>
                <a:spcPts val="0"/>
              </a:spcBef>
              <a:spcAft>
                <a:spcPts val="0"/>
              </a:spcAft>
              <a:buClrTx/>
              <a:buSzTx/>
              <a:buFontTx/>
              <a:buNone/>
              <a:tabLst/>
              <a:defRPr/>
            </a:pPr>
            <a:r>
              <a:rPr lang="de-DE" dirty="0"/>
              <a:t>https://www.br.de/sogehtmedien/sicherheitseinstellungen-instagram-100.html</a:t>
            </a:r>
          </a:p>
          <a:p>
            <a:pPr marL="0" marR="0" lvl="0" indent="0" defTabSz="457200" eaLnBrk="1" fontAlgn="auto" latinLnBrk="0" hangingPunct="1">
              <a:lnSpc>
                <a:spcPct val="117999"/>
              </a:lnSpc>
              <a:spcBef>
                <a:spcPts val="0"/>
              </a:spcBef>
              <a:spcAft>
                <a:spcPts val="0"/>
              </a:spcAft>
              <a:buClrTx/>
              <a:buSzTx/>
              <a:buFontTx/>
              <a:buNone/>
              <a:tabLst/>
              <a:defRPr/>
            </a:pPr>
            <a:r>
              <a:rPr lang="de-DE" dirty="0"/>
              <a:t>https://www.br.de/sogehtmedien/sicherheitseinstellungen-tiktok-snapchat-100.html</a:t>
            </a:r>
          </a:p>
          <a:p>
            <a:endParaRPr lang="de-DE" dirty="0"/>
          </a:p>
        </p:txBody>
      </p:sp>
    </p:spTree>
    <p:extLst>
      <p:ext uri="{BB962C8B-B14F-4D97-AF65-F5344CB8AC3E}">
        <p14:creationId xmlns:p14="http://schemas.microsoft.com/office/powerpoint/2010/main" val="40179055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baseline="0" dirty="0"/>
              <a:t>https://www.dw.com/de/blacklivesmatter-erfolgreicher-protest-im-netz/av-54210826</a:t>
            </a:r>
          </a:p>
          <a:p>
            <a:r>
              <a:rPr lang="de-DE" baseline="0" dirty="0"/>
              <a:t>https://www.fluter.de/soziale-medien-politischer-aktivismus</a:t>
            </a:r>
          </a:p>
          <a:p>
            <a:r>
              <a:rPr lang="de-DE" baseline="0" dirty="0"/>
              <a:t>https://www.fluter.de/digitaler-protest-interview</a:t>
            </a:r>
          </a:p>
          <a:p>
            <a:r>
              <a:rPr lang="de-DE" baseline="0" dirty="0"/>
              <a:t>https://www.mdr.de/medien360g/medienkultur/soziale-medien-und-journalismus-100.html</a:t>
            </a:r>
          </a:p>
          <a:p>
            <a:r>
              <a:rPr lang="de-DE" baseline="0" dirty="0"/>
              <a:t>https://netzpolitik.org/2016/studie-social-media-und-die-black-lives-matter-bewegung/</a:t>
            </a:r>
          </a:p>
          <a:p>
            <a:r>
              <a:rPr lang="de-DE" baseline="0" dirty="0"/>
              <a:t>https://www.deutschlandfunknova.de/beitrag/solidaritaet-was-online-proteste-wirklich-bringen</a:t>
            </a:r>
          </a:p>
          <a:p>
            <a:r>
              <a:rPr lang="de-DE" baseline="0" dirty="0"/>
              <a:t>https://www.deutschlandfunkkultur.de/osint-recherchen-was-koennen-social-media-daten-fuer-die-100.html</a:t>
            </a:r>
          </a:p>
          <a:p>
            <a:r>
              <a:rPr lang="de-DE" baseline="0" dirty="0"/>
              <a:t>https://www.deutschlandfunk.de/opensource-ukraine-russland-faktenchecks-osint-100.html</a:t>
            </a:r>
          </a:p>
          <a:p>
            <a:r>
              <a:rPr lang="de-DE" baseline="0" dirty="0"/>
              <a:t>https://de.bellingcat.com</a:t>
            </a:r>
          </a:p>
        </p:txBody>
      </p:sp>
    </p:spTree>
    <p:extLst>
      <p:ext uri="{BB962C8B-B14F-4D97-AF65-F5344CB8AC3E}">
        <p14:creationId xmlns:p14="http://schemas.microsoft.com/office/powerpoint/2010/main" val="22276812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00" y="744538"/>
            <a:ext cx="6618288" cy="3722687"/>
          </a:xfrm>
        </p:spPr>
      </p:sp>
      <p:sp>
        <p:nvSpPr>
          <p:cNvPr id="3" name="Notizenplatzhalter 2"/>
          <p:cNvSpPr>
            <a:spLocks noGrp="1"/>
          </p:cNvSpPr>
          <p:nvPr>
            <p:ph type="body" idx="1"/>
          </p:nvPr>
        </p:nvSpPr>
        <p:spPr/>
        <p:txBody>
          <a:bodyPr/>
          <a:lstStyle/>
          <a:p>
            <a:r>
              <a:rPr lang="de-DE" dirty="0"/>
              <a:t>https://www.lmsaar.de/wp-content/uploads/2021/04/Merkblatt_Medienanstalten_Journalistische_Sorgfalt_Internet.pdf</a:t>
            </a:r>
          </a:p>
          <a:p>
            <a:r>
              <a:rPr lang="de-DE" dirty="0"/>
              <a:t>https://www.presserat.de/pressekodex.html</a:t>
            </a:r>
          </a:p>
          <a:p>
            <a:r>
              <a:rPr lang="de-DE" sz="2400" b="0" dirty="0">
                <a:latin typeface="Palatino"/>
              </a:rPr>
              <a:t>https://www.die-medienanstalten.de/fileadmin/user_upload/Rechtsgrundlagen/Gesetze_Staatsvertraege/Medienstaatsvertrag_MStV.pdf</a:t>
            </a:r>
          </a:p>
          <a:p>
            <a:endParaRPr lang="de-DE" dirty="0"/>
          </a:p>
        </p:txBody>
      </p:sp>
    </p:spTree>
    <p:extLst>
      <p:ext uri="{BB962C8B-B14F-4D97-AF65-F5344CB8AC3E}">
        <p14:creationId xmlns:p14="http://schemas.microsoft.com/office/powerpoint/2010/main" val="18055871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https://irights.info</a:t>
            </a:r>
          </a:p>
          <a:p>
            <a:r>
              <a:rPr lang="de-DE" dirty="0"/>
              <a:t>https://irights.info/artikel/urheber-und-persnlichkeitsrechte-in-sozialen-netzwerken/5793</a:t>
            </a:r>
          </a:p>
          <a:p>
            <a:r>
              <a:rPr lang="de-DE" dirty="0"/>
              <a:t>https://checkup.digitalcheck.nrw</a:t>
            </a:r>
          </a:p>
          <a:p>
            <a:r>
              <a:rPr lang="de-DE" dirty="0"/>
              <a:t>https://www.bpb.de/kurz-knapp/lexika/das-junge-politik-lexikon/321140/soziale-medien-soziale-netzwerke-social-media/</a:t>
            </a:r>
          </a:p>
          <a:p>
            <a:r>
              <a:rPr lang="de-DE" dirty="0"/>
              <a:t>https://www.bpb.de/kurz-knapp/zahlen-und-fakten/globalisierung/52777/soziale-netzwerke/</a:t>
            </a:r>
          </a:p>
          <a:p>
            <a:r>
              <a:rPr lang="de-DE" dirty="0"/>
              <a:t>https://www.youtube.com/watch?v=XaaFMpBdGAg&amp;t=79s</a:t>
            </a:r>
          </a:p>
        </p:txBody>
      </p:sp>
    </p:spTree>
    <p:extLst>
      <p:ext uri="{BB962C8B-B14F-4D97-AF65-F5344CB8AC3E}">
        <p14:creationId xmlns:p14="http://schemas.microsoft.com/office/powerpoint/2010/main" val="1741533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00" y="744538"/>
            <a:ext cx="6618288" cy="3722687"/>
          </a:xfrm>
        </p:spPr>
      </p:sp>
      <p:sp>
        <p:nvSpPr>
          <p:cNvPr id="3" name="Notizenplatzhalter 2"/>
          <p:cNvSpPr>
            <a:spLocks noGrp="1"/>
          </p:cNvSpPr>
          <p:nvPr>
            <p:ph type="body" idx="1"/>
          </p:nvPr>
        </p:nvSpPr>
        <p:spPr/>
        <p:txBody>
          <a:bodyPr>
            <a:normAutofit/>
          </a:bodyPr>
          <a:lstStyle/>
          <a:p>
            <a:r>
              <a:rPr lang="de-DE" dirty="0"/>
              <a:t>https://www.presseportal.de/pm/6344/4157279</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400" dirty="0">
                <a:solidFill>
                  <a:srgbClr val="0000FF"/>
                </a:solidFill>
                <a:hlinkClick r:id="rId3">
                  <a:extLst>
                    <a:ext uri="{A12FA001-AC4F-418D-AE19-62706E023703}">
                      <ahyp:hlinkClr xmlns:ahyp="http://schemas.microsoft.com/office/drawing/2018/hyperlinkcolor" val="tx"/>
                    </a:ext>
                  </a:extLst>
                </a:hlinkClick>
              </a:rPr>
              <a:t>https://www.die-medienanstalten.de/themen/werbeaufsicht</a:t>
            </a:r>
            <a:r>
              <a:rPr lang="de-DE" sz="2400" dirty="0">
                <a:solidFill>
                  <a:schemeClr val="tx1"/>
                </a:solidFill>
                <a:hlinkClick r:id="rId3">
                  <a:extLst>
                    <a:ext uri="{A12FA001-AC4F-418D-AE19-62706E023703}">
                      <ahyp:hlinkClr xmlns:ahyp="http://schemas.microsoft.com/office/drawing/2018/hyperlinkcolor" val="tx"/>
                    </a:ext>
                  </a:extLst>
                </a:hlinkClick>
              </a:rPr>
              <a:t>/</a:t>
            </a:r>
            <a:endParaRPr lang="de-DE" dirty="0">
              <a:solidFill>
                <a:schemeClr val="tx1"/>
              </a:solidFill>
            </a:endParaRPr>
          </a:p>
          <a:p>
            <a:r>
              <a:rPr lang="de-DE" dirty="0">
                <a:solidFill>
                  <a:schemeClr val="tx1"/>
                </a:solidFill>
              </a:rPr>
              <a:t>https://www.verbraucherzentrale.de/wissen/digitale-welt/soziale-netzwerke/influencerin-oder-nicht-wann-ein-beitrag-in-social-media-werbung-ist-39954</a:t>
            </a:r>
          </a:p>
          <a:p>
            <a:r>
              <a:rPr lang="de-DE" dirty="0">
                <a:solidFill>
                  <a:schemeClr val="tx1"/>
                </a:solidFill>
              </a:rPr>
              <a:t>https://www.saferinternet.at/faq/soziale-netzwerke/welche-regeln-gibt-es-</a:t>
            </a:r>
            <a:r>
              <a:rPr lang="de-DE" dirty="0" err="1">
                <a:solidFill>
                  <a:schemeClr val="tx1"/>
                </a:solidFill>
              </a:rPr>
              <a:t>fuer</a:t>
            </a:r>
            <a:r>
              <a:rPr lang="de-DE" dirty="0">
                <a:solidFill>
                  <a:schemeClr val="tx1"/>
                </a:solidFill>
              </a:rPr>
              <a:t>-influencerinnen-marketing/</a:t>
            </a:r>
          </a:p>
          <a:p>
            <a:r>
              <a:rPr lang="de-DE" dirty="0">
                <a:solidFill>
                  <a:schemeClr val="tx1"/>
                </a:solidFill>
              </a:rPr>
              <a:t>https://www.evz.de/einkaufen-internet/online-einkauf/wann-muessen-influencerinnen-und-influencer-ihre-beitraege-als-werbung-kennzeichnen.html</a:t>
            </a:r>
          </a:p>
          <a:p>
            <a:r>
              <a:rPr lang="de-DE" dirty="0">
                <a:solidFill>
                  <a:schemeClr val="tx1"/>
                </a:solidFill>
              </a:rPr>
              <a:t>https://der-</a:t>
            </a:r>
            <a:r>
              <a:rPr lang="de-DE" dirty="0" err="1">
                <a:solidFill>
                  <a:schemeClr val="tx1"/>
                </a:solidFill>
              </a:rPr>
              <a:t>newstest.de</a:t>
            </a:r>
            <a:r>
              <a:rPr lang="de-DE" dirty="0">
                <a:solidFill>
                  <a:schemeClr val="tx1"/>
                </a:solidFill>
              </a:rPr>
              <a:t>/</a:t>
            </a:r>
          </a:p>
          <a:p>
            <a:r>
              <a:rPr lang="de-DE" dirty="0">
                <a:solidFill>
                  <a:schemeClr val="tx1"/>
                </a:solidFill>
              </a:rPr>
              <a:t>https://www.presserat.de/pressekodex.html</a:t>
            </a:r>
          </a:p>
          <a:p>
            <a:endParaRPr lang="de-DE" dirty="0"/>
          </a:p>
          <a:p>
            <a:endParaRPr lang="de-DE" dirty="0"/>
          </a:p>
          <a:p>
            <a:endParaRPr lang="de-DE" dirty="0"/>
          </a:p>
        </p:txBody>
      </p:sp>
    </p:spTree>
    <p:extLst>
      <p:ext uri="{BB962C8B-B14F-4D97-AF65-F5344CB8AC3E}">
        <p14:creationId xmlns:p14="http://schemas.microsoft.com/office/powerpoint/2010/main" val="36233983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https://www.fachjournalist.de/sind-influencerinnen-die-medienmacherinnen-von-morgen/</a:t>
            </a:r>
          </a:p>
          <a:p>
            <a:r>
              <a:rPr lang="de-DE" dirty="0"/>
              <a:t>https://www.mdr.de/medien360g/medienwissen/politische-influencer-102.html</a:t>
            </a:r>
          </a:p>
          <a:p>
            <a:r>
              <a:rPr lang="de-DE" dirty="0"/>
              <a:t>https://www.br.de/nachrichten/netzwelt/bundestagswahl-wenn-influencer-politik-vermitteln,SgEgXLq</a:t>
            </a:r>
          </a:p>
          <a:p>
            <a:endParaRPr lang="de-DE" dirty="0"/>
          </a:p>
          <a:p>
            <a:endParaRPr lang="de-DE" dirty="0"/>
          </a:p>
          <a:p>
            <a:r>
              <a:rPr lang="de-DE" dirty="0"/>
              <a:t>Sprachlich: zu oft dadurch / und aktiv schreiben </a:t>
            </a:r>
          </a:p>
          <a:p>
            <a:r>
              <a:rPr lang="de-DE" dirty="0"/>
              <a:t>Anderen Begriff für alte Medien</a:t>
            </a:r>
          </a:p>
        </p:txBody>
      </p:sp>
    </p:spTree>
    <p:extLst>
      <p:ext uri="{BB962C8B-B14F-4D97-AF65-F5344CB8AC3E}">
        <p14:creationId xmlns:p14="http://schemas.microsoft.com/office/powerpoint/2010/main" val="8565065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https://www.youtube.com/watch?v=4Y1lZQsyuSQ</a:t>
            </a:r>
          </a:p>
          <a:p>
            <a:r>
              <a:rPr lang="de-DE" dirty="0"/>
              <a:t>https://www.youtube.com/watch?v=zxnNZ09qaL4</a:t>
            </a:r>
          </a:p>
          <a:p>
            <a:endParaRPr lang="de-DE" dirty="0"/>
          </a:p>
        </p:txBody>
      </p:sp>
    </p:spTree>
    <p:extLst>
      <p:ext uri="{BB962C8B-B14F-4D97-AF65-F5344CB8AC3E}">
        <p14:creationId xmlns:p14="http://schemas.microsoft.com/office/powerpoint/2010/main" val="1921011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https://segu-geschichte.de/mediengeschichte</a:t>
            </a:r>
          </a:p>
          <a:p>
            <a:r>
              <a:rPr lang="de-DE" dirty="0"/>
              <a:t>https://www.vintag.es/2018/12/people-reading-newspapers.html</a:t>
            </a:r>
          </a:p>
          <a:p>
            <a:r>
              <a:rPr lang="de-DE" dirty="0"/>
              <a:t>https://www.spiegel.de/panorama/papst-momente-bilder-zeigen-vergleich-zwischen-2005-und-2013-a-889031.html</a:t>
            </a:r>
          </a:p>
          <a:p>
            <a:r>
              <a:rPr lang="de-DE" dirty="0"/>
              <a:t>https://www.conservethesound.de/</a:t>
            </a:r>
          </a:p>
          <a:p>
            <a:endParaRPr lang="de-DE" dirty="0"/>
          </a:p>
          <a:p>
            <a:endParaRPr lang="de-DE" dirty="0"/>
          </a:p>
        </p:txBody>
      </p:sp>
    </p:spTree>
    <p:extLst>
      <p:ext uri="{BB962C8B-B14F-4D97-AF65-F5344CB8AC3E}">
        <p14:creationId xmlns:p14="http://schemas.microsoft.com/office/powerpoint/2010/main" val="18207045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https://www.fachjournalist.de/sind-influencerinnen-die-medienmacherinnen-von-morgen/</a:t>
            </a:r>
          </a:p>
          <a:p>
            <a:r>
              <a:rPr lang="de-DE" dirty="0"/>
              <a:t>https://www.businessinsider.de/politik/bundestagswahl/die-soziale-frage-podcast-05-social-media-louisa-dellert/</a:t>
            </a:r>
          </a:p>
          <a:p>
            <a:r>
              <a:rPr lang="de-DE" dirty="0"/>
              <a:t>https://www.welt.de/wirtschaft/webwelt/article215175364/Sinnfluencer-Diese-Influencer-wollen-nicht-nur-Werbebotschafter-sein.html</a:t>
            </a:r>
          </a:p>
          <a:p>
            <a:endParaRPr lang="de-DE" dirty="0"/>
          </a:p>
        </p:txBody>
      </p:sp>
    </p:spTree>
    <p:extLst>
      <p:ext uri="{BB962C8B-B14F-4D97-AF65-F5344CB8AC3E}">
        <p14:creationId xmlns:p14="http://schemas.microsoft.com/office/powerpoint/2010/main" val="8155039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https://www.express.de/koeln/koelner-influencerin-diana-zur-loewen-26-verliert-vor-gericht-53490?cb=1658740978914</a:t>
            </a:r>
          </a:p>
          <a:p>
            <a:r>
              <a:rPr lang="de-DE" dirty="0"/>
              <a:t>https://www.youtube.com/watch?v=vKNMbUd8Lqc</a:t>
            </a:r>
          </a:p>
          <a:p>
            <a:r>
              <a:rPr lang="de-DE" dirty="0"/>
              <a:t>https://www.youtube.com/watch?v=8CiTSt7TMAw</a:t>
            </a:r>
          </a:p>
          <a:p>
            <a:r>
              <a:rPr lang="de-DE" dirty="0"/>
              <a:t>https://www.youtube.com/watch?v=P1GZQDeVqlk&amp;t=43s</a:t>
            </a:r>
          </a:p>
          <a:p>
            <a:endParaRPr lang="de-DE" dirty="0"/>
          </a:p>
        </p:txBody>
      </p:sp>
    </p:spTree>
    <p:extLst>
      <p:ext uri="{BB962C8B-B14F-4D97-AF65-F5344CB8AC3E}">
        <p14:creationId xmlns:p14="http://schemas.microsoft.com/office/powerpoint/2010/main" val="34646196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400" u="sng" dirty="0">
                <a:solidFill>
                  <a:srgbClr val="0563C1"/>
                </a:solidFill>
                <a:effectLst/>
                <a:latin typeface="Calibri" panose="020F0502020204030204" pitchFamily="34" charset="0"/>
                <a:ea typeface="Calibri" panose="020F0502020204030204" pitchFamily="34" charset="0"/>
                <a:hlinkClick r:id="rId3"/>
              </a:rPr>
              <a:t>https://twitter.com/heuteshow/status/1427565129684721664?lang=de</a:t>
            </a:r>
            <a:endParaRPr lang="de-DE" sz="2400" dirty="0">
              <a:effectLst/>
              <a:latin typeface="Calibri" panose="020F0502020204030204" pitchFamily="34" charset="0"/>
              <a:ea typeface="Calibri" panose="020F0502020204030204" pitchFamily="34" charset="0"/>
            </a:endParaRPr>
          </a:p>
          <a:p>
            <a:r>
              <a:rPr lang="de-DE" sz="2400" u="sng" dirty="0">
                <a:solidFill>
                  <a:srgbClr val="0563C1"/>
                </a:solidFill>
                <a:effectLst/>
                <a:latin typeface="Calibri" panose="020F0502020204030204" pitchFamily="34" charset="0"/>
                <a:ea typeface="Calibri" panose="020F0502020204030204" pitchFamily="34" charset="0"/>
                <a:hlinkClick r:id="rId4"/>
              </a:rPr>
              <a:t>https://twitter.com/ForchheimEka/status/1484790685760950272?cxt=HHwWgMC46eHQhJspAAAA</a:t>
            </a:r>
            <a:endParaRPr lang="de-DE" sz="2400" dirty="0">
              <a:effectLst/>
              <a:latin typeface="Calibri" panose="020F0502020204030204" pitchFamily="34" charset="0"/>
              <a:ea typeface="Calibri" panose="020F0502020204030204" pitchFamily="34" charset="0"/>
            </a:endParaRPr>
          </a:p>
          <a:p>
            <a:r>
              <a:rPr lang="de-DE" sz="2400" u="sng" dirty="0">
                <a:solidFill>
                  <a:srgbClr val="0563C1"/>
                </a:solidFill>
                <a:effectLst/>
                <a:latin typeface="Calibri" panose="020F0502020204030204" pitchFamily="34" charset="0"/>
                <a:ea typeface="Calibri" panose="020F0502020204030204" pitchFamily="34" charset="0"/>
                <a:hlinkClick r:id="rId5"/>
              </a:rPr>
              <a:t>https://twitter.com/elhotzo/status/1390768876611309570?lang=de</a:t>
            </a:r>
            <a:endParaRPr lang="de-DE" sz="2400" dirty="0">
              <a:effectLst/>
              <a:latin typeface="Calibri" panose="020F0502020204030204" pitchFamily="34" charset="0"/>
              <a:ea typeface="Calibri" panose="020F0502020204030204" pitchFamily="34" charset="0"/>
            </a:endParaRPr>
          </a:p>
          <a:p>
            <a:r>
              <a:rPr lang="de-DE" sz="2400" u="sng" dirty="0">
                <a:solidFill>
                  <a:srgbClr val="0563C1"/>
                </a:solidFill>
                <a:effectLst/>
                <a:latin typeface="Calibri" panose="020F0502020204030204" pitchFamily="34" charset="0"/>
                <a:ea typeface="Calibri" panose="020F0502020204030204" pitchFamily="34" charset="0"/>
                <a:hlinkClick r:id="rId6"/>
              </a:rPr>
              <a:t>https://twitter.com/search?lang=de&amp;q=%22Hab%20mal%27n%20Meme%20daraus%20gemacht.%22%20(from%3Ajogiwiedemann)&amp;src=typed_query</a:t>
            </a:r>
            <a:endParaRPr lang="de-DE" sz="2400" dirty="0">
              <a:effectLst/>
              <a:latin typeface="Calibri" panose="020F0502020204030204" pitchFamily="34" charset="0"/>
              <a:ea typeface="Calibri" panose="020F0502020204030204" pitchFamily="34" charset="0"/>
            </a:endParaRPr>
          </a:p>
          <a:p>
            <a:endParaRPr lang="de-DE"/>
          </a:p>
          <a:p>
            <a:endParaRPr lang="de-DE" dirty="0"/>
          </a:p>
        </p:txBody>
      </p:sp>
    </p:spTree>
    <p:extLst>
      <p:ext uri="{BB962C8B-B14F-4D97-AF65-F5344CB8AC3E}">
        <p14:creationId xmlns:p14="http://schemas.microsoft.com/office/powerpoint/2010/main" val="1725977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u="sng" dirty="0">
                <a:solidFill>
                  <a:srgbClr val="0563C1"/>
                </a:solidFill>
                <a:effectLst/>
                <a:latin typeface="Calibri" panose="020F0502020204030204" pitchFamily="34" charset="0"/>
                <a:ea typeface="Calibri" panose="020F0502020204030204" pitchFamily="34" charset="0"/>
                <a:hlinkClick r:id="rId3"/>
              </a:rPr>
              <a:t>https://twitter.com/heuteshow/status/1427565129684721664?lang=de</a:t>
            </a:r>
            <a:endParaRPr lang="de-DE" sz="1800" dirty="0">
              <a:effectLst/>
              <a:latin typeface="Calibri" panose="020F0502020204030204" pitchFamily="34" charset="0"/>
              <a:ea typeface="Calibri" panose="020F0502020204030204" pitchFamily="34" charset="0"/>
            </a:endParaRPr>
          </a:p>
          <a:p>
            <a:r>
              <a:rPr lang="de-DE" sz="1800" u="sng" dirty="0">
                <a:solidFill>
                  <a:srgbClr val="0563C1"/>
                </a:solidFill>
                <a:effectLst/>
                <a:latin typeface="Calibri" panose="020F0502020204030204" pitchFamily="34" charset="0"/>
                <a:ea typeface="Calibri" panose="020F0502020204030204" pitchFamily="34" charset="0"/>
                <a:hlinkClick r:id="rId4"/>
              </a:rPr>
              <a:t>https://twitter.com/ForchheimEka/status/1484790685760950272?cxt=HHwWgMC46eHQhJspAAAA</a:t>
            </a:r>
            <a:endParaRPr lang="de-DE" sz="1800" dirty="0">
              <a:effectLst/>
              <a:latin typeface="Calibri" panose="020F0502020204030204" pitchFamily="34" charset="0"/>
              <a:ea typeface="Calibri" panose="020F0502020204030204" pitchFamily="34" charset="0"/>
            </a:endParaRPr>
          </a:p>
          <a:p>
            <a:r>
              <a:rPr lang="de-DE" sz="1800" u="sng" dirty="0">
                <a:solidFill>
                  <a:srgbClr val="0563C1"/>
                </a:solidFill>
                <a:effectLst/>
                <a:latin typeface="Calibri" panose="020F0502020204030204" pitchFamily="34" charset="0"/>
                <a:ea typeface="Calibri" panose="020F0502020204030204" pitchFamily="34" charset="0"/>
                <a:hlinkClick r:id="rId5"/>
              </a:rPr>
              <a:t>https://twitter.com/elhotzo/status/1390768876611309570?lang=de</a:t>
            </a:r>
            <a:endParaRPr lang="de-DE" sz="1800" dirty="0">
              <a:effectLst/>
              <a:latin typeface="Calibri" panose="020F0502020204030204" pitchFamily="34" charset="0"/>
              <a:ea typeface="Calibri" panose="020F0502020204030204" pitchFamily="34" charset="0"/>
            </a:endParaRPr>
          </a:p>
          <a:p>
            <a:r>
              <a:rPr lang="de-DE" sz="1800" u="sng" dirty="0">
                <a:solidFill>
                  <a:srgbClr val="0563C1"/>
                </a:solidFill>
                <a:effectLst/>
                <a:latin typeface="Calibri" panose="020F0502020204030204" pitchFamily="34" charset="0"/>
                <a:ea typeface="Calibri" panose="020F0502020204030204" pitchFamily="34" charset="0"/>
                <a:hlinkClick r:id="rId6"/>
              </a:rPr>
              <a:t>https://twitter.com/search?lang=de&amp;q=%22Hab%20mal%27n%20Meme%20daraus%20gemacht.%22%20(from%3Ajogiwiedemann)&amp;src=typed_query</a:t>
            </a:r>
            <a:endParaRPr lang="de-DE" sz="1800" dirty="0">
              <a:effectLst/>
              <a:latin typeface="Calibri" panose="020F0502020204030204" pitchFamily="34" charset="0"/>
              <a:ea typeface="Calibri" panose="020F0502020204030204" pitchFamily="34" charset="0"/>
            </a:endParaRPr>
          </a:p>
          <a:p>
            <a:endParaRPr lang="de-DE" dirty="0"/>
          </a:p>
        </p:txBody>
      </p:sp>
    </p:spTree>
    <p:extLst>
      <p:ext uri="{BB962C8B-B14F-4D97-AF65-F5344CB8AC3E}">
        <p14:creationId xmlns:p14="http://schemas.microsoft.com/office/powerpoint/2010/main" val="33685844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https://www.youtube.com/watch?v=V_bw1Vy45mg </a:t>
            </a:r>
          </a:p>
          <a:p>
            <a:pPr marL="0" marR="0" lvl="0" indent="0" defTabSz="457200" eaLnBrk="1" fontAlgn="auto" latinLnBrk="0" hangingPunct="1">
              <a:lnSpc>
                <a:spcPct val="117999"/>
              </a:lnSpc>
              <a:spcBef>
                <a:spcPts val="0"/>
              </a:spcBef>
              <a:spcAft>
                <a:spcPts val="0"/>
              </a:spcAft>
              <a:buClrTx/>
              <a:buSzTx/>
              <a:buFontTx/>
              <a:buNone/>
              <a:tabLst/>
              <a:defRPr/>
            </a:pPr>
            <a:r>
              <a:rPr lang="de-DE" dirty="0"/>
              <a:t>https://www.youtube.com/watch?v=_5IiTDEO_R4&amp;list=PLhcPYiA7iGUGoRDSiWdD398S99JLNPzdM&amp;index=12</a:t>
            </a:r>
          </a:p>
          <a:p>
            <a:r>
              <a:rPr lang="de-DE" b="0" dirty="0"/>
              <a:t>https://www.polsoz.fu-berlin.de/kommwiss/institut/cemil/schule/schule_inhaltselemente/22_journalist/b_djv_berufsbild.pdf</a:t>
            </a:r>
          </a:p>
          <a:p>
            <a:r>
              <a:rPr lang="de-DE" b="0" dirty="0"/>
              <a:t>https://www.bpb.de/shop/zeitschriften/izpb/7527/wer-journalisten-sind-und-wie-sie-arbeiten/ </a:t>
            </a:r>
          </a:p>
          <a:p>
            <a:r>
              <a:rPr lang="de-DE" b="0" dirty="0"/>
              <a:t>https://www.sueddeutsche.de/medien/journalismus-meinungsvielfalt-kommentar-meinungsfreiheit-1.5045487</a:t>
            </a:r>
          </a:p>
          <a:p>
            <a:r>
              <a:rPr lang="de-DE" b="0" dirty="0"/>
              <a:t>https://www.polsoz.fu-berlin.de/kommwiss/institut/cemil/schule/schule_inhaltselemente/22_journalist/b_djv_berufsbild.pdf</a:t>
            </a:r>
          </a:p>
          <a:p>
            <a:r>
              <a:rPr lang="de-DE" b="0" dirty="0"/>
              <a:t>https://www.bpb.de/shop/zeitschriften/izpb/7527/wer-journalisten-sind-und-wie-sie-arbeiten/</a:t>
            </a:r>
          </a:p>
          <a:p>
            <a:r>
              <a:rPr lang="de-DE" b="0" dirty="0"/>
              <a:t>https://www.youtube.com/watch?v=nZSWFcmW3bs</a:t>
            </a:r>
          </a:p>
          <a:p>
            <a:endParaRPr lang="de-DE" dirty="0"/>
          </a:p>
        </p:txBody>
      </p:sp>
    </p:spTree>
    <p:extLst>
      <p:ext uri="{BB962C8B-B14F-4D97-AF65-F5344CB8AC3E}">
        <p14:creationId xmlns:p14="http://schemas.microsoft.com/office/powerpoint/2010/main" val="9948110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a:t>
            </a:r>
            <a:r>
              <a:rPr lang="de-DE" dirty="0" err="1"/>
              <a:t>www.reporter</a:t>
            </a:r>
            <a:r>
              <a:rPr lang="de-DE" dirty="0"/>
              <a:t>-ohne-</a:t>
            </a:r>
            <a:r>
              <a:rPr lang="de-DE" dirty="0" err="1"/>
              <a:t>grenzen.de</a:t>
            </a:r>
            <a:r>
              <a:rPr lang="de-DE" dirty="0"/>
              <a:t>/</a:t>
            </a:r>
            <a:r>
              <a:rPr lang="de-DE" dirty="0" err="1"/>
              <a:t>themen</a:t>
            </a:r>
            <a:r>
              <a:rPr lang="de-DE" dirty="0"/>
              <a:t>/pressefreiheit-warum</a:t>
            </a:r>
          </a:p>
          <a:p>
            <a:r>
              <a:rPr lang="de-DE" dirty="0"/>
              <a:t>https://www.bpb.de/system/files/dokument_pdf/bpb_TiU_Medien_f_Einsteiger_web.pdf</a:t>
            </a:r>
          </a:p>
        </p:txBody>
      </p:sp>
    </p:spTree>
    <p:extLst>
      <p:ext uri="{BB962C8B-B14F-4D97-AF65-F5344CB8AC3E}">
        <p14:creationId xmlns:p14="http://schemas.microsoft.com/office/powerpoint/2010/main" val="95887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https://www.medien-in-die-schule.de/wp-content/uploads/Materialblatt_Nachrichten_05.pdf</a:t>
            </a:r>
          </a:p>
          <a:p>
            <a:r>
              <a:rPr lang="de-DE" dirty="0"/>
              <a:t>https://www.zdf.de/kinder/logo/erklaerstueck-nachrichtenagentur-100.html</a:t>
            </a:r>
          </a:p>
          <a:p>
            <a:r>
              <a:rPr lang="de-DE" dirty="0"/>
              <a:t>https://www.mdr.de/medien360g/medienwissen/nachrichten-faktor-bewertung-100.html</a:t>
            </a:r>
          </a:p>
          <a:p>
            <a:pPr marL="0" marR="0" lvl="0" indent="0" defTabSz="457200" eaLnBrk="1" fontAlgn="auto" latinLnBrk="0" hangingPunct="1">
              <a:lnSpc>
                <a:spcPct val="117999"/>
              </a:lnSpc>
              <a:spcBef>
                <a:spcPts val="0"/>
              </a:spcBef>
              <a:spcAft>
                <a:spcPts val="0"/>
              </a:spcAft>
              <a:buClrTx/>
              <a:buSzTx/>
              <a:buFontTx/>
              <a:buNone/>
              <a:tabLst/>
              <a:defRPr/>
            </a:pPr>
            <a:r>
              <a:rPr lang="de-DE" sz="2400" dirty="0">
                <a:ea typeface="Palatino" pitchFamily="2" charset="77"/>
              </a:rPr>
              <a:t>http://</a:t>
            </a:r>
            <a:r>
              <a:rPr lang="de-DE" sz="2400" dirty="0" err="1">
                <a:ea typeface="Palatino" pitchFamily="2" charset="77"/>
              </a:rPr>
              <a:t>www.derblindefleck.de</a:t>
            </a:r>
            <a:r>
              <a:rPr lang="de-DE" sz="2400" dirty="0">
                <a:ea typeface="Palatino" pitchFamily="2" charset="77"/>
              </a:rPr>
              <a:t>/top-themen/ </a:t>
            </a:r>
            <a:endParaRPr lang="de-DE" dirty="0"/>
          </a:p>
          <a:p>
            <a:r>
              <a:rPr lang="de-DE" dirty="0"/>
              <a:t>https://</a:t>
            </a:r>
            <a:r>
              <a:rPr lang="de-DE" dirty="0" err="1"/>
              <a:t>www.bonn-institute.org</a:t>
            </a:r>
            <a:r>
              <a:rPr lang="de-DE" dirty="0"/>
              <a:t>/</a:t>
            </a:r>
            <a:r>
              <a:rPr lang="de-DE" dirty="0" err="1"/>
              <a:t>praxis</a:t>
            </a:r>
            <a:endParaRPr lang="de-DE" dirty="0"/>
          </a:p>
        </p:txBody>
      </p:sp>
    </p:spTree>
    <p:extLst>
      <p:ext uri="{BB962C8B-B14F-4D97-AF65-F5344CB8AC3E}">
        <p14:creationId xmlns:p14="http://schemas.microsoft.com/office/powerpoint/2010/main" val="1476968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https://www.tagesschau.de/allemeldungen/</a:t>
            </a:r>
          </a:p>
          <a:p>
            <a:r>
              <a:rPr lang="de-DE" dirty="0"/>
              <a:t>https://www.medien-in-die-schule.de/unterrichtseinheiten/nachrichtensendungen-verstehen-und-selbst-erstellen/</a:t>
            </a:r>
          </a:p>
        </p:txBody>
      </p:sp>
    </p:spTree>
    <p:extLst>
      <p:ext uri="{BB962C8B-B14F-4D97-AF65-F5344CB8AC3E}">
        <p14:creationId xmlns:p14="http://schemas.microsoft.com/office/powerpoint/2010/main" val="7950717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https://klickwinkel.de/tutorials/viele-ws-und-viele-fragen/</a:t>
            </a:r>
          </a:p>
          <a:p>
            <a:r>
              <a:rPr lang="de-DE" dirty="0"/>
              <a:t>https://reporter4you.de/lernmodul-4/</a:t>
            </a:r>
          </a:p>
          <a:p>
            <a:r>
              <a:rPr lang="de-DE" dirty="0"/>
              <a:t>https://reporter4you.de/lernmodul-5/</a:t>
            </a:r>
          </a:p>
          <a:p>
            <a:r>
              <a:rPr lang="de-DE" dirty="0"/>
              <a:t>https://www.br.de/fernsehen/ard-alpha/sendungen/grundkurs-deutsch/grundkurs-deutsch-folge2-quiz100.html</a:t>
            </a:r>
          </a:p>
        </p:txBody>
      </p:sp>
    </p:spTree>
    <p:extLst>
      <p:ext uri="{BB962C8B-B14F-4D97-AF65-F5344CB8AC3E}">
        <p14:creationId xmlns:p14="http://schemas.microsoft.com/office/powerpoint/2010/main" val="36186475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r>
              <a:rPr lang="de-DE" dirty="0"/>
              <a:t>https://</a:t>
            </a:r>
            <a:r>
              <a:rPr lang="de-DE" dirty="0" err="1"/>
              <a:t>www.deutschlandfunkkultur.de</a:t>
            </a:r>
            <a:r>
              <a:rPr lang="de-DE" dirty="0"/>
              <a:t>/investigativer-journalismus-missstaende-aufdecken-im-100.html</a:t>
            </a:r>
          </a:p>
          <a:p>
            <a:r>
              <a:rPr lang="de-DE" dirty="0"/>
              <a:t>https://</a:t>
            </a:r>
            <a:r>
              <a:rPr lang="de-DE" dirty="0" err="1"/>
              <a:t>journalistikon.de</a:t>
            </a:r>
            <a:r>
              <a:rPr lang="de-DE" dirty="0"/>
              <a:t>/investigative-recherche/</a:t>
            </a:r>
          </a:p>
          <a:p>
            <a:r>
              <a:rPr lang="de-DE" dirty="0"/>
              <a:t>https://omrmedia.podigee.io/95-wie-geht-investigativer-journalismus-mit-daniel-drepper</a:t>
            </a:r>
          </a:p>
          <a:p>
            <a:r>
              <a:rPr lang="de-DE" dirty="0"/>
              <a:t>https://www.sueddeutsche.de/medien/podcasts-des-monats-recherche-podcasts-februar-2022-1.5532267 </a:t>
            </a:r>
          </a:p>
          <a:p>
            <a:r>
              <a:rPr lang="de-DE" dirty="0"/>
              <a:t>https://correctiv.org/</a:t>
            </a:r>
          </a:p>
          <a:p>
            <a:r>
              <a:rPr lang="de-DE" dirty="0"/>
              <a:t>https://</a:t>
            </a:r>
            <a:r>
              <a:rPr lang="de-DE" dirty="0" err="1"/>
              <a:t>akademie.reporterfabrik.de</a:t>
            </a:r>
            <a:r>
              <a:rPr lang="de-DE" dirty="0"/>
              <a:t>/</a:t>
            </a:r>
            <a:r>
              <a:rPr lang="de-DE" dirty="0" err="1"/>
              <a:t>courses</a:t>
            </a:r>
            <a:r>
              <a:rPr lang="de-DE" dirty="0"/>
              <a:t>/course-v1:Reporterfabrik+345+2021/</a:t>
            </a:r>
            <a:r>
              <a:rPr lang="de-DE" dirty="0" err="1"/>
              <a:t>about</a:t>
            </a:r>
            <a:endParaRPr lang="de-DE" dirty="0"/>
          </a:p>
          <a:p>
            <a:endParaRPr lang="de-DE" dirty="0"/>
          </a:p>
        </p:txBody>
      </p:sp>
    </p:spTree>
    <p:extLst>
      <p:ext uri="{BB962C8B-B14F-4D97-AF65-F5344CB8AC3E}">
        <p14:creationId xmlns:p14="http://schemas.microsoft.com/office/powerpoint/2010/main" val="4177177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https://de.wikipedia.org/wiki/Clickbaiting</a:t>
            </a:r>
          </a:p>
        </p:txBody>
      </p:sp>
    </p:spTree>
    <p:extLst>
      <p:ext uri="{BB962C8B-B14F-4D97-AF65-F5344CB8AC3E}">
        <p14:creationId xmlns:p14="http://schemas.microsoft.com/office/powerpoint/2010/main" val="21328975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6363" y="739775"/>
            <a:ext cx="6584950" cy="3703638"/>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rgbClr val="0000FF"/>
                </a:solidFill>
                <a:hlinkClick r:id="rId3">
                  <a:extLst>
                    <a:ext uri="{A12FA001-AC4F-418D-AE19-62706E023703}">
                      <ahyp:hlinkClr xmlns:ahyp="http://schemas.microsoft.com/office/drawing/2018/hyperlinkcolor" val="tx"/>
                    </a:ext>
                  </a:extLst>
                </a:hlinkClick>
              </a:rPr>
              <a:t>https://www.presserat.de/pressekodex.html</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rgbClr val="0000FF"/>
                </a:solidFill>
                <a:hlinkClick r:id="rId3">
                  <a:extLst>
                    <a:ext uri="{A12FA001-AC4F-418D-AE19-62706E023703}">
                      <ahyp:hlinkClr xmlns:ahyp="http://schemas.microsoft.com/office/drawing/2018/hyperlinkcolor" val="tx"/>
                    </a:ext>
                  </a:extLst>
                </a:hlinkClick>
              </a:rPr>
              <a:t>https://www.presserat.de/ruegen-presse-uebersicht.html</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rgbClr val="0000FF"/>
                </a:solidFill>
                <a:hlinkClick r:id="rId3">
                  <a:extLst>
                    <a:ext uri="{A12FA001-AC4F-418D-AE19-62706E023703}">
                      <ahyp:hlinkClr xmlns:ahyp="http://schemas.microsoft.com/office/drawing/2018/hyperlinkcolor" val="tx"/>
                    </a:ext>
                  </a:extLst>
                </a:hlinkClick>
              </a:rPr>
              <a:t>https://www.mabb.de/files/content/document/FOERDERUNG/Medienkompetenz und Ausbildung/Angebote und Veranstaltungen/SZ Materialien </a:t>
            </a:r>
            <a:r>
              <a:rPr lang="de-DE" dirty="0" err="1">
                <a:solidFill>
                  <a:srgbClr val="0000FF"/>
                </a:solidFill>
                <a:hlinkClick r:id="rId3">
                  <a:extLst>
                    <a:ext uri="{A12FA001-AC4F-418D-AE19-62706E023703}">
                      <ahyp:hlinkClr xmlns:ahyp="http://schemas.microsoft.com/office/drawing/2018/hyperlinkcolor" val="tx"/>
                    </a:ext>
                  </a:extLst>
                </a:hlinkClick>
              </a:rPr>
              <a:t>fuer</a:t>
            </a:r>
            <a:r>
              <a:rPr lang="de-DE" dirty="0">
                <a:solidFill>
                  <a:srgbClr val="0000FF"/>
                </a:solidFill>
                <a:hlinkClick r:id="rId3">
                  <a:extLst>
                    <a:ext uri="{A12FA001-AC4F-418D-AE19-62706E023703}">
                      <ahyp:hlinkClr xmlns:ahyp="http://schemas.microsoft.com/office/drawing/2018/hyperlinkcolor" val="tx"/>
                    </a:ext>
                  </a:extLst>
                </a:hlinkClick>
              </a:rPr>
              <a:t> JMS/SZ Medienbildung (4) - Grenzen der Neugierde.pdf</a:t>
            </a:r>
          </a:p>
          <a:p>
            <a:pPr marL="0" marR="0" lvl="0" indent="0" defTabSz="457200" eaLnBrk="1" fontAlgn="auto" latinLnBrk="0" hangingPunct="1">
              <a:lnSpc>
                <a:spcPct val="117999"/>
              </a:lnSpc>
              <a:spcBef>
                <a:spcPts val="0"/>
              </a:spcBef>
              <a:spcAft>
                <a:spcPts val="0"/>
              </a:spcAft>
              <a:buClrTx/>
              <a:buSzTx/>
              <a:buFontTx/>
              <a:buNone/>
              <a:tabLst/>
              <a:defRPr/>
            </a:pPr>
            <a:endParaRPr lang="de-DE" dirty="0">
              <a:solidFill>
                <a:srgbClr val="0000FF"/>
              </a:solidFill>
              <a:hlinkClick r:id="rId3">
                <a:extLst>
                  <a:ext uri="{A12FA001-AC4F-418D-AE19-62706E023703}">
                    <ahyp:hlinkClr xmlns:ahyp="http://schemas.microsoft.com/office/drawing/2018/hyperlinkcolor" val="tx"/>
                  </a:ext>
                </a:extLst>
              </a:hlinkClick>
            </a:endParaRP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hlinkClick r:id="rId3">
                  <a:extLst>
                    <a:ext uri="{A12FA001-AC4F-418D-AE19-62706E023703}">
                      <ahyp:hlinkClr xmlns:ahyp="http://schemas.microsoft.com/office/drawing/2018/hyperlinkcolor" val="tx"/>
                    </a:ext>
                  </a:extLst>
                </a:hlinkClick>
              </a:rPr>
              <a:t>https://uebermedien.de/68042/klatschpresse-erzaehlt-was-vom-schumacher-pferd/</a:t>
            </a:r>
            <a:r>
              <a:rPr lang="de-DE" dirty="0">
                <a:solidFill>
                  <a:schemeClr val="tx1"/>
                </a:solidFill>
              </a:rPr>
              <a:t> </a:t>
            </a: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rPr>
              <a:t>https://www.medien-in-die-schule.de/unterrichtseinheiten/meinung-im-netz-gestalten/modul-2-wer-macht-meinung-im-netz/ue2-d-kriterien-des-pressekodex/</a:t>
            </a:r>
          </a:p>
          <a:p>
            <a:pPr marL="0" marR="0" lvl="0" indent="0" defTabSz="457200" eaLnBrk="1" fontAlgn="auto" latinLnBrk="0" hangingPunct="1">
              <a:lnSpc>
                <a:spcPct val="117999"/>
              </a:lnSpc>
              <a:spcBef>
                <a:spcPts val="0"/>
              </a:spcBef>
              <a:spcAft>
                <a:spcPts val="0"/>
              </a:spcAft>
              <a:buClrTx/>
              <a:buSzTx/>
              <a:buFontTx/>
              <a:buNone/>
              <a:tabLst/>
              <a:defRPr/>
            </a:pPr>
            <a:endParaRPr lang="de-DE" dirty="0">
              <a:solidFill>
                <a:schemeClr val="tx1"/>
              </a:solidFill>
            </a:endParaRPr>
          </a:p>
          <a:p>
            <a:pPr marL="0" marR="0" lvl="0" indent="0" defTabSz="457200" eaLnBrk="1" fontAlgn="auto" latinLnBrk="0" hangingPunct="1">
              <a:lnSpc>
                <a:spcPct val="117999"/>
              </a:lnSpc>
              <a:spcBef>
                <a:spcPts val="0"/>
              </a:spcBef>
              <a:spcAft>
                <a:spcPts val="0"/>
              </a:spcAft>
              <a:buClrTx/>
              <a:buSzTx/>
              <a:buFontTx/>
              <a:buNone/>
              <a:tabLst/>
              <a:defRPr/>
            </a:pPr>
            <a:r>
              <a:rPr lang="de-DE" dirty="0">
                <a:solidFill>
                  <a:schemeClr val="tx1"/>
                </a:solidFill>
              </a:rPr>
              <a:t>https://www.polsoz.fu-berlin.de/kommwiss/institut/cemil/schule/schule_inhaltselemente/21_normen/c_pressekodex.pdf </a:t>
            </a:r>
          </a:p>
          <a:p>
            <a:endParaRPr lang="de-DE" dirty="0">
              <a:solidFill>
                <a:schemeClr val="tx1"/>
              </a:solidFill>
            </a:endParaRPr>
          </a:p>
        </p:txBody>
      </p:sp>
    </p:spTree>
    <p:extLst>
      <p:ext uri="{BB962C8B-B14F-4D97-AF65-F5344CB8AC3E}">
        <p14:creationId xmlns:p14="http://schemas.microsoft.com/office/powerpoint/2010/main" val="13016972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2400" b="0" dirty="0">
                <a:solidFill>
                  <a:schemeClr val="tx1"/>
                </a:solidFill>
                <a:latin typeface="Trebuchet MS" panose="020B0603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https://www.medienanstalt-nrw.de/themen/desinformation.html</a:t>
            </a:r>
            <a:endParaRPr lang="de-DE" sz="2400" b="0" dirty="0">
              <a:solidFill>
                <a:schemeClr val="tx1"/>
              </a:solidFill>
              <a:latin typeface="Trebuchet MS" panose="020B0603020202020204" pitchFamily="34" charset="0"/>
              <a:cs typeface="Arial" panose="020B0604020202020204" pitchFamily="34" charset="0"/>
            </a:endParaRPr>
          </a:p>
          <a:p>
            <a:endParaRPr lang="de-DE" sz="2400" b="0" dirty="0">
              <a:solidFill>
                <a:schemeClr val="tx1"/>
              </a:solidFill>
              <a:latin typeface="Trebuchet MS" panose="020B0603020202020204" pitchFamily="34" charset="0"/>
              <a:cs typeface="Arial" panose="020B0604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r>
              <a:rPr lang="de-DE" sz="2400" b="0" dirty="0">
                <a:solidFill>
                  <a:schemeClr val="tx1"/>
                </a:solidFill>
                <a:latin typeface="Trebuchet MS" panose="020B0603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https://de.firstdraftnews.org/fake-news-es-ist-kompliziert/</a:t>
            </a:r>
            <a:endParaRPr lang="de-DE" sz="2400" b="0" dirty="0">
              <a:solidFill>
                <a:schemeClr val="tx1"/>
              </a:solidFill>
              <a:latin typeface="Trebuchet MS" panose="020B0603020202020204" pitchFamily="34" charset="0"/>
              <a:cs typeface="Arial" panose="020B0604020202020204" pitchFamily="34" charset="0"/>
            </a:endParaRPr>
          </a:p>
          <a:p>
            <a:endParaRPr lang="de-DE" dirty="0"/>
          </a:p>
          <a:p>
            <a:pPr marL="0" indent="0">
              <a:spcAft>
                <a:spcPts val="600"/>
              </a:spcAft>
              <a:buSzPct val="100000"/>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https://www.klicksafe.de/desinformation-und-meinung/fake-news</a:t>
            </a:r>
            <a:endParaRPr lang="de-DE" sz="2400" b="0" dirty="0">
              <a:solidFill>
                <a:schemeClr val="tx1"/>
              </a:solidFill>
              <a:latin typeface="Trebuchet MS" panose="020B0603020202020204" pitchFamily="34" charset="0"/>
              <a:cs typeface="Arial" panose="020B0604020202020204" pitchFamily="34" charset="0"/>
            </a:endParaRPr>
          </a:p>
          <a:p>
            <a:pPr marL="0" indent="0">
              <a:spcAft>
                <a:spcPts val="600"/>
              </a:spcAft>
              <a:buSzPct val="100000"/>
              <a:buFont typeface="Arial" panose="020B0604020202020204" pitchFamily="34" charset="0"/>
              <a:buNone/>
            </a:pPr>
            <a:endParaRPr lang="de-DE" sz="2400" b="0" dirty="0">
              <a:solidFill>
                <a:schemeClr val="tx1"/>
              </a:solidFill>
              <a:latin typeface="Trebuchet MS" panose="020B0603020202020204" pitchFamily="34" charset="0"/>
              <a:cs typeface="Arial" panose="020B0604020202020204" pitchFamily="34" charset="0"/>
            </a:endParaRPr>
          </a:p>
          <a:p>
            <a:pPr marL="0" indent="0">
              <a:spcAft>
                <a:spcPts val="600"/>
              </a:spcAft>
              <a:buSzPct val="100000"/>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https://www.volkshochschule.de/modulbox-verschwoerungserzaehlungen</a:t>
            </a:r>
            <a:endParaRPr lang="de-DE" dirty="0"/>
          </a:p>
        </p:txBody>
      </p:sp>
    </p:spTree>
    <p:extLst>
      <p:ext uri="{BB962C8B-B14F-4D97-AF65-F5344CB8AC3E}">
        <p14:creationId xmlns:p14="http://schemas.microsoft.com/office/powerpoint/2010/main" val="20124540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4980617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400" b="0" dirty="0">
                <a:solidFill>
                  <a:schemeClr val="tx1"/>
                </a:solidFill>
                <a:latin typeface="Trebuchet MS" panose="020B0603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https://www.medienradar.de/hintergrundwissen/artikel/fake-news-und-der-hass-im-netz</a:t>
            </a:r>
            <a:endParaRPr lang="de-DE" sz="2400" b="0" dirty="0">
              <a:solidFill>
                <a:schemeClr val="tx1"/>
              </a:solidFill>
              <a:latin typeface="Trebuchet MS" panose="020B0603020202020204" pitchFamily="34" charset="0"/>
              <a:cs typeface="Arial" panose="020B0604020202020204" pitchFamily="34" charset="0"/>
            </a:endParaRPr>
          </a:p>
          <a:p>
            <a:endParaRPr lang="de-DE" dirty="0"/>
          </a:p>
        </p:txBody>
      </p:sp>
    </p:spTree>
    <p:extLst>
      <p:ext uri="{BB962C8B-B14F-4D97-AF65-F5344CB8AC3E}">
        <p14:creationId xmlns:p14="http://schemas.microsoft.com/office/powerpoint/2010/main" val="7065775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400" dirty="0">
                <a:solidFill>
                  <a:schemeClr val="tx1"/>
                </a:solidFill>
                <a:latin typeface="Trebuchet MS" panose="020B0603020202020204" pitchFamily="34" charset="0"/>
                <a:hlinkClick r:id="rId3">
                  <a:extLst>
                    <a:ext uri="{A12FA001-AC4F-418D-AE19-62706E023703}">
                      <ahyp:hlinkClr xmlns:ahyp="http://schemas.microsoft.com/office/drawing/2018/hyperlinkcolor" val="tx"/>
                    </a:ext>
                  </a:extLst>
                </a:hlinkClick>
              </a:rPr>
              <a:t>http://www.br.de/sogehtmedien/stimmt-das/luegen-erkennen/un-wahrheiten-luegen-erkennen124.html</a:t>
            </a:r>
            <a:endParaRPr lang="de-DE" sz="2400" dirty="0">
              <a:solidFill>
                <a:schemeClr val="tx1"/>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pPr marL="0" indent="0" defTabSz="457200">
              <a:lnSpc>
                <a:spcPct val="120000"/>
              </a:lnSpc>
              <a:spcBef>
                <a:spcPts val="600"/>
              </a:spcBef>
              <a:buFont typeface="Arial" panose="020B0604020202020204" pitchFamily="34" charset="0"/>
              <a:buNone/>
            </a:pPr>
            <a:r>
              <a:rPr lang="de-DE" sz="2400"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https://correctiv.org/faktencheck/hintergrund/2022/04/01/so-funktioniert-die-bilderrueckwaertssuche</a:t>
            </a:r>
            <a:endParaRPr lang="de-DE" sz="2400" dirty="0">
              <a:solidFill>
                <a:schemeClr val="tx1"/>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endParaRPr lang="de-DE" dirty="0"/>
          </a:p>
        </p:txBody>
      </p:sp>
    </p:spTree>
    <p:extLst>
      <p:ext uri="{BB962C8B-B14F-4D97-AF65-F5344CB8AC3E}">
        <p14:creationId xmlns:p14="http://schemas.microsoft.com/office/powerpoint/2010/main" val="37945917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lnSpc>
                <a:spcPct val="10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https://www.br.de/sogehtmedien/index.html</a:t>
            </a:r>
            <a:endParaRPr lang="de-DE" sz="2400" b="0" dirty="0">
              <a:solidFill>
                <a:schemeClr val="tx1"/>
              </a:solidFill>
              <a:latin typeface="Trebuchet MS" panose="020B0603020202020204" pitchFamily="34" charset="0"/>
              <a:cs typeface="Arial" panose="020B0604020202020204" pitchFamily="34" charset="0"/>
            </a:endParaRPr>
          </a:p>
          <a:p>
            <a:pPr marL="0" indent="0">
              <a:lnSpc>
                <a:spcPct val="10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rPr>
              <a:t>https://correctiv.org/faktencheck/ </a:t>
            </a:r>
          </a:p>
          <a:p>
            <a:pPr marL="0" indent="0">
              <a:lnSpc>
                <a:spcPct val="10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https://www.volkshochschule.de/modulbox-verschwoerungserzaehlungen</a:t>
            </a:r>
            <a:endParaRPr lang="de-DE" sz="2400" b="0" dirty="0">
              <a:solidFill>
                <a:schemeClr val="tx1"/>
              </a:solidFill>
              <a:latin typeface="Trebuchet MS" panose="020B0603020202020204" pitchFamily="34" charset="0"/>
              <a:cs typeface="Arial" panose="020B0604020202020204" pitchFamily="34" charset="0"/>
            </a:endParaRPr>
          </a:p>
          <a:p>
            <a:pPr marL="0" indent="0">
              <a:lnSpc>
                <a:spcPct val="10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https://fitfornews.de</a:t>
            </a:r>
            <a:endParaRPr lang="de-DE" sz="2400" b="0" dirty="0">
              <a:solidFill>
                <a:schemeClr val="tx1"/>
              </a:solidFill>
              <a:latin typeface="Trebuchet MS" panose="020B0603020202020204" pitchFamily="34" charset="0"/>
              <a:cs typeface="Arial" panose="020B0604020202020204" pitchFamily="34" charset="0"/>
            </a:endParaRPr>
          </a:p>
          <a:p>
            <a:pPr>
              <a:lnSpc>
                <a:spcPct val="100000"/>
              </a:lnSpc>
              <a:spcBef>
                <a:spcPts val="600"/>
              </a:spcBef>
            </a:pPr>
            <a:endParaRPr lang="de-DE" sz="2400" b="0" dirty="0">
              <a:solidFill>
                <a:schemeClr val="tx1"/>
              </a:solidFill>
              <a:latin typeface="Trebuchet MS" panose="020B0603020202020204" pitchFamily="34" charset="0"/>
              <a:cs typeface="Arial" panose="020B0604020202020204" pitchFamily="34" charset="0"/>
            </a:endParaRPr>
          </a:p>
          <a:p>
            <a:pPr marL="285750" indent="-285750">
              <a:lnSpc>
                <a:spcPct val="100000"/>
              </a:lnSpc>
              <a:spcBef>
                <a:spcPts val="600"/>
              </a:spcBef>
              <a:buFont typeface="Arial" panose="020B0604020202020204" pitchFamily="34" charset="0"/>
              <a:buChar char="•"/>
            </a:pPr>
            <a:r>
              <a:rPr lang="de-DE" sz="2400" b="0" dirty="0">
                <a:solidFill>
                  <a:schemeClr val="tx1"/>
                </a:solidFill>
                <a:latin typeface="Trebuchet MS" panose="020B0603020202020204" pitchFamily="34" charset="0"/>
                <a:cs typeface="Arial" panose="020B0604020202020204" pitchFamily="34" charset="0"/>
              </a:rPr>
              <a:t>„News Check NRW“ – digitale Fortbildung Nachrichtenkompetenz</a:t>
            </a:r>
            <a:r>
              <a:rPr lang="de-DE" sz="2400" dirty="0">
                <a:solidFill>
                  <a:schemeClr val="tx1"/>
                </a:solidFill>
                <a:latin typeface="Trebuchet MS" panose="020B0603020202020204" pitchFamily="34" charset="0"/>
                <a:cs typeface="Arial" panose="020B0604020202020204" pitchFamily="34" charset="0"/>
              </a:rPr>
              <a:t>: </a:t>
            </a:r>
            <a:r>
              <a:rPr lang="de-DE" sz="2000" u="sng" dirty="0">
                <a:solidFill>
                  <a:schemeClr val="tx1"/>
                </a:solidFill>
                <a:effectLst/>
                <a:latin typeface="Calibri" panose="020F0502020204030204" pitchFamily="34" charset="0"/>
                <a:ea typeface="Calibri" panose="020F0502020204030204" pitchFamily="34" charset="0"/>
                <a:hlinkClick r:id="rId6">
                  <a:extLst>
                    <a:ext uri="{A12FA001-AC4F-418D-AE19-62706E023703}">
                      <ahyp:hlinkClr xmlns:ahyp="http://schemas.microsoft.com/office/drawing/2018/hyperlinkcolor" val="tx"/>
                    </a:ext>
                  </a:extLst>
                </a:hlinkClick>
              </a:rPr>
              <a:t>https://newscheck.nrw/</a:t>
            </a:r>
            <a:endParaRPr lang="de-DE" sz="2400" b="0" dirty="0">
              <a:solidFill>
                <a:schemeClr val="tx1"/>
              </a:solidFill>
              <a:latin typeface="Trebuchet MS" panose="020B0603020202020204" pitchFamily="34" charset="0"/>
              <a:cs typeface="Arial" panose="020B0604020202020204" pitchFamily="34" charset="0"/>
            </a:endParaRPr>
          </a:p>
          <a:p>
            <a:pPr marL="285750" indent="-285750">
              <a:lnSpc>
                <a:spcPct val="100000"/>
              </a:lnSpc>
              <a:spcBef>
                <a:spcPts val="600"/>
              </a:spcBef>
              <a:buFont typeface="Arial" panose="020B0604020202020204" pitchFamily="34" charset="0"/>
              <a:buChar char="•"/>
            </a:pPr>
            <a:r>
              <a:rPr lang="de-DE" sz="2400" b="0" dirty="0">
                <a:solidFill>
                  <a:schemeClr val="tx1"/>
                </a:solidFill>
                <a:latin typeface="Trebuchet MS" panose="020B0603020202020204" pitchFamily="34" charset="0"/>
                <a:cs typeface="Arial" panose="020B0604020202020204" pitchFamily="34" charset="0"/>
              </a:rPr>
              <a:t>Die </a:t>
            </a:r>
            <a:r>
              <a:rPr lang="de-DE" sz="2400" b="0" dirty="0" err="1">
                <a:solidFill>
                  <a:schemeClr val="tx1"/>
                </a:solidFill>
                <a:latin typeface="Trebuchet MS" panose="020B0603020202020204" pitchFamily="34" charset="0"/>
                <a:cs typeface="Arial" panose="020B0604020202020204" pitchFamily="34" charset="0"/>
              </a:rPr>
              <a:t>FakeHunter</a:t>
            </a:r>
            <a:r>
              <a:rPr lang="de-DE" sz="2400" b="0" dirty="0">
                <a:solidFill>
                  <a:schemeClr val="tx1"/>
                </a:solidFill>
                <a:latin typeface="Trebuchet MS" panose="020B0603020202020204" pitchFamily="34" charset="0"/>
                <a:cs typeface="Arial" panose="020B0604020202020204" pitchFamily="34" charset="0"/>
              </a:rPr>
              <a:t> sind mittlerweile im gesamten deutschsprachigen Raum verbreitet: https://www.diefakehunter.de/</a:t>
            </a:r>
          </a:p>
          <a:p>
            <a:endParaRPr lang="de-DE" dirty="0">
              <a:solidFill>
                <a:schemeClr val="tx1"/>
              </a:solidFill>
            </a:endParaRPr>
          </a:p>
        </p:txBody>
      </p:sp>
    </p:spTree>
    <p:extLst>
      <p:ext uri="{BB962C8B-B14F-4D97-AF65-F5344CB8AC3E}">
        <p14:creationId xmlns:p14="http://schemas.microsoft.com/office/powerpoint/2010/main" val="2371105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defTabSz="457200">
              <a:spcBef>
                <a:spcPts val="600"/>
              </a:spcBef>
              <a:buNone/>
            </a:pPr>
            <a:r>
              <a:rPr lang="de-DE" sz="2000" dirty="0">
                <a:solidFill>
                  <a:schemeClr val="tx1"/>
                </a:solidFill>
                <a:latin typeface="Trebuchet MS" panose="020B0603020202020204" pitchFamily="34" charset="0"/>
                <a:hlinkClick r:id="rId3">
                  <a:extLst>
                    <a:ext uri="{A12FA001-AC4F-418D-AE19-62706E023703}">
                      <ahyp:hlinkClr xmlns:ahyp="http://schemas.microsoft.com/office/drawing/2018/hyperlinkcolor" val="tx"/>
                    </a:ext>
                  </a:extLst>
                </a:hlinkClick>
              </a:rPr>
              <a:t>https://taz.de/Fake-Video-ueber-vermeintliche-Toetung/!5840206/</a:t>
            </a:r>
            <a:endParaRPr lang="de-DE" sz="2000" dirty="0">
              <a:solidFill>
                <a:schemeClr val="tx1"/>
              </a:solidFill>
              <a:latin typeface="Trebuchet MS" panose="020B0603020202020204" pitchFamily="34" charset="0"/>
            </a:endParaRPr>
          </a:p>
          <a:p>
            <a:pPr marL="0" indent="0" defTabSz="457200">
              <a:spcBef>
                <a:spcPts val="600"/>
              </a:spcBef>
              <a:buNone/>
            </a:pPr>
            <a:endParaRPr lang="de-DE" sz="2000" dirty="0">
              <a:solidFill>
                <a:schemeClr val="tx1"/>
              </a:solidFill>
              <a:latin typeface="Trebuchet MS" panose="020B0603020202020204" pitchFamily="34" charset="0"/>
            </a:endParaRPr>
          </a:p>
          <a:p>
            <a:pPr marL="0" indent="0" defTabSz="457200">
              <a:lnSpc>
                <a:spcPct val="100000"/>
              </a:lnSpc>
              <a:spcBef>
                <a:spcPts val="600"/>
              </a:spcBef>
              <a:buNone/>
            </a:pPr>
            <a:r>
              <a:rPr lang="de-DE" sz="2000" b="0"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https://correctiv.org/faktencheck/hintergrund/2022/04/08/alina-lipp-wie-eine-28-jaehrige-zum-sprachrohr-russischer-propaganda-wurde/?utm_source=pocket-newtab-global-de-DE</a:t>
            </a:r>
            <a:endParaRPr lang="de-DE" sz="2000" b="0" dirty="0">
              <a:solidFill>
                <a:schemeClr val="tx1"/>
              </a:solidFill>
              <a:latin typeface="Trebuchet MS" panose="020B0603020202020204" pitchFamily="34" charset="0"/>
            </a:endParaRPr>
          </a:p>
          <a:p>
            <a:pPr marL="0" indent="0" defTabSz="457200">
              <a:lnSpc>
                <a:spcPct val="100000"/>
              </a:lnSpc>
              <a:spcBef>
                <a:spcPts val="600"/>
              </a:spcBef>
              <a:buNone/>
            </a:pPr>
            <a:endParaRPr lang="de-DE" sz="2000" b="0" dirty="0">
              <a:solidFill>
                <a:schemeClr val="tx1"/>
              </a:solidFill>
              <a:latin typeface="Trebuchet MS" panose="020B0603020202020204" pitchFamily="34" charset="0"/>
            </a:endParaRPr>
          </a:p>
          <a:p>
            <a:pPr marL="0" indent="0" defTabSz="457200">
              <a:lnSpc>
                <a:spcPct val="100000"/>
              </a:lnSpc>
              <a:spcBef>
                <a:spcPts val="600"/>
              </a:spcBef>
              <a:buNone/>
            </a:pPr>
            <a:r>
              <a:rPr lang="de-DE" sz="2000" b="0" dirty="0">
                <a:solidFill>
                  <a:schemeClr val="tx1"/>
                </a:solidFill>
                <a:latin typeface="Trebuchet MS" panose="020B0603020202020204" pitchFamily="34" charset="0"/>
                <a:hlinkClick r:id="rId5">
                  <a:extLst>
                    <a:ext uri="{A12FA001-AC4F-418D-AE19-62706E023703}">
                      <ahyp:hlinkClr xmlns:ahyp="http://schemas.microsoft.com/office/drawing/2018/hyperlinkcolor" val="tx"/>
                    </a:ext>
                  </a:extLst>
                </a:hlinkClick>
              </a:rPr>
              <a:t>https://taz.de/Fall-Lisa-in-Berlin-Marzahn/!5273985/</a:t>
            </a:r>
            <a:r>
              <a:rPr lang="de-DE" sz="2000" b="0" dirty="0">
                <a:solidFill>
                  <a:schemeClr val="tx1"/>
                </a:solidFill>
                <a:latin typeface="Trebuchet MS" panose="020B0603020202020204" pitchFamily="34" charset="0"/>
              </a:rPr>
              <a:t> </a:t>
            </a:r>
          </a:p>
          <a:p>
            <a:pPr marL="0" indent="0" defTabSz="457200">
              <a:lnSpc>
                <a:spcPct val="100000"/>
              </a:lnSpc>
              <a:spcBef>
                <a:spcPts val="600"/>
              </a:spcBef>
              <a:buNone/>
            </a:pPr>
            <a:endParaRPr lang="de-DE" sz="2000" b="0" dirty="0">
              <a:solidFill>
                <a:schemeClr val="tx1"/>
              </a:solidFill>
              <a:latin typeface="Trebuchet MS" panose="020B0603020202020204" pitchFamily="34" charset="0"/>
            </a:endParaRPr>
          </a:p>
          <a:p>
            <a:pPr marL="0" marR="0" lvl="0" indent="0" defTabSz="457200" eaLnBrk="1" fontAlgn="auto" latinLnBrk="0" hangingPunct="1">
              <a:lnSpc>
                <a:spcPct val="100000"/>
              </a:lnSpc>
              <a:spcBef>
                <a:spcPts val="600"/>
              </a:spcBef>
              <a:spcAft>
                <a:spcPts val="0"/>
              </a:spcAft>
              <a:buClrTx/>
              <a:buSzTx/>
              <a:buFontTx/>
              <a:buNone/>
              <a:tabLst/>
              <a:defRPr/>
            </a:pPr>
            <a:r>
              <a:rPr lang="de-DE" sz="2000" b="0" dirty="0">
                <a:solidFill>
                  <a:schemeClr val="tx1"/>
                </a:solidFill>
                <a:latin typeface="Trebuchet MS" panose="020B0603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https://tvdiskurs.de/beitrag/medien-und-wahrheit-in-digitalen-zeiten-beitrag-1025/</a:t>
            </a:r>
            <a:endParaRPr lang="de-DE" sz="2000" b="0" dirty="0">
              <a:solidFill>
                <a:schemeClr val="tx1"/>
              </a:solidFill>
              <a:latin typeface="Trebuchet MS" panose="020B0603020202020204" pitchFamily="34" charset="0"/>
              <a:cs typeface="Arial" panose="020B0604020202020204" pitchFamily="34" charset="0"/>
            </a:endParaRPr>
          </a:p>
          <a:p>
            <a:pPr marL="0" indent="0" defTabSz="457200">
              <a:lnSpc>
                <a:spcPct val="100000"/>
              </a:lnSpc>
              <a:spcBef>
                <a:spcPts val="600"/>
              </a:spcBef>
              <a:buNone/>
            </a:pPr>
            <a:endParaRPr lang="de-DE" sz="2000" b="0" dirty="0">
              <a:solidFill>
                <a:schemeClr val="tx1"/>
              </a:solidFill>
              <a:latin typeface="Trebuchet MS" panose="020B0603020202020204" pitchFamily="34" charset="0"/>
            </a:endParaRPr>
          </a:p>
          <a:p>
            <a:pPr marL="0" indent="0" defTabSz="457200">
              <a:spcBef>
                <a:spcPts val="600"/>
              </a:spcBef>
              <a:buNone/>
            </a:pPr>
            <a:endParaRPr lang="de-DE" sz="2000" dirty="0">
              <a:solidFill>
                <a:schemeClr val="tx1"/>
              </a:solidFill>
              <a:latin typeface="Trebuchet MS" panose="020B0603020202020204" pitchFamily="34" charset="0"/>
            </a:endParaRPr>
          </a:p>
          <a:p>
            <a:endParaRPr lang="de-DE" dirty="0"/>
          </a:p>
        </p:txBody>
      </p:sp>
    </p:spTree>
    <p:extLst>
      <p:ext uri="{BB962C8B-B14F-4D97-AF65-F5344CB8AC3E}">
        <p14:creationId xmlns:p14="http://schemas.microsoft.com/office/powerpoint/2010/main" val="18586218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2400" dirty="0">
                <a:solidFill>
                  <a:schemeClr val="tx1"/>
                </a:solidFill>
                <a:latin typeface="Trebuchet MS" panose="020B0603020202020204" pitchFamily="34" charset="0"/>
                <a:hlinkClick r:id="rId3">
                  <a:extLst>
                    <a:ext uri="{A12FA001-AC4F-418D-AE19-62706E023703}">
                      <ahyp:hlinkClr xmlns:ahyp="http://schemas.microsoft.com/office/drawing/2018/hyperlinkcolor" val="tx"/>
                    </a:ext>
                  </a:extLst>
                </a:hlinkClick>
              </a:rPr>
              <a:t>https://rheinneckarblog.de/25/massiver-terroranschlag-in-mannheim/137678.html</a:t>
            </a:r>
            <a:r>
              <a:rPr lang="de-DE" sz="2400" dirty="0">
                <a:solidFill>
                  <a:schemeClr val="tx1"/>
                </a:solidFill>
                <a:latin typeface="Trebuchet MS" panose="020B0603020202020204" pitchFamily="34" charset="0"/>
              </a:rPr>
              <a:t> </a:t>
            </a:r>
          </a:p>
          <a:p>
            <a:pPr marL="0" marR="0" lvl="0" indent="0" defTabSz="457200" eaLnBrk="1" fontAlgn="auto" latinLnBrk="0" hangingPunct="1">
              <a:lnSpc>
                <a:spcPct val="117999"/>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pPr marL="0" indent="0" defTabSz="457200">
              <a:lnSpc>
                <a:spcPct val="11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https://www.sueddeutsche.de/panorama/prozesse-mannheim-erfundener-anschlag-blogger-geht-in-naechste-instanz-dpa.urn-newsml-dpa-com-20090101-200303-99-170204</a:t>
            </a:r>
            <a:r>
              <a:rPr lang="de-DE" sz="2400" b="0" dirty="0">
                <a:solidFill>
                  <a:schemeClr val="tx1"/>
                </a:solidFill>
                <a:latin typeface="Trebuchet MS" panose="020B0603020202020204" pitchFamily="34" charset="0"/>
              </a:rPr>
              <a:t> </a:t>
            </a:r>
          </a:p>
          <a:p>
            <a:pPr marL="0" indent="0" defTabSz="457200">
              <a:lnSpc>
                <a:spcPct val="110000"/>
              </a:lnSpc>
              <a:spcBef>
                <a:spcPts val="600"/>
              </a:spcBef>
              <a:buFont typeface="Arial" panose="020B0604020202020204" pitchFamily="34" charset="0"/>
              <a:buNone/>
            </a:pPr>
            <a:endParaRPr lang="de-DE" sz="2400" b="0" dirty="0">
              <a:solidFill>
                <a:schemeClr val="tx1"/>
              </a:solidFill>
              <a:latin typeface="Trebuchet MS" panose="020B0603020202020204" pitchFamily="34" charset="0"/>
            </a:endParaRPr>
          </a:p>
          <a:p>
            <a:pPr marL="0" indent="0" defTabSz="457200">
              <a:lnSpc>
                <a:spcPct val="110000"/>
              </a:lnSpc>
              <a:spcBef>
                <a:spcPts val="600"/>
              </a:spcBef>
              <a:buFont typeface="Arial" panose="020B0604020202020204" pitchFamily="34" charset="0"/>
              <a:buNone/>
            </a:pPr>
            <a:r>
              <a:rPr lang="de-DE" sz="2400" b="0" dirty="0">
                <a:solidFill>
                  <a:schemeClr val="tx1"/>
                </a:solidFill>
                <a:latin typeface="Trebuchet MS" panose="020B0603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https://www.faz.net/aktuell/feuilleton/medien/rheinneckarblog-erfindet-terroranschlag-in-mannheim-15512190.html</a:t>
            </a:r>
            <a:r>
              <a:rPr lang="de-DE" sz="2400" b="0" dirty="0">
                <a:solidFill>
                  <a:schemeClr val="tx1"/>
                </a:solidFill>
                <a:latin typeface="Trebuchet MS" panose="020B0603020202020204" pitchFamily="34" charset="0"/>
                <a:cs typeface="Arial" panose="020B0604020202020204" pitchFamily="34" charset="0"/>
              </a:rPr>
              <a:t> </a:t>
            </a:r>
            <a:endParaRPr lang="de-DE" sz="2400" b="0" dirty="0">
              <a:solidFill>
                <a:schemeClr val="tx1"/>
              </a:solidFill>
              <a:latin typeface="Trebuchet MS" panose="020B060302020202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de-DE" sz="2400" dirty="0">
              <a:solidFill>
                <a:schemeClr val="tx1"/>
              </a:solidFill>
              <a:latin typeface="Trebuchet MS" panose="020B0603020202020204" pitchFamily="34" charset="0"/>
            </a:endParaRPr>
          </a:p>
          <a:p>
            <a:endParaRPr lang="de-DE" dirty="0"/>
          </a:p>
        </p:txBody>
      </p:sp>
    </p:spTree>
    <p:extLst>
      <p:ext uri="{BB962C8B-B14F-4D97-AF65-F5344CB8AC3E}">
        <p14:creationId xmlns:p14="http://schemas.microsoft.com/office/powerpoint/2010/main" val="287139839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2000" b="0" dirty="0">
                <a:solidFill>
                  <a:schemeClr val="tx1"/>
                </a:solidFill>
                <a:latin typeface="Trebuchet MS" panose="020B0603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https://www.bundestag.de/blob/502158/99feb7f3b7fd1721ab4ea631d8779247/wd-10-003-17-pdf-data.pdf</a:t>
            </a:r>
            <a:r>
              <a:rPr lang="de-DE" sz="2000" b="0" dirty="0">
                <a:solidFill>
                  <a:schemeClr val="tx1"/>
                </a:solidFill>
                <a:latin typeface="Trebuchet MS" panose="020B0603020202020204" pitchFamily="34" charset="0"/>
                <a:cs typeface="Arial" panose="020B0604020202020204" pitchFamily="34" charset="0"/>
              </a:rPr>
              <a:t> </a:t>
            </a:r>
          </a:p>
          <a:p>
            <a:endParaRPr lang="de-DE" sz="2000" b="0" dirty="0">
              <a:solidFill>
                <a:schemeClr val="tx1"/>
              </a:solidFill>
              <a:latin typeface="Trebuchet MS" panose="020B0603020202020204" pitchFamily="34" charset="0"/>
              <a:cs typeface="Arial" panose="020B0604020202020204" pitchFamily="34" charset="0"/>
            </a:endParaRPr>
          </a:p>
          <a:p>
            <a:endParaRPr lang="de-DE" dirty="0"/>
          </a:p>
        </p:txBody>
      </p:sp>
    </p:spTree>
    <p:extLst>
      <p:ext uri="{BB962C8B-B14F-4D97-AF65-F5344CB8AC3E}">
        <p14:creationId xmlns:p14="http://schemas.microsoft.com/office/powerpoint/2010/main" val="40949375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https://algorithmwatch.org/</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https://cumila.eu/?lang=de</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https://www.digitalcheck.nrw/</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solidFill>
                <a:schemeClr val="tx1"/>
              </a:solidFill>
            </a:endParaRPr>
          </a:p>
        </p:txBody>
      </p:sp>
    </p:spTree>
    <p:extLst>
      <p:ext uri="{BB962C8B-B14F-4D97-AF65-F5344CB8AC3E}">
        <p14:creationId xmlns:p14="http://schemas.microsoft.com/office/powerpoint/2010/main" val="2929747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https://www.youtube.com/watch?v=HI9lYOs-4DM</a:t>
            </a:r>
          </a:p>
          <a:p>
            <a:r>
              <a:rPr lang="de-DE" dirty="0"/>
              <a:t>https://www.saferinternet.at/faq/informationskompetenz/was-bedeutet-informationskompetenz/</a:t>
            </a:r>
          </a:p>
        </p:txBody>
      </p:sp>
    </p:spTree>
    <p:extLst>
      <p:ext uri="{BB962C8B-B14F-4D97-AF65-F5344CB8AC3E}">
        <p14:creationId xmlns:p14="http://schemas.microsoft.com/office/powerpoint/2010/main" val="18207045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https://medienbox-nrw.de/</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de-DE" dirty="0">
                <a:solidFill>
                  <a:schemeClr val="tx1"/>
                </a:solidFill>
              </a:rPr>
              <a:t>https://journalismus-macht-schule.org</a:t>
            </a:r>
          </a:p>
          <a:p>
            <a:pPr marL="0" marR="0" lvl="0" indent="0" defTabSz="457200" eaLnBrk="1" fontAlgn="auto" latinLnBrk="0" hangingPunct="1">
              <a:lnSpc>
                <a:spcPct val="117999"/>
              </a:lnSpc>
              <a:spcBef>
                <a:spcPts val="0"/>
              </a:spcBef>
              <a:spcAft>
                <a:spcPts val="0"/>
              </a:spcAft>
              <a:buClrTx/>
              <a:buSzTx/>
              <a:buFontTx/>
              <a:buNone/>
              <a:tabLst/>
              <a:defRPr/>
            </a:pPr>
            <a:r>
              <a:rPr lang="de-DE" sz="24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https://reporterfabrik.org</a:t>
            </a:r>
            <a:endParaRPr lang="de-DE"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a:p>
            <a:endParaRPr lang="de-DE" dirty="0"/>
          </a:p>
        </p:txBody>
      </p:sp>
    </p:spTree>
    <p:extLst>
      <p:ext uri="{BB962C8B-B14F-4D97-AF65-F5344CB8AC3E}">
        <p14:creationId xmlns:p14="http://schemas.microsoft.com/office/powerpoint/2010/main" val="27170054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https://ed.spiegel.de/</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defTabSz="457200" eaLnBrk="1" fontAlgn="auto" latinLnBrk="0" hangingPunct="1">
              <a:lnSpc>
                <a:spcPct val="117999"/>
              </a:lnSpc>
              <a:spcBef>
                <a:spcPts val="0"/>
              </a:spcBef>
              <a:spcAft>
                <a:spcPts val="0"/>
              </a:spcAft>
              <a:buClrTx/>
              <a:buSzTx/>
              <a:buFontTx/>
              <a:buNone/>
              <a:tabLst/>
              <a:defRPr/>
            </a:pPr>
            <a:r>
              <a:rPr lang="de-DE" sz="18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https://www.usethenews.de/de/dokumente/usethenews-playbook</a:t>
            </a:r>
            <a:endParaRPr lang="de-DE"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de-DE" dirty="0">
                <a:solidFill>
                  <a:schemeClr val="tx1"/>
                </a:solidFill>
              </a:rPr>
              <a:t>https://www.zeitfuerdieschule.de</a:t>
            </a:r>
          </a:p>
          <a:p>
            <a:endParaRPr lang="de-DE" dirty="0">
              <a:solidFill>
                <a:schemeClr val="tx1"/>
              </a:solidFill>
            </a:endParaRPr>
          </a:p>
        </p:txBody>
      </p:sp>
    </p:spTree>
    <p:extLst>
      <p:ext uri="{BB962C8B-B14F-4D97-AF65-F5344CB8AC3E}">
        <p14:creationId xmlns:p14="http://schemas.microsoft.com/office/powerpoint/2010/main" val="283652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https://www.stiftung-nv.de/de/publikation/quelle-internet-digitale-nachrichten-und-informationskompetenzen-der-deutschen</a:t>
            </a:r>
          </a:p>
          <a:p>
            <a:r>
              <a:rPr lang="de-DE" dirty="0"/>
              <a:t>https:/</a:t>
            </a:r>
          </a:p>
          <a:p>
            <a:r>
              <a:rPr lang="de-DE" dirty="0"/>
              <a:t>https://www.medienanstalt-nrw.de/fileadmin/lfm-nrw/Aktuelle_Forschungsprojekte/Informationskompetenz_in_Deutschland_August_09.pdf/initiatived21.de/app/uploads/2022/02/d21-digital-index-2021_2022.pdf#page=32</a:t>
            </a:r>
          </a:p>
        </p:txBody>
      </p:sp>
    </p:spTree>
    <p:extLst>
      <p:ext uri="{BB962C8B-B14F-4D97-AF65-F5344CB8AC3E}">
        <p14:creationId xmlns:p14="http://schemas.microsoft.com/office/powerpoint/2010/main" val="3739996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7950" y="739775"/>
            <a:ext cx="6581775" cy="3703638"/>
          </a:xfrm>
        </p:spPr>
      </p:sp>
      <p:sp>
        <p:nvSpPr>
          <p:cNvPr id="3" name="Notizenplatzhalter 2"/>
          <p:cNvSpPr>
            <a:spLocks noGrp="1"/>
          </p:cNvSpPr>
          <p:nvPr>
            <p:ph type="body" idx="1"/>
          </p:nvPr>
        </p:nvSpPr>
        <p:spPr/>
        <p:txBody>
          <a:bodyPr/>
          <a:lstStyle/>
          <a:p>
            <a:r>
              <a:rPr lang="de-DE" dirty="0"/>
              <a:t>https://www.br.de/sogehtmedien/medien-basics/meinung/unterrichtsmaterial-medien-basics-meinung-downloads-100.html</a:t>
            </a:r>
          </a:p>
          <a:p>
            <a:r>
              <a:rPr lang="de-DE" dirty="0"/>
              <a:t>https://www.br.de/sogehtmedien/medien-basics/meinung/unterrichtsmaterial-medien-basics-meinung-downloads-100.html</a:t>
            </a:r>
          </a:p>
          <a:p>
            <a:r>
              <a:rPr lang="de-DE" dirty="0"/>
              <a:t>https://www.volkshochschule.de/verbandswelt/projekte/politische_jugendbildung/modulbox-zu-verschwoerungserzaehlungen.php</a:t>
            </a:r>
          </a:p>
          <a:p>
            <a:r>
              <a:rPr lang="de-DE" dirty="0"/>
              <a:t>https://www.grimme-akademie.de/projekte/aktuell/p/d/dina</a:t>
            </a:r>
          </a:p>
        </p:txBody>
      </p:sp>
    </p:spTree>
    <p:extLst>
      <p:ext uri="{BB962C8B-B14F-4D97-AF65-F5344CB8AC3E}">
        <p14:creationId xmlns:p14="http://schemas.microsoft.com/office/powerpoint/2010/main" val="2475286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5.png"/><Relationship Id="rId4"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inführung">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0C18C307-2834-4147-9B50-28D5625A9D6C}"/>
              </a:ext>
            </a:extLst>
          </p:cNvPr>
          <p:cNvSpPr>
            <a:spLocks noGrp="1"/>
          </p:cNvSpPr>
          <p:nvPr>
            <p:ph type="body" sz="quarter" idx="11"/>
          </p:nvPr>
        </p:nvSpPr>
        <p:spPr>
          <a:xfrm>
            <a:off x="5207001" y="3473451"/>
            <a:ext cx="17281524" cy="1440000"/>
          </a:xfrm>
          <a:prstGeom prst="rect">
            <a:avLst/>
          </a:prstGeom>
        </p:spPr>
        <p:txBody>
          <a:bodyPr lIns="360000" tIns="360000" rIns="360000" bIns="360000">
            <a:noAutofit/>
          </a:bodyPr>
          <a:lstStyle>
            <a:lvl1pPr>
              <a:lnSpc>
                <a:spcPct val="100000"/>
              </a:lnSpc>
              <a:spcBef>
                <a:spcPts val="0"/>
              </a:spcBef>
              <a:defRPr sz="3600" b="1" i="0" spc="90" baseline="0">
                <a:latin typeface="Trebuchet MS" panose="020B0703020202090204" pitchFamily="34" charset="0"/>
              </a:defRPr>
            </a:lvl1pPr>
          </a:lstStyle>
          <a:p>
            <a:pPr lvl="0"/>
            <a:r>
              <a:rPr lang="de-DE" dirty="0"/>
              <a:t>Mastertextformat bearbeiten</a:t>
            </a:r>
          </a:p>
        </p:txBody>
      </p:sp>
      <p:sp>
        <p:nvSpPr>
          <p:cNvPr id="11" name="Textplatzhalter 5">
            <a:extLst>
              <a:ext uri="{FF2B5EF4-FFF2-40B4-BE49-F238E27FC236}">
                <a16:creationId xmlns:a16="http://schemas.microsoft.com/office/drawing/2014/main" id="{219AD78E-9828-0945-8A34-28B83D55291D}"/>
              </a:ext>
            </a:extLst>
          </p:cNvPr>
          <p:cNvSpPr>
            <a:spLocks noGrp="1"/>
          </p:cNvSpPr>
          <p:nvPr>
            <p:ph type="body" sz="quarter" idx="12"/>
          </p:nvPr>
        </p:nvSpPr>
        <p:spPr>
          <a:xfrm>
            <a:off x="5207000" y="4924516"/>
            <a:ext cx="17281525" cy="7334083"/>
          </a:xfrm>
          <a:prstGeom prst="rect">
            <a:avLst/>
          </a:prstGeom>
        </p:spPr>
        <p:txBody>
          <a:bodyPr lIns="360000" tIns="360000" rIns="360000" bIns="360000" numCol="2" spcCol="360000">
            <a:noAutofit/>
          </a:bodyPr>
          <a:lstStyle>
            <a:lvl1pPr>
              <a:lnSpc>
                <a:spcPct val="100000"/>
              </a:lnSpc>
              <a:spcBef>
                <a:spcPts val="0"/>
              </a:spcBef>
              <a:defRPr baseline="0"/>
            </a:lvl1pPr>
          </a:lstStyle>
          <a:p>
            <a:pPr lvl="0"/>
            <a:r>
              <a:rPr lang="de-DE" dirty="0"/>
              <a:t>Mastertextformat bearbeiten</a:t>
            </a:r>
          </a:p>
        </p:txBody>
      </p:sp>
      <p:sp>
        <p:nvSpPr>
          <p:cNvPr id="6" name="Titelplatzhalter 1">
            <a:extLst>
              <a:ext uri="{FF2B5EF4-FFF2-40B4-BE49-F238E27FC236}">
                <a16:creationId xmlns:a16="http://schemas.microsoft.com/office/drawing/2014/main" id="{CCAF6CC9-1B17-A363-DF52-10653C0D27EF}"/>
              </a:ext>
            </a:extLst>
          </p:cNvPr>
          <p:cNvSpPr>
            <a:spLocks noGrp="1"/>
          </p:cNvSpPr>
          <p:nvPr>
            <p:ph type="title"/>
          </p:nvPr>
        </p:nvSpPr>
        <p:spPr>
          <a:xfrm>
            <a:off x="5207000" y="1096963"/>
            <a:ext cx="17301670" cy="2376487"/>
          </a:xfrm>
          <a:prstGeom prst="rect">
            <a:avLst/>
          </a:prstGeom>
        </p:spPr>
        <p:txBody>
          <a:bodyPr vert="horz" lIns="360000" tIns="360000" rIns="360000" bIns="360000" rtlCol="0" anchor="t" anchorCtr="0">
            <a:noAutofit/>
          </a:bodyPr>
          <a:lstStyle/>
          <a:p>
            <a:r>
              <a:rPr lang="de-DE" dirty="0"/>
              <a:t>Mastertitelformat bearbeiten</a:t>
            </a:r>
          </a:p>
        </p:txBody>
      </p:sp>
      <p:pic>
        <p:nvPicPr>
          <p:cNvPr id="4" name="Grafik 3">
            <a:extLst>
              <a:ext uri="{FF2B5EF4-FFF2-40B4-BE49-F238E27FC236}">
                <a16:creationId xmlns:a16="http://schemas.microsoft.com/office/drawing/2014/main" id="{060CA88C-C2D4-FEC5-00AE-C0C9A1223631}"/>
              </a:ext>
            </a:extLst>
          </p:cNvPr>
          <p:cNvPicPr>
            <a:picLocks noChangeAspect="1"/>
          </p:cNvPicPr>
          <p:nvPr userDrawn="1"/>
        </p:nvPicPr>
        <p:blipFill>
          <a:blip r:embed="rId2"/>
          <a:stretch>
            <a:fillRect/>
          </a:stretch>
        </p:blipFill>
        <p:spPr>
          <a:xfrm>
            <a:off x="1045131" y="1170503"/>
            <a:ext cx="3225244" cy="2764495"/>
          </a:xfrm>
          <a:prstGeom prst="rect">
            <a:avLst/>
          </a:prstGeom>
        </p:spPr>
      </p:pic>
      <p:pic>
        <p:nvPicPr>
          <p:cNvPr id="5" name="Grafik 4">
            <a:extLst>
              <a:ext uri="{FF2B5EF4-FFF2-40B4-BE49-F238E27FC236}">
                <a16:creationId xmlns:a16="http://schemas.microsoft.com/office/drawing/2014/main" id="{276F9F95-3C7B-64E0-2C7F-B1387C4E6D01}"/>
              </a:ext>
            </a:extLst>
          </p:cNvPr>
          <p:cNvPicPr>
            <a:picLocks noChangeAspect="1"/>
          </p:cNvPicPr>
          <p:nvPr userDrawn="1"/>
        </p:nvPicPr>
        <p:blipFill>
          <a:blip r:embed="rId3"/>
          <a:stretch>
            <a:fillRect/>
          </a:stretch>
        </p:blipFill>
        <p:spPr>
          <a:xfrm>
            <a:off x="1740809" y="2514890"/>
            <a:ext cx="1125315" cy="2376487"/>
          </a:xfrm>
          <a:prstGeom prst="rect">
            <a:avLst/>
          </a:prstGeom>
        </p:spPr>
      </p:pic>
      <p:sp>
        <p:nvSpPr>
          <p:cNvPr id="2" name="Foliennummer">
            <a:extLst>
              <a:ext uri="{FF2B5EF4-FFF2-40B4-BE49-F238E27FC236}">
                <a16:creationId xmlns:a16="http://schemas.microsoft.com/office/drawing/2014/main" id="{016EDFD6-0DD1-EE8D-85EA-E1B370124FD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Tree>
    <p:extLst>
      <p:ext uri="{BB962C8B-B14F-4D97-AF65-F5344CB8AC3E}">
        <p14:creationId xmlns:p14="http://schemas.microsoft.com/office/powerpoint/2010/main" val="2370468400"/>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4" name="Bild" descr="Bild">
            <a:extLst>
              <a:ext uri="{FF2B5EF4-FFF2-40B4-BE49-F238E27FC236}">
                <a16:creationId xmlns:a16="http://schemas.microsoft.com/office/drawing/2014/main" id="{50E0A476-52E2-FF4F-82E8-8738A5964FA3}"/>
              </a:ext>
            </a:extLst>
          </p:cNvPr>
          <p:cNvPicPr>
            <a:picLocks noChangeAspect="1"/>
          </p:cNvPicPr>
          <p:nvPr userDrawn="1"/>
        </p:nvPicPr>
        <p:blipFill>
          <a:blip r:embed="rId2" cstate="print"/>
          <a:stretch>
            <a:fillRect/>
          </a:stretch>
        </p:blipFill>
        <p:spPr>
          <a:xfrm>
            <a:off x="1026299" y="1025352"/>
            <a:ext cx="3241473" cy="3487536"/>
          </a:xfrm>
          <a:prstGeom prst="rect">
            <a:avLst/>
          </a:prstGeom>
          <a:ln w="3175">
            <a:miter lim="400000"/>
          </a:ln>
        </p:spPr>
      </p:pic>
      <p:pic>
        <p:nvPicPr>
          <p:cNvPr id="15" name="Bild" descr="Bild">
            <a:extLst>
              <a:ext uri="{FF2B5EF4-FFF2-40B4-BE49-F238E27FC236}">
                <a16:creationId xmlns:a16="http://schemas.microsoft.com/office/drawing/2014/main" id="{A7C08537-3D7B-5142-A6DF-90E2F5A1F2FA}"/>
              </a:ext>
            </a:extLst>
          </p:cNvPr>
          <p:cNvPicPr>
            <a:picLocks noChangeAspect="1"/>
          </p:cNvPicPr>
          <p:nvPr userDrawn="1"/>
        </p:nvPicPr>
        <p:blipFill>
          <a:blip r:embed="rId3" cstate="print"/>
          <a:stretch>
            <a:fillRect/>
          </a:stretch>
        </p:blipFill>
        <p:spPr>
          <a:xfrm>
            <a:off x="2621653" y="3303289"/>
            <a:ext cx="2061300" cy="2069581"/>
          </a:xfrm>
          <a:prstGeom prst="rect">
            <a:avLst/>
          </a:prstGeom>
          <a:ln w="3175">
            <a:miter lim="400000"/>
          </a:ln>
        </p:spPr>
      </p:pic>
    </p:spTree>
    <p:extLst>
      <p:ext uri="{BB962C8B-B14F-4D97-AF65-F5344CB8AC3E}">
        <p14:creationId xmlns:p14="http://schemas.microsoft.com/office/powerpoint/2010/main" val="3724770379"/>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9" name="Bild" descr="Bild">
            <a:extLst>
              <a:ext uri="{FF2B5EF4-FFF2-40B4-BE49-F238E27FC236}">
                <a16:creationId xmlns:a16="http://schemas.microsoft.com/office/drawing/2014/main" id="{E3B60D01-DADB-B34D-8697-ADC030418A08}"/>
              </a:ext>
            </a:extLst>
          </p:cNvPr>
          <p:cNvPicPr>
            <a:picLocks noChangeAspect="1"/>
          </p:cNvPicPr>
          <p:nvPr userDrawn="1"/>
        </p:nvPicPr>
        <p:blipFill>
          <a:blip r:embed="rId2" cstate="print"/>
          <a:stretch>
            <a:fillRect/>
          </a:stretch>
        </p:blipFill>
        <p:spPr>
          <a:xfrm>
            <a:off x="1026299" y="1025352"/>
            <a:ext cx="3241473" cy="3487536"/>
          </a:xfrm>
          <a:prstGeom prst="rect">
            <a:avLst/>
          </a:prstGeom>
          <a:ln w="3175">
            <a:miter lim="400000"/>
          </a:ln>
        </p:spPr>
      </p:pic>
      <p:pic>
        <p:nvPicPr>
          <p:cNvPr id="14" name="Bild" descr="Bild">
            <a:extLst>
              <a:ext uri="{FF2B5EF4-FFF2-40B4-BE49-F238E27FC236}">
                <a16:creationId xmlns:a16="http://schemas.microsoft.com/office/drawing/2014/main" id="{7521CC83-0608-4848-A691-61DBF120F334}"/>
              </a:ext>
            </a:extLst>
          </p:cNvPr>
          <p:cNvPicPr>
            <a:picLocks noChangeAspect="1"/>
          </p:cNvPicPr>
          <p:nvPr userDrawn="1"/>
        </p:nvPicPr>
        <p:blipFill>
          <a:blip r:embed="rId3" cstate="print"/>
          <a:stretch>
            <a:fillRect/>
          </a:stretch>
        </p:blipFill>
        <p:spPr>
          <a:xfrm>
            <a:off x="2621653" y="3303289"/>
            <a:ext cx="2061300" cy="2069581"/>
          </a:xfrm>
          <a:prstGeom prst="rect">
            <a:avLst/>
          </a:prstGeom>
          <a:ln w="3175">
            <a:miter lim="400000"/>
          </a:ln>
        </p:spPr>
      </p:pic>
    </p:spTree>
    <p:extLst>
      <p:ext uri="{BB962C8B-B14F-4D97-AF65-F5344CB8AC3E}">
        <p14:creationId xmlns:p14="http://schemas.microsoft.com/office/powerpoint/2010/main" val="780832015"/>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pic>
        <p:nvPicPr>
          <p:cNvPr id="7" name="Bild" descr="Bild">
            <a:extLst>
              <a:ext uri="{FF2B5EF4-FFF2-40B4-BE49-F238E27FC236}">
                <a16:creationId xmlns:a16="http://schemas.microsoft.com/office/drawing/2014/main" id="{4D62FB9D-6CCC-404D-A793-AF999070D226}"/>
              </a:ext>
            </a:extLst>
          </p:cNvPr>
          <p:cNvPicPr>
            <a:picLocks noChangeAspect="1"/>
          </p:cNvPicPr>
          <p:nvPr userDrawn="1"/>
        </p:nvPicPr>
        <p:blipFill>
          <a:blip r:embed="rId2" cstate="print"/>
          <a:stretch>
            <a:fillRect/>
          </a:stretch>
        </p:blipFill>
        <p:spPr>
          <a:xfrm>
            <a:off x="814736" y="1080789"/>
            <a:ext cx="3469679" cy="3363520"/>
          </a:xfrm>
          <a:prstGeom prst="rect">
            <a:avLst/>
          </a:prstGeom>
          <a:ln w="3175">
            <a:miter lim="400000"/>
          </a:ln>
        </p:spPr>
      </p:pic>
      <p:pic>
        <p:nvPicPr>
          <p:cNvPr id="8" name="Bild" descr="Bild">
            <a:extLst>
              <a:ext uri="{FF2B5EF4-FFF2-40B4-BE49-F238E27FC236}">
                <a16:creationId xmlns:a16="http://schemas.microsoft.com/office/drawing/2014/main" id="{E5299C8B-1863-A64C-A2A8-B9CC01EF95C9}"/>
              </a:ext>
            </a:extLst>
          </p:cNvPr>
          <p:cNvPicPr>
            <a:picLocks noChangeAspect="1"/>
          </p:cNvPicPr>
          <p:nvPr userDrawn="1"/>
        </p:nvPicPr>
        <p:blipFill>
          <a:blip r:embed="rId3" cstate="print"/>
          <a:stretch>
            <a:fillRect/>
          </a:stretch>
        </p:blipFill>
        <p:spPr>
          <a:xfrm>
            <a:off x="1276028" y="3977680"/>
            <a:ext cx="3469679" cy="1956404"/>
          </a:xfrm>
          <a:prstGeom prst="rect">
            <a:avLst/>
          </a:prstGeom>
          <a:ln w="3175">
            <a:miter lim="400000"/>
          </a:ln>
        </p:spPr>
      </p:pic>
    </p:spTree>
    <p:extLst>
      <p:ext uri="{BB962C8B-B14F-4D97-AF65-F5344CB8AC3E}">
        <p14:creationId xmlns:p14="http://schemas.microsoft.com/office/powerpoint/2010/main" val="3657091954"/>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2" name="Bild" descr="Bild">
            <a:extLst>
              <a:ext uri="{FF2B5EF4-FFF2-40B4-BE49-F238E27FC236}">
                <a16:creationId xmlns:a16="http://schemas.microsoft.com/office/drawing/2014/main" id="{A5992138-3AE5-AF47-94CD-57A4F42F3CF6}"/>
              </a:ext>
            </a:extLst>
          </p:cNvPr>
          <p:cNvPicPr>
            <a:picLocks noChangeAspect="1"/>
          </p:cNvPicPr>
          <p:nvPr userDrawn="1"/>
        </p:nvPicPr>
        <p:blipFill>
          <a:blip r:embed="rId2" cstate="print"/>
          <a:stretch>
            <a:fillRect/>
          </a:stretch>
        </p:blipFill>
        <p:spPr>
          <a:xfrm>
            <a:off x="814736" y="1080789"/>
            <a:ext cx="3469679" cy="3363520"/>
          </a:xfrm>
          <a:prstGeom prst="rect">
            <a:avLst/>
          </a:prstGeom>
          <a:ln w="3175">
            <a:miter lim="400000"/>
          </a:ln>
        </p:spPr>
      </p:pic>
      <p:pic>
        <p:nvPicPr>
          <p:cNvPr id="13" name="Bild" descr="Bild">
            <a:extLst>
              <a:ext uri="{FF2B5EF4-FFF2-40B4-BE49-F238E27FC236}">
                <a16:creationId xmlns:a16="http://schemas.microsoft.com/office/drawing/2014/main" id="{25E42C2E-8C4E-B647-B16B-987678AC8730}"/>
              </a:ext>
            </a:extLst>
          </p:cNvPr>
          <p:cNvPicPr>
            <a:picLocks noChangeAspect="1"/>
          </p:cNvPicPr>
          <p:nvPr userDrawn="1"/>
        </p:nvPicPr>
        <p:blipFill>
          <a:blip r:embed="rId3" cstate="print"/>
          <a:stretch>
            <a:fillRect/>
          </a:stretch>
        </p:blipFill>
        <p:spPr>
          <a:xfrm>
            <a:off x="1276028" y="3977680"/>
            <a:ext cx="3469679" cy="1956404"/>
          </a:xfrm>
          <a:prstGeom prst="rect">
            <a:avLst/>
          </a:prstGeom>
          <a:ln w="3175">
            <a:miter lim="400000"/>
          </a:ln>
        </p:spPr>
      </p:pic>
    </p:spTree>
    <p:extLst>
      <p:ext uri="{BB962C8B-B14F-4D97-AF65-F5344CB8AC3E}">
        <p14:creationId xmlns:p14="http://schemas.microsoft.com/office/powerpoint/2010/main" val="2811549283"/>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4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12" name="Bild" descr="Bild">
            <a:extLst>
              <a:ext uri="{FF2B5EF4-FFF2-40B4-BE49-F238E27FC236}">
                <a16:creationId xmlns:a16="http://schemas.microsoft.com/office/drawing/2014/main" id="{68026939-94E1-2541-8FF8-85EB28EF5706}"/>
              </a:ext>
            </a:extLst>
          </p:cNvPr>
          <p:cNvPicPr>
            <a:picLocks noChangeAspect="1"/>
          </p:cNvPicPr>
          <p:nvPr userDrawn="1"/>
        </p:nvPicPr>
        <p:blipFill>
          <a:blip r:embed="rId2" cstate="print"/>
          <a:stretch>
            <a:fillRect/>
          </a:stretch>
        </p:blipFill>
        <p:spPr>
          <a:xfrm>
            <a:off x="814736" y="1080789"/>
            <a:ext cx="3469679" cy="3363520"/>
          </a:xfrm>
          <a:prstGeom prst="rect">
            <a:avLst/>
          </a:prstGeom>
          <a:ln w="3175">
            <a:miter lim="400000"/>
          </a:ln>
        </p:spPr>
      </p:pic>
      <p:pic>
        <p:nvPicPr>
          <p:cNvPr id="13" name="Bild" descr="Bild">
            <a:extLst>
              <a:ext uri="{FF2B5EF4-FFF2-40B4-BE49-F238E27FC236}">
                <a16:creationId xmlns:a16="http://schemas.microsoft.com/office/drawing/2014/main" id="{289EA8FD-CDD4-4D4A-9BAF-C81E1826BF2A}"/>
              </a:ext>
            </a:extLst>
          </p:cNvPr>
          <p:cNvPicPr>
            <a:picLocks noChangeAspect="1"/>
          </p:cNvPicPr>
          <p:nvPr userDrawn="1"/>
        </p:nvPicPr>
        <p:blipFill>
          <a:blip r:embed="rId3" cstate="print"/>
          <a:stretch>
            <a:fillRect/>
          </a:stretch>
        </p:blipFill>
        <p:spPr>
          <a:xfrm>
            <a:off x="1276028" y="3977680"/>
            <a:ext cx="3469679" cy="1956404"/>
          </a:xfrm>
          <a:prstGeom prst="rect">
            <a:avLst/>
          </a:prstGeom>
          <a:ln w="3175">
            <a:miter lim="400000"/>
          </a:ln>
        </p:spPr>
      </p:pic>
    </p:spTree>
    <p:extLst>
      <p:ext uri="{BB962C8B-B14F-4D97-AF65-F5344CB8AC3E}">
        <p14:creationId xmlns:p14="http://schemas.microsoft.com/office/powerpoint/2010/main" val="3099899859"/>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pic>
        <p:nvPicPr>
          <p:cNvPr id="9" name="Bild" descr="Bild">
            <a:extLst>
              <a:ext uri="{FF2B5EF4-FFF2-40B4-BE49-F238E27FC236}">
                <a16:creationId xmlns:a16="http://schemas.microsoft.com/office/drawing/2014/main" id="{88CD09CF-F5F2-D129-B99B-C633691EEFA2}"/>
              </a:ext>
            </a:extLst>
          </p:cNvPr>
          <p:cNvPicPr>
            <a:picLocks noChangeAspect="1"/>
          </p:cNvPicPr>
          <p:nvPr userDrawn="1"/>
        </p:nvPicPr>
        <p:blipFill>
          <a:blip r:embed="rId2" cstate="print"/>
          <a:stretch>
            <a:fillRect/>
          </a:stretch>
        </p:blipFill>
        <p:spPr>
          <a:xfrm>
            <a:off x="1058658" y="1096963"/>
            <a:ext cx="3211717" cy="3428011"/>
          </a:xfrm>
          <a:prstGeom prst="rect">
            <a:avLst/>
          </a:prstGeom>
          <a:ln w="3175">
            <a:miter lim="400000"/>
          </a:ln>
        </p:spPr>
      </p:pic>
      <p:pic>
        <p:nvPicPr>
          <p:cNvPr id="10" name="Bild" descr="Bild">
            <a:extLst>
              <a:ext uri="{FF2B5EF4-FFF2-40B4-BE49-F238E27FC236}">
                <a16:creationId xmlns:a16="http://schemas.microsoft.com/office/drawing/2014/main" id="{B2A43286-47E8-C7C0-9B3B-84EA22481F57}"/>
              </a:ext>
            </a:extLst>
          </p:cNvPr>
          <p:cNvPicPr>
            <a:picLocks noChangeAspect="1"/>
          </p:cNvPicPr>
          <p:nvPr userDrawn="1"/>
        </p:nvPicPr>
        <p:blipFill>
          <a:blip r:embed="rId3" cstate="print"/>
          <a:stretch>
            <a:fillRect/>
          </a:stretch>
        </p:blipFill>
        <p:spPr>
          <a:xfrm>
            <a:off x="2518446" y="3748304"/>
            <a:ext cx="1979448" cy="1520991"/>
          </a:xfrm>
          <a:prstGeom prst="rect">
            <a:avLst/>
          </a:prstGeom>
          <a:ln w="3175">
            <a:miter lim="400000"/>
          </a:ln>
        </p:spPr>
      </p:pic>
    </p:spTree>
    <p:extLst>
      <p:ext uri="{BB962C8B-B14F-4D97-AF65-F5344CB8AC3E}">
        <p14:creationId xmlns:p14="http://schemas.microsoft.com/office/powerpoint/2010/main" val="4080213085"/>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4" name="Bild" descr="Bild">
            <a:extLst>
              <a:ext uri="{FF2B5EF4-FFF2-40B4-BE49-F238E27FC236}">
                <a16:creationId xmlns:a16="http://schemas.microsoft.com/office/drawing/2014/main" id="{7AC7638A-8BEF-93F2-326E-27B335E3B16A}"/>
              </a:ext>
            </a:extLst>
          </p:cNvPr>
          <p:cNvPicPr>
            <a:picLocks noChangeAspect="1"/>
          </p:cNvPicPr>
          <p:nvPr userDrawn="1"/>
        </p:nvPicPr>
        <p:blipFill>
          <a:blip r:embed="rId2" cstate="print"/>
          <a:stretch>
            <a:fillRect/>
          </a:stretch>
        </p:blipFill>
        <p:spPr>
          <a:xfrm>
            <a:off x="1058658" y="1096963"/>
            <a:ext cx="3211717" cy="3428011"/>
          </a:xfrm>
          <a:prstGeom prst="rect">
            <a:avLst/>
          </a:prstGeom>
          <a:ln w="3175">
            <a:miter lim="400000"/>
          </a:ln>
        </p:spPr>
      </p:pic>
      <p:pic>
        <p:nvPicPr>
          <p:cNvPr id="15" name="Bild" descr="Bild">
            <a:extLst>
              <a:ext uri="{FF2B5EF4-FFF2-40B4-BE49-F238E27FC236}">
                <a16:creationId xmlns:a16="http://schemas.microsoft.com/office/drawing/2014/main" id="{678D64B0-7EFA-1122-BADA-74B82D5F26F4}"/>
              </a:ext>
            </a:extLst>
          </p:cNvPr>
          <p:cNvPicPr>
            <a:picLocks noChangeAspect="1"/>
          </p:cNvPicPr>
          <p:nvPr userDrawn="1"/>
        </p:nvPicPr>
        <p:blipFill>
          <a:blip r:embed="rId3" cstate="print"/>
          <a:stretch>
            <a:fillRect/>
          </a:stretch>
        </p:blipFill>
        <p:spPr>
          <a:xfrm>
            <a:off x="2518446" y="3748304"/>
            <a:ext cx="1979448" cy="1520991"/>
          </a:xfrm>
          <a:prstGeom prst="rect">
            <a:avLst/>
          </a:prstGeom>
          <a:ln w="3175">
            <a:miter lim="400000"/>
          </a:ln>
        </p:spPr>
      </p:pic>
    </p:spTree>
    <p:extLst>
      <p:ext uri="{BB962C8B-B14F-4D97-AF65-F5344CB8AC3E}">
        <p14:creationId xmlns:p14="http://schemas.microsoft.com/office/powerpoint/2010/main" val="2338972354"/>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9" name="Bild" descr="Bild">
            <a:extLst>
              <a:ext uri="{FF2B5EF4-FFF2-40B4-BE49-F238E27FC236}">
                <a16:creationId xmlns:a16="http://schemas.microsoft.com/office/drawing/2014/main" id="{608527C6-29C7-A918-5C51-C6F483981DB5}"/>
              </a:ext>
            </a:extLst>
          </p:cNvPr>
          <p:cNvPicPr>
            <a:picLocks noChangeAspect="1"/>
          </p:cNvPicPr>
          <p:nvPr userDrawn="1"/>
        </p:nvPicPr>
        <p:blipFill>
          <a:blip r:embed="rId2" cstate="print"/>
          <a:stretch>
            <a:fillRect/>
          </a:stretch>
        </p:blipFill>
        <p:spPr>
          <a:xfrm>
            <a:off x="1058658" y="1096963"/>
            <a:ext cx="3211717" cy="3428011"/>
          </a:xfrm>
          <a:prstGeom prst="rect">
            <a:avLst/>
          </a:prstGeom>
          <a:ln w="3175">
            <a:miter lim="400000"/>
          </a:ln>
        </p:spPr>
      </p:pic>
      <p:pic>
        <p:nvPicPr>
          <p:cNvPr id="14" name="Bild" descr="Bild">
            <a:extLst>
              <a:ext uri="{FF2B5EF4-FFF2-40B4-BE49-F238E27FC236}">
                <a16:creationId xmlns:a16="http://schemas.microsoft.com/office/drawing/2014/main" id="{57CEDF91-81A8-6D3A-D669-CFBEF9280302}"/>
              </a:ext>
            </a:extLst>
          </p:cNvPr>
          <p:cNvPicPr>
            <a:picLocks noChangeAspect="1"/>
          </p:cNvPicPr>
          <p:nvPr userDrawn="1"/>
        </p:nvPicPr>
        <p:blipFill>
          <a:blip r:embed="rId3" cstate="print"/>
          <a:stretch>
            <a:fillRect/>
          </a:stretch>
        </p:blipFill>
        <p:spPr>
          <a:xfrm>
            <a:off x="2518446" y="3748304"/>
            <a:ext cx="1979448" cy="1520991"/>
          </a:xfrm>
          <a:prstGeom prst="rect">
            <a:avLst/>
          </a:prstGeom>
          <a:ln w="3175">
            <a:miter lim="400000"/>
          </a:ln>
        </p:spPr>
      </p:pic>
    </p:spTree>
    <p:extLst>
      <p:ext uri="{BB962C8B-B14F-4D97-AF65-F5344CB8AC3E}">
        <p14:creationId xmlns:p14="http://schemas.microsoft.com/office/powerpoint/2010/main" val="2436550741"/>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6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pic>
        <p:nvPicPr>
          <p:cNvPr id="11" name="Bild" descr="Bild">
            <a:extLst>
              <a:ext uri="{FF2B5EF4-FFF2-40B4-BE49-F238E27FC236}">
                <a16:creationId xmlns:a16="http://schemas.microsoft.com/office/drawing/2014/main" id="{81C58F55-9367-2A85-86C9-4A984526B9E4}"/>
              </a:ext>
            </a:extLst>
          </p:cNvPr>
          <p:cNvPicPr>
            <a:picLocks noChangeAspect="1"/>
          </p:cNvPicPr>
          <p:nvPr userDrawn="1"/>
        </p:nvPicPr>
        <p:blipFill>
          <a:blip r:embed="rId2" cstate="print"/>
          <a:stretch>
            <a:fillRect/>
          </a:stretch>
        </p:blipFill>
        <p:spPr>
          <a:xfrm>
            <a:off x="1199679" y="1188000"/>
            <a:ext cx="3070696" cy="3012530"/>
          </a:xfrm>
          <a:prstGeom prst="rect">
            <a:avLst/>
          </a:prstGeom>
          <a:ln w="3175">
            <a:miter lim="400000"/>
          </a:ln>
        </p:spPr>
      </p:pic>
      <p:pic>
        <p:nvPicPr>
          <p:cNvPr id="13" name="Bild" descr="Bild">
            <a:extLst>
              <a:ext uri="{FF2B5EF4-FFF2-40B4-BE49-F238E27FC236}">
                <a16:creationId xmlns:a16="http://schemas.microsoft.com/office/drawing/2014/main" id="{D8C81B8A-72BA-D7AB-BEFE-0F216FB00D2A}"/>
              </a:ext>
            </a:extLst>
          </p:cNvPr>
          <p:cNvPicPr>
            <a:picLocks noChangeAspect="1"/>
          </p:cNvPicPr>
          <p:nvPr userDrawn="1"/>
        </p:nvPicPr>
        <p:blipFill>
          <a:blip r:embed="rId3" cstate="print"/>
          <a:stretch>
            <a:fillRect/>
          </a:stretch>
        </p:blipFill>
        <p:spPr>
          <a:xfrm>
            <a:off x="2466509" y="3475483"/>
            <a:ext cx="1853972" cy="1915758"/>
          </a:xfrm>
          <a:prstGeom prst="rect">
            <a:avLst/>
          </a:prstGeom>
          <a:ln w="3175">
            <a:miter lim="400000"/>
          </a:ln>
        </p:spPr>
      </p:pic>
    </p:spTree>
    <p:extLst>
      <p:ext uri="{BB962C8B-B14F-4D97-AF65-F5344CB8AC3E}">
        <p14:creationId xmlns:p14="http://schemas.microsoft.com/office/powerpoint/2010/main" val="1215601970"/>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6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2" name="Bild" descr="Bild">
            <a:extLst>
              <a:ext uri="{FF2B5EF4-FFF2-40B4-BE49-F238E27FC236}">
                <a16:creationId xmlns:a16="http://schemas.microsoft.com/office/drawing/2014/main" id="{B0EC11A3-F5CB-C5E3-58B7-848E94D0D5C4}"/>
              </a:ext>
            </a:extLst>
          </p:cNvPr>
          <p:cNvPicPr>
            <a:picLocks noChangeAspect="1"/>
          </p:cNvPicPr>
          <p:nvPr userDrawn="1"/>
        </p:nvPicPr>
        <p:blipFill>
          <a:blip r:embed="rId2" cstate="print"/>
          <a:stretch>
            <a:fillRect/>
          </a:stretch>
        </p:blipFill>
        <p:spPr>
          <a:xfrm>
            <a:off x="1199679" y="1188000"/>
            <a:ext cx="3070696" cy="3012530"/>
          </a:xfrm>
          <a:prstGeom prst="rect">
            <a:avLst/>
          </a:prstGeom>
          <a:ln w="3175">
            <a:miter lim="400000"/>
          </a:ln>
        </p:spPr>
      </p:pic>
      <p:pic>
        <p:nvPicPr>
          <p:cNvPr id="13" name="Bild" descr="Bild">
            <a:extLst>
              <a:ext uri="{FF2B5EF4-FFF2-40B4-BE49-F238E27FC236}">
                <a16:creationId xmlns:a16="http://schemas.microsoft.com/office/drawing/2014/main" id="{CD1883D2-9C9C-C8DA-3E5D-2B41A7C8FF03}"/>
              </a:ext>
            </a:extLst>
          </p:cNvPr>
          <p:cNvPicPr>
            <a:picLocks noChangeAspect="1"/>
          </p:cNvPicPr>
          <p:nvPr userDrawn="1"/>
        </p:nvPicPr>
        <p:blipFill>
          <a:blip r:embed="rId3" cstate="print"/>
          <a:stretch>
            <a:fillRect/>
          </a:stretch>
        </p:blipFill>
        <p:spPr>
          <a:xfrm>
            <a:off x="2466509" y="3475483"/>
            <a:ext cx="1853972" cy="1915758"/>
          </a:xfrm>
          <a:prstGeom prst="rect">
            <a:avLst/>
          </a:prstGeom>
          <a:ln w="3175">
            <a:miter lim="400000"/>
          </a:ln>
        </p:spPr>
      </p:pic>
    </p:spTree>
    <p:extLst>
      <p:ext uri="{BB962C8B-B14F-4D97-AF65-F5344CB8AC3E}">
        <p14:creationId xmlns:p14="http://schemas.microsoft.com/office/powerpoint/2010/main" val="28322632"/>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inführung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6999" y="1096963"/>
            <a:ext cx="17281525"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3"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3" name="Textplatzhalter 5">
            <a:extLst>
              <a:ext uri="{FF2B5EF4-FFF2-40B4-BE49-F238E27FC236}">
                <a16:creationId xmlns:a16="http://schemas.microsoft.com/office/drawing/2014/main" id="{455AD058-8D9F-7D43-8A25-F68EF2A24887}"/>
              </a:ext>
            </a:extLst>
          </p:cNvPr>
          <p:cNvSpPr>
            <a:spLocks noGrp="1"/>
          </p:cNvSpPr>
          <p:nvPr>
            <p:ph type="body" sz="quarter" idx="15"/>
          </p:nvPr>
        </p:nvSpPr>
        <p:spPr>
          <a:xfrm>
            <a:off x="14136688" y="5228677"/>
            <a:ext cx="8351837" cy="2539441"/>
          </a:xfrm>
          <a:prstGeom prst="rect">
            <a:avLst/>
          </a:prstGeom>
        </p:spPr>
        <p:txBody>
          <a:bodyPr lIns="360000" tIns="360000" rIns="360000" bIns="360000">
            <a:noAutofit/>
          </a:bodyPr>
          <a:lstStyle>
            <a:lvl1pPr>
              <a:lnSpc>
                <a:spcPts val="2580"/>
              </a:lnSpc>
              <a:spcBef>
                <a:spcPts val="0"/>
              </a:spcBef>
              <a:defRPr sz="1900" baseline="0">
                <a:latin typeface="Trebuchet MS" panose="020B0703020202090204" pitchFamily="34" charset="0"/>
              </a:defRPr>
            </a:lvl1pPr>
          </a:lstStyle>
          <a:p>
            <a:pPr lvl="0"/>
            <a:r>
              <a:rPr lang="de-DE" dirty="0"/>
              <a:t>Mastertextformat bearbeiten</a:t>
            </a:r>
          </a:p>
        </p:txBody>
      </p:sp>
      <p:sp>
        <p:nvSpPr>
          <p:cNvPr id="14" name="Textplatzhalter 5">
            <a:extLst>
              <a:ext uri="{FF2B5EF4-FFF2-40B4-BE49-F238E27FC236}">
                <a16:creationId xmlns:a16="http://schemas.microsoft.com/office/drawing/2014/main" id="{AB2843B3-59AE-204F-A29F-69D056F2ABBC}"/>
              </a:ext>
            </a:extLst>
          </p:cNvPr>
          <p:cNvSpPr>
            <a:spLocks noGrp="1"/>
          </p:cNvSpPr>
          <p:nvPr>
            <p:ph type="body" sz="quarter" idx="16"/>
          </p:nvPr>
        </p:nvSpPr>
        <p:spPr>
          <a:xfrm>
            <a:off x="14144898" y="8639998"/>
            <a:ext cx="8325390" cy="2440223"/>
          </a:xfrm>
          <a:prstGeom prst="rect">
            <a:avLst/>
          </a:prstGeom>
        </p:spPr>
        <p:txBody>
          <a:bodyPr lIns="360000" tIns="360000" rIns="360000" bIns="360000">
            <a:noAutofit/>
          </a:bodyPr>
          <a:lstStyle>
            <a:lvl1pPr>
              <a:lnSpc>
                <a:spcPts val="2580"/>
              </a:lnSpc>
              <a:spcBef>
                <a:spcPts val="0"/>
              </a:spcBef>
              <a:defRPr sz="1900" baseline="0">
                <a:latin typeface="Trebuchet MS" panose="020B0703020202090204" pitchFamily="34" charset="0"/>
              </a:defRPr>
            </a:lvl1pPr>
          </a:lstStyle>
          <a:p>
            <a:pPr lvl="0"/>
            <a:r>
              <a:rPr lang="de-DE" dirty="0"/>
              <a:t>Mastertextformat bearbeiten</a:t>
            </a:r>
          </a:p>
        </p:txBody>
      </p:sp>
    </p:spTree>
    <p:extLst>
      <p:ext uri="{BB962C8B-B14F-4D97-AF65-F5344CB8AC3E}">
        <p14:creationId xmlns:p14="http://schemas.microsoft.com/office/powerpoint/2010/main" val="4069574382"/>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7000"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6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12" name="Bild" descr="Bild">
            <a:extLst>
              <a:ext uri="{FF2B5EF4-FFF2-40B4-BE49-F238E27FC236}">
                <a16:creationId xmlns:a16="http://schemas.microsoft.com/office/drawing/2014/main" id="{D57898F9-CE90-C560-1F8F-AA93035AE31C}"/>
              </a:ext>
            </a:extLst>
          </p:cNvPr>
          <p:cNvPicPr>
            <a:picLocks noChangeAspect="1"/>
          </p:cNvPicPr>
          <p:nvPr userDrawn="1"/>
        </p:nvPicPr>
        <p:blipFill>
          <a:blip r:embed="rId2" cstate="print"/>
          <a:stretch>
            <a:fillRect/>
          </a:stretch>
        </p:blipFill>
        <p:spPr>
          <a:xfrm>
            <a:off x="1199679" y="1188000"/>
            <a:ext cx="3070696" cy="3012530"/>
          </a:xfrm>
          <a:prstGeom prst="rect">
            <a:avLst/>
          </a:prstGeom>
          <a:ln w="3175">
            <a:miter lim="400000"/>
          </a:ln>
        </p:spPr>
      </p:pic>
      <p:pic>
        <p:nvPicPr>
          <p:cNvPr id="13" name="Bild" descr="Bild">
            <a:extLst>
              <a:ext uri="{FF2B5EF4-FFF2-40B4-BE49-F238E27FC236}">
                <a16:creationId xmlns:a16="http://schemas.microsoft.com/office/drawing/2014/main" id="{C289162A-D032-2773-67A7-174CD7496C9C}"/>
              </a:ext>
            </a:extLst>
          </p:cNvPr>
          <p:cNvPicPr>
            <a:picLocks noChangeAspect="1"/>
          </p:cNvPicPr>
          <p:nvPr userDrawn="1"/>
        </p:nvPicPr>
        <p:blipFill>
          <a:blip r:embed="rId3" cstate="print"/>
          <a:stretch>
            <a:fillRect/>
          </a:stretch>
        </p:blipFill>
        <p:spPr>
          <a:xfrm>
            <a:off x="2466509" y="3475483"/>
            <a:ext cx="1853972" cy="1915758"/>
          </a:xfrm>
          <a:prstGeom prst="rect">
            <a:avLst/>
          </a:prstGeom>
          <a:ln w="3175">
            <a:miter lim="400000"/>
          </a:ln>
        </p:spPr>
      </p:pic>
    </p:spTree>
    <p:extLst>
      <p:ext uri="{BB962C8B-B14F-4D97-AF65-F5344CB8AC3E}">
        <p14:creationId xmlns:p14="http://schemas.microsoft.com/office/powerpoint/2010/main" val="3129863917"/>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7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pic>
        <p:nvPicPr>
          <p:cNvPr id="7" name="Bild" descr="Bild">
            <a:extLst>
              <a:ext uri="{FF2B5EF4-FFF2-40B4-BE49-F238E27FC236}">
                <a16:creationId xmlns:a16="http://schemas.microsoft.com/office/drawing/2014/main" id="{3EF95E87-F795-EAA5-7943-666014C8FFD9}"/>
              </a:ext>
            </a:extLst>
          </p:cNvPr>
          <p:cNvPicPr>
            <a:picLocks noChangeAspect="1"/>
          </p:cNvPicPr>
          <p:nvPr userDrawn="1"/>
        </p:nvPicPr>
        <p:blipFill>
          <a:blip r:embed="rId2" cstate="print"/>
          <a:stretch>
            <a:fillRect/>
          </a:stretch>
        </p:blipFill>
        <p:spPr>
          <a:xfrm>
            <a:off x="986725" y="1073647"/>
            <a:ext cx="3283650" cy="3363520"/>
          </a:xfrm>
          <a:prstGeom prst="rect">
            <a:avLst/>
          </a:prstGeom>
          <a:ln w="3175">
            <a:miter lim="400000"/>
          </a:ln>
        </p:spPr>
      </p:pic>
      <p:pic>
        <p:nvPicPr>
          <p:cNvPr id="8" name="Bild" descr="Bild">
            <a:extLst>
              <a:ext uri="{FF2B5EF4-FFF2-40B4-BE49-F238E27FC236}">
                <a16:creationId xmlns:a16="http://schemas.microsoft.com/office/drawing/2014/main" id="{91AA77A1-74B4-9717-E2F0-D4F0FFA23401}"/>
              </a:ext>
            </a:extLst>
          </p:cNvPr>
          <p:cNvPicPr>
            <a:picLocks noChangeAspect="1"/>
          </p:cNvPicPr>
          <p:nvPr userDrawn="1"/>
        </p:nvPicPr>
        <p:blipFill>
          <a:blip r:embed="rId3" cstate="print"/>
          <a:stretch>
            <a:fillRect/>
          </a:stretch>
        </p:blipFill>
        <p:spPr>
          <a:xfrm>
            <a:off x="2769019" y="3248158"/>
            <a:ext cx="1660437" cy="2584733"/>
          </a:xfrm>
          <a:prstGeom prst="rect">
            <a:avLst/>
          </a:prstGeom>
          <a:ln w="3175">
            <a:miter lim="400000"/>
          </a:ln>
        </p:spPr>
      </p:pic>
    </p:spTree>
    <p:extLst>
      <p:ext uri="{BB962C8B-B14F-4D97-AF65-F5344CB8AC3E}">
        <p14:creationId xmlns:p14="http://schemas.microsoft.com/office/powerpoint/2010/main" val="2481333367"/>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7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2" name="Bild" descr="Bild">
            <a:extLst>
              <a:ext uri="{FF2B5EF4-FFF2-40B4-BE49-F238E27FC236}">
                <a16:creationId xmlns:a16="http://schemas.microsoft.com/office/drawing/2014/main" id="{B1B7F37F-9D82-8AB4-FD83-6DE2217844CF}"/>
              </a:ext>
            </a:extLst>
          </p:cNvPr>
          <p:cNvPicPr>
            <a:picLocks noChangeAspect="1"/>
          </p:cNvPicPr>
          <p:nvPr userDrawn="1"/>
        </p:nvPicPr>
        <p:blipFill>
          <a:blip r:embed="rId2" cstate="print"/>
          <a:stretch>
            <a:fillRect/>
          </a:stretch>
        </p:blipFill>
        <p:spPr>
          <a:xfrm>
            <a:off x="986725" y="1073647"/>
            <a:ext cx="3283650" cy="3363520"/>
          </a:xfrm>
          <a:prstGeom prst="rect">
            <a:avLst/>
          </a:prstGeom>
          <a:ln w="3175">
            <a:miter lim="400000"/>
          </a:ln>
        </p:spPr>
      </p:pic>
      <p:pic>
        <p:nvPicPr>
          <p:cNvPr id="13" name="Bild" descr="Bild">
            <a:extLst>
              <a:ext uri="{FF2B5EF4-FFF2-40B4-BE49-F238E27FC236}">
                <a16:creationId xmlns:a16="http://schemas.microsoft.com/office/drawing/2014/main" id="{BCE73873-E414-9477-C381-7FFE468BDF4A}"/>
              </a:ext>
            </a:extLst>
          </p:cNvPr>
          <p:cNvPicPr>
            <a:picLocks noChangeAspect="1"/>
          </p:cNvPicPr>
          <p:nvPr userDrawn="1"/>
        </p:nvPicPr>
        <p:blipFill>
          <a:blip r:embed="rId3" cstate="print"/>
          <a:stretch>
            <a:fillRect/>
          </a:stretch>
        </p:blipFill>
        <p:spPr>
          <a:xfrm>
            <a:off x="2769019" y="3248158"/>
            <a:ext cx="1660437" cy="2584733"/>
          </a:xfrm>
          <a:prstGeom prst="rect">
            <a:avLst/>
          </a:prstGeom>
          <a:ln w="3175">
            <a:miter lim="400000"/>
          </a:ln>
        </p:spPr>
      </p:pic>
    </p:spTree>
    <p:extLst>
      <p:ext uri="{BB962C8B-B14F-4D97-AF65-F5344CB8AC3E}">
        <p14:creationId xmlns:p14="http://schemas.microsoft.com/office/powerpoint/2010/main" val="253602047"/>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7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12" name="Bild" descr="Bild">
            <a:extLst>
              <a:ext uri="{FF2B5EF4-FFF2-40B4-BE49-F238E27FC236}">
                <a16:creationId xmlns:a16="http://schemas.microsoft.com/office/drawing/2014/main" id="{9E34E72B-F99A-2074-E5CD-780B6B49A7DF}"/>
              </a:ext>
            </a:extLst>
          </p:cNvPr>
          <p:cNvPicPr>
            <a:picLocks noChangeAspect="1"/>
          </p:cNvPicPr>
          <p:nvPr userDrawn="1"/>
        </p:nvPicPr>
        <p:blipFill>
          <a:blip r:embed="rId2" cstate="print"/>
          <a:stretch>
            <a:fillRect/>
          </a:stretch>
        </p:blipFill>
        <p:spPr>
          <a:xfrm>
            <a:off x="986725" y="1073647"/>
            <a:ext cx="3283650" cy="3363520"/>
          </a:xfrm>
          <a:prstGeom prst="rect">
            <a:avLst/>
          </a:prstGeom>
          <a:ln w="3175">
            <a:miter lim="400000"/>
          </a:ln>
        </p:spPr>
      </p:pic>
      <p:pic>
        <p:nvPicPr>
          <p:cNvPr id="13" name="Bild" descr="Bild">
            <a:extLst>
              <a:ext uri="{FF2B5EF4-FFF2-40B4-BE49-F238E27FC236}">
                <a16:creationId xmlns:a16="http://schemas.microsoft.com/office/drawing/2014/main" id="{D92C868F-8E61-4B44-36D5-BCA08C41BCC3}"/>
              </a:ext>
            </a:extLst>
          </p:cNvPr>
          <p:cNvPicPr>
            <a:picLocks noChangeAspect="1"/>
          </p:cNvPicPr>
          <p:nvPr userDrawn="1"/>
        </p:nvPicPr>
        <p:blipFill>
          <a:blip r:embed="rId3" cstate="print"/>
          <a:stretch>
            <a:fillRect/>
          </a:stretch>
        </p:blipFill>
        <p:spPr>
          <a:xfrm>
            <a:off x="2769019" y="3248158"/>
            <a:ext cx="1660437" cy="2584733"/>
          </a:xfrm>
          <a:prstGeom prst="rect">
            <a:avLst/>
          </a:prstGeom>
          <a:ln w="3175">
            <a:miter lim="400000"/>
          </a:ln>
        </p:spPr>
      </p:pic>
    </p:spTree>
    <p:extLst>
      <p:ext uri="{BB962C8B-B14F-4D97-AF65-F5344CB8AC3E}">
        <p14:creationId xmlns:p14="http://schemas.microsoft.com/office/powerpoint/2010/main" val="287925185"/>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8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pic>
        <p:nvPicPr>
          <p:cNvPr id="7" name="Bild" descr="Bild">
            <a:extLst>
              <a:ext uri="{FF2B5EF4-FFF2-40B4-BE49-F238E27FC236}">
                <a16:creationId xmlns:a16="http://schemas.microsoft.com/office/drawing/2014/main" id="{1246FC70-B760-B091-74D5-E688CCA07D26}"/>
              </a:ext>
            </a:extLst>
          </p:cNvPr>
          <p:cNvPicPr>
            <a:picLocks noChangeAspect="1"/>
          </p:cNvPicPr>
          <p:nvPr userDrawn="1"/>
        </p:nvPicPr>
        <p:blipFill>
          <a:blip r:embed="rId2" cstate="print"/>
          <a:stretch>
            <a:fillRect/>
          </a:stretch>
        </p:blipFill>
        <p:spPr>
          <a:xfrm>
            <a:off x="746124" y="881336"/>
            <a:ext cx="3524251" cy="3442894"/>
          </a:xfrm>
          <a:prstGeom prst="rect">
            <a:avLst/>
          </a:prstGeom>
          <a:ln w="3175">
            <a:miter lim="400000"/>
          </a:ln>
        </p:spPr>
      </p:pic>
      <p:pic>
        <p:nvPicPr>
          <p:cNvPr id="8" name="Bild" descr="Bild">
            <a:extLst>
              <a:ext uri="{FF2B5EF4-FFF2-40B4-BE49-F238E27FC236}">
                <a16:creationId xmlns:a16="http://schemas.microsoft.com/office/drawing/2014/main" id="{ED807A67-D3B5-D144-1428-AB04E93C0F18}"/>
              </a:ext>
            </a:extLst>
          </p:cNvPr>
          <p:cNvPicPr>
            <a:picLocks noChangeAspect="1"/>
          </p:cNvPicPr>
          <p:nvPr userDrawn="1"/>
        </p:nvPicPr>
        <p:blipFill>
          <a:blip r:embed="rId3" cstate="print"/>
          <a:stretch>
            <a:fillRect/>
          </a:stretch>
        </p:blipFill>
        <p:spPr>
          <a:xfrm>
            <a:off x="2558355" y="3475483"/>
            <a:ext cx="1612342" cy="2272133"/>
          </a:xfrm>
          <a:prstGeom prst="rect">
            <a:avLst/>
          </a:prstGeom>
          <a:ln w="3175">
            <a:miter lim="400000"/>
          </a:ln>
        </p:spPr>
      </p:pic>
    </p:spTree>
    <p:extLst>
      <p:ext uri="{BB962C8B-B14F-4D97-AF65-F5344CB8AC3E}">
        <p14:creationId xmlns:p14="http://schemas.microsoft.com/office/powerpoint/2010/main" val="1155122840"/>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8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2" name="Bild" descr="Bild">
            <a:extLst>
              <a:ext uri="{FF2B5EF4-FFF2-40B4-BE49-F238E27FC236}">
                <a16:creationId xmlns:a16="http://schemas.microsoft.com/office/drawing/2014/main" id="{4D2A0912-641E-F3E3-2033-B37C3186E84B}"/>
              </a:ext>
            </a:extLst>
          </p:cNvPr>
          <p:cNvPicPr>
            <a:picLocks noChangeAspect="1"/>
          </p:cNvPicPr>
          <p:nvPr userDrawn="1"/>
        </p:nvPicPr>
        <p:blipFill>
          <a:blip r:embed="rId2" cstate="print"/>
          <a:stretch>
            <a:fillRect/>
          </a:stretch>
        </p:blipFill>
        <p:spPr>
          <a:xfrm>
            <a:off x="746124" y="881336"/>
            <a:ext cx="3524251" cy="3442894"/>
          </a:xfrm>
          <a:prstGeom prst="rect">
            <a:avLst/>
          </a:prstGeom>
          <a:ln w="3175">
            <a:miter lim="400000"/>
          </a:ln>
        </p:spPr>
      </p:pic>
      <p:pic>
        <p:nvPicPr>
          <p:cNvPr id="13" name="Bild" descr="Bild">
            <a:extLst>
              <a:ext uri="{FF2B5EF4-FFF2-40B4-BE49-F238E27FC236}">
                <a16:creationId xmlns:a16="http://schemas.microsoft.com/office/drawing/2014/main" id="{42EECACA-40EB-2B1C-F2BC-26C468882C00}"/>
              </a:ext>
            </a:extLst>
          </p:cNvPr>
          <p:cNvPicPr>
            <a:picLocks noChangeAspect="1"/>
          </p:cNvPicPr>
          <p:nvPr userDrawn="1"/>
        </p:nvPicPr>
        <p:blipFill>
          <a:blip r:embed="rId3" cstate="print"/>
          <a:stretch>
            <a:fillRect/>
          </a:stretch>
        </p:blipFill>
        <p:spPr>
          <a:xfrm>
            <a:off x="2558355" y="3475483"/>
            <a:ext cx="1612342" cy="2272133"/>
          </a:xfrm>
          <a:prstGeom prst="rect">
            <a:avLst/>
          </a:prstGeom>
          <a:ln w="3175">
            <a:miter lim="400000"/>
          </a:ln>
        </p:spPr>
      </p:pic>
    </p:spTree>
    <p:extLst>
      <p:ext uri="{BB962C8B-B14F-4D97-AF65-F5344CB8AC3E}">
        <p14:creationId xmlns:p14="http://schemas.microsoft.com/office/powerpoint/2010/main" val="567619121"/>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8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12" name="Bild" descr="Bild">
            <a:extLst>
              <a:ext uri="{FF2B5EF4-FFF2-40B4-BE49-F238E27FC236}">
                <a16:creationId xmlns:a16="http://schemas.microsoft.com/office/drawing/2014/main" id="{0622A62E-661E-E1A7-00C6-6488865004AD}"/>
              </a:ext>
            </a:extLst>
          </p:cNvPr>
          <p:cNvPicPr>
            <a:picLocks noChangeAspect="1"/>
          </p:cNvPicPr>
          <p:nvPr userDrawn="1"/>
        </p:nvPicPr>
        <p:blipFill>
          <a:blip r:embed="rId2" cstate="print"/>
          <a:stretch>
            <a:fillRect/>
          </a:stretch>
        </p:blipFill>
        <p:spPr>
          <a:xfrm>
            <a:off x="746124" y="881336"/>
            <a:ext cx="3524251" cy="3442894"/>
          </a:xfrm>
          <a:prstGeom prst="rect">
            <a:avLst/>
          </a:prstGeom>
          <a:ln w="3175">
            <a:miter lim="400000"/>
          </a:ln>
        </p:spPr>
      </p:pic>
      <p:pic>
        <p:nvPicPr>
          <p:cNvPr id="13" name="Bild" descr="Bild">
            <a:extLst>
              <a:ext uri="{FF2B5EF4-FFF2-40B4-BE49-F238E27FC236}">
                <a16:creationId xmlns:a16="http://schemas.microsoft.com/office/drawing/2014/main" id="{5D5F0BC7-CA64-DD8F-E455-D986BA51DE7C}"/>
              </a:ext>
            </a:extLst>
          </p:cNvPr>
          <p:cNvPicPr>
            <a:picLocks noChangeAspect="1"/>
          </p:cNvPicPr>
          <p:nvPr userDrawn="1"/>
        </p:nvPicPr>
        <p:blipFill>
          <a:blip r:embed="rId3" cstate="print"/>
          <a:stretch>
            <a:fillRect/>
          </a:stretch>
        </p:blipFill>
        <p:spPr>
          <a:xfrm>
            <a:off x="2558355" y="3475483"/>
            <a:ext cx="1612342" cy="2272133"/>
          </a:xfrm>
          <a:prstGeom prst="rect">
            <a:avLst/>
          </a:prstGeom>
          <a:ln w="3175">
            <a:miter lim="400000"/>
          </a:ln>
        </p:spPr>
      </p:pic>
    </p:spTree>
    <p:extLst>
      <p:ext uri="{BB962C8B-B14F-4D97-AF65-F5344CB8AC3E}">
        <p14:creationId xmlns:p14="http://schemas.microsoft.com/office/powerpoint/2010/main" val="4212042876"/>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2376487"/>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pic>
        <p:nvPicPr>
          <p:cNvPr id="9" name="Bild" descr="Bild">
            <a:extLst>
              <a:ext uri="{FF2B5EF4-FFF2-40B4-BE49-F238E27FC236}">
                <a16:creationId xmlns:a16="http://schemas.microsoft.com/office/drawing/2014/main" id="{36EF2D13-27E0-08B9-6C10-F5D5AD69CB36}"/>
              </a:ext>
            </a:extLst>
          </p:cNvPr>
          <p:cNvPicPr>
            <a:picLocks noChangeAspect="1"/>
          </p:cNvPicPr>
          <p:nvPr userDrawn="1"/>
        </p:nvPicPr>
        <p:blipFill>
          <a:blip r:embed="rId2" cstate="print"/>
          <a:stretch>
            <a:fillRect/>
          </a:stretch>
        </p:blipFill>
        <p:spPr>
          <a:xfrm>
            <a:off x="1132102" y="1213509"/>
            <a:ext cx="3120861" cy="2259941"/>
          </a:xfrm>
          <a:prstGeom prst="rect">
            <a:avLst/>
          </a:prstGeom>
          <a:ln w="3175">
            <a:miter lim="400000"/>
          </a:ln>
        </p:spPr>
      </p:pic>
      <p:pic>
        <p:nvPicPr>
          <p:cNvPr id="10" name="Bild" descr="Bild">
            <a:extLst>
              <a:ext uri="{FF2B5EF4-FFF2-40B4-BE49-F238E27FC236}">
                <a16:creationId xmlns:a16="http://schemas.microsoft.com/office/drawing/2014/main" id="{1EC9B4A9-92BF-2DC4-9742-9652B3F32D3F}"/>
              </a:ext>
            </a:extLst>
          </p:cNvPr>
          <p:cNvPicPr>
            <a:picLocks noChangeAspect="1"/>
          </p:cNvPicPr>
          <p:nvPr userDrawn="1"/>
        </p:nvPicPr>
        <p:blipFill>
          <a:blip r:embed="rId3" cstate="print"/>
          <a:stretch>
            <a:fillRect/>
          </a:stretch>
        </p:blipFill>
        <p:spPr>
          <a:xfrm>
            <a:off x="3052619" y="2597456"/>
            <a:ext cx="854197" cy="2490928"/>
          </a:xfrm>
          <a:prstGeom prst="rect">
            <a:avLst/>
          </a:prstGeom>
          <a:ln w="3175">
            <a:miter lim="400000"/>
          </a:ln>
        </p:spPr>
      </p:pic>
      <p:sp>
        <p:nvSpPr>
          <p:cNvPr id="11" name="Textplatzhalter 5">
            <a:extLst>
              <a:ext uri="{FF2B5EF4-FFF2-40B4-BE49-F238E27FC236}">
                <a16:creationId xmlns:a16="http://schemas.microsoft.com/office/drawing/2014/main" id="{F16478E0-F433-E143-B38F-6D0BF66E925E}"/>
              </a:ext>
            </a:extLst>
          </p:cNvPr>
          <p:cNvSpPr>
            <a:spLocks noGrp="1"/>
          </p:cNvSpPr>
          <p:nvPr>
            <p:ph type="body" sz="quarter" idx="12"/>
          </p:nvPr>
        </p:nvSpPr>
        <p:spPr>
          <a:xfrm>
            <a:off x="5206999" y="3473451"/>
            <a:ext cx="13067999" cy="540000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3" name="Textplatzhalter 5">
            <a:extLst>
              <a:ext uri="{FF2B5EF4-FFF2-40B4-BE49-F238E27FC236}">
                <a16:creationId xmlns:a16="http://schemas.microsoft.com/office/drawing/2014/main" id="{F4F4A424-B32E-9E9D-3D34-5B345CC584A7}"/>
              </a:ext>
            </a:extLst>
          </p:cNvPr>
          <p:cNvSpPr>
            <a:spLocks noGrp="1"/>
          </p:cNvSpPr>
          <p:nvPr>
            <p:ph type="body" sz="quarter" idx="13"/>
          </p:nvPr>
        </p:nvSpPr>
        <p:spPr>
          <a:xfrm>
            <a:off x="1751864" y="10080001"/>
            <a:ext cx="11880000" cy="2899400"/>
          </a:xfrm>
          <a:prstGeom prst="rect">
            <a:avLst/>
          </a:prstGeom>
        </p:spPr>
        <p:txBody>
          <a:bodyPr lIns="0" tIns="0" rIns="0" bIns="0">
            <a:noAutofit/>
          </a:bodyPr>
          <a:lstStyle>
            <a:lvl1pPr>
              <a:lnSpc>
                <a:spcPct val="100000"/>
              </a:lnSpc>
              <a:spcBef>
                <a:spcPts val="0"/>
              </a:spcBef>
              <a:defRPr baseline="0"/>
            </a:lvl1pPr>
          </a:lstStyle>
          <a:p>
            <a:pPr lvl="0"/>
            <a:r>
              <a:rPr lang="de-DE" dirty="0"/>
              <a:t>Mastertextformat bearbeiten</a:t>
            </a:r>
          </a:p>
        </p:txBody>
      </p:sp>
      <p:sp>
        <p:nvSpPr>
          <p:cNvPr id="14" name="Textplatzhalter 5">
            <a:extLst>
              <a:ext uri="{FF2B5EF4-FFF2-40B4-BE49-F238E27FC236}">
                <a16:creationId xmlns:a16="http://schemas.microsoft.com/office/drawing/2014/main" id="{119F06BC-604F-B7DB-7F65-26EB04595981}"/>
              </a:ext>
            </a:extLst>
          </p:cNvPr>
          <p:cNvSpPr>
            <a:spLocks noGrp="1"/>
          </p:cNvSpPr>
          <p:nvPr>
            <p:ph type="body" sz="quarter" idx="14"/>
          </p:nvPr>
        </p:nvSpPr>
        <p:spPr>
          <a:xfrm>
            <a:off x="14137200" y="10080000"/>
            <a:ext cx="3600000" cy="1080000"/>
          </a:xfrm>
          <a:prstGeom prst="rect">
            <a:avLst/>
          </a:prstGeom>
        </p:spPr>
        <p:txBody>
          <a:bodyPr lIns="0" tIns="0" rIns="0" bIns="0">
            <a:noAutofit/>
          </a:bodyPr>
          <a:lstStyle>
            <a:lvl1pPr>
              <a:lnSpc>
                <a:spcPct val="100000"/>
              </a:lnSpc>
              <a:spcBef>
                <a:spcPts val="0"/>
              </a:spcBef>
              <a:defRPr baseline="0"/>
            </a:lvl1pPr>
          </a:lstStyle>
          <a:p>
            <a:pPr lvl="0"/>
            <a:r>
              <a:rPr lang="de-DE" dirty="0"/>
              <a:t>Mastertextformat bearbeiten</a:t>
            </a:r>
          </a:p>
        </p:txBody>
      </p:sp>
    </p:spTree>
    <p:extLst>
      <p:ext uri="{BB962C8B-B14F-4D97-AF65-F5344CB8AC3E}">
        <p14:creationId xmlns:p14="http://schemas.microsoft.com/office/powerpoint/2010/main" val="1151975407"/>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a:xfrm>
            <a:off x="12202077" y="13086664"/>
            <a:ext cx="8229600" cy="629336"/>
          </a:xfrm>
          <a:prstGeom prst="rect">
            <a:avLst/>
          </a:prstGeom>
        </p:spPr>
        <p:txBody>
          <a:bodyPr/>
          <a:lstStyle/>
          <a:p>
            <a:endParaRPr lang="en-US" dirty="0"/>
          </a:p>
        </p:txBody>
      </p:sp>
      <p:sp>
        <p:nvSpPr>
          <p:cNvPr id="4" name="Slide Number Placeholder 3"/>
          <p:cNvSpPr>
            <a:spLocks noGrp="1"/>
          </p:cNvSpPr>
          <p:nvPr>
            <p:ph type="sldNum" sz="quarter" idx="12"/>
          </p:nvPr>
        </p:nvSpPr>
        <p:spPr>
          <a:xfrm>
            <a:off x="23133944" y="13113404"/>
            <a:ext cx="670055" cy="369332"/>
          </a:xfrm>
          <a:prstGeom prst="rect">
            <a:avLst/>
          </a:prstGeom>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4047460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Informationen 02">
    <p:spTree>
      <p:nvGrpSpPr>
        <p:cNvPr id="1" name=""/>
        <p:cNvGrpSpPr/>
        <p:nvPr/>
      </p:nvGrpSpPr>
      <p:grpSpPr>
        <a:xfrm>
          <a:off x="0" y="0"/>
          <a:ext cx="0" cy="0"/>
          <a:chOff x="0" y="0"/>
          <a:chExt cx="0" cy="0"/>
        </a:xfrm>
      </p:grpSpPr>
      <p:pic>
        <p:nvPicPr>
          <p:cNvPr id="26" name="Bild" descr="Bild"/>
          <p:cNvPicPr>
            <a:picLocks noChangeAspect="1"/>
          </p:cNvPicPr>
          <p:nvPr/>
        </p:nvPicPr>
        <p:blipFill>
          <a:blip r:embed="rId2" cstate="print"/>
          <a:stretch>
            <a:fillRect/>
          </a:stretch>
        </p:blipFill>
        <p:spPr>
          <a:xfrm>
            <a:off x="741321" y="1100972"/>
            <a:ext cx="3600001" cy="2421158"/>
          </a:xfrm>
          <a:prstGeom prst="rect">
            <a:avLst/>
          </a:prstGeom>
          <a:ln w="3175">
            <a:miter lim="400000"/>
          </a:ln>
        </p:spPr>
      </p:pic>
      <p:sp>
        <p:nvSpPr>
          <p:cNvPr id="27" name="Abgerundetes Rechteck"/>
          <p:cNvSpPr/>
          <p:nvPr/>
        </p:nvSpPr>
        <p:spPr>
          <a:xfrm>
            <a:off x="5400000" y="1439999"/>
            <a:ext cx="17100000" cy="3600002"/>
          </a:xfrm>
          <a:prstGeom prst="roundRect">
            <a:avLst>
              <a:gd name="adj" fmla="val 14136"/>
            </a:avLst>
          </a:prstGeom>
          <a:ln w="25400">
            <a:solidFill>
              <a:srgbClr val="000000"/>
            </a:solidFill>
            <a:miter lim="400000"/>
          </a:ln>
        </p:spPr>
        <p:txBody>
          <a:bodyPr lIns="0" tIns="0" rIns="0" bIns="0" anchor="ctr"/>
          <a:lstStyle/>
          <a:p>
            <a:pPr algn="ctr" defTabSz="825500">
              <a:lnSpc>
                <a:spcPct val="100000"/>
              </a:lnSpc>
              <a:spcBef>
                <a:spcPts val="0"/>
              </a:spcBef>
              <a:defRPr sz="3200" b="0">
                <a:solidFill>
                  <a:srgbClr val="FFFFFF"/>
                </a:solidFill>
                <a:latin typeface="Helvetica Neue Medium"/>
                <a:ea typeface="Helvetica Neue Medium"/>
                <a:cs typeface="Helvetica Neue Medium"/>
                <a:sym typeface="Helvetica Neue Medium"/>
              </a:defRPr>
            </a:pPr>
            <a:endParaRPr/>
          </a:p>
        </p:txBody>
      </p:sp>
      <p:sp>
        <p:nvSpPr>
          <p:cNvPr id="28" name="Abgerundetes Rechteck"/>
          <p:cNvSpPr/>
          <p:nvPr/>
        </p:nvSpPr>
        <p:spPr>
          <a:xfrm>
            <a:off x="5400000" y="5579999"/>
            <a:ext cx="8280001" cy="6120001"/>
          </a:xfrm>
          <a:prstGeom prst="roundRect">
            <a:avLst>
              <a:gd name="adj" fmla="val 8301"/>
            </a:avLst>
          </a:prstGeom>
          <a:solidFill>
            <a:srgbClr val="7EAEAF">
              <a:alpha val="50000"/>
            </a:srgbClr>
          </a:solidFill>
          <a:ln w="3175">
            <a:miter lim="400000"/>
          </a:ln>
        </p:spPr>
        <p:txBody>
          <a:bodyPr lIns="0" tIns="0" rIns="0" bIns="0" anchor="ctr"/>
          <a:lstStyle/>
          <a:p>
            <a:pPr algn="ctr" defTabSz="825500">
              <a:lnSpc>
                <a:spcPct val="100000"/>
              </a:lnSpc>
              <a:spcBef>
                <a:spcPts val="0"/>
              </a:spcBef>
              <a:defRPr sz="3200" b="0">
                <a:solidFill>
                  <a:srgbClr val="FFFFFF"/>
                </a:solidFill>
                <a:latin typeface="Helvetica Neue Medium"/>
                <a:ea typeface="Helvetica Neue Medium"/>
                <a:cs typeface="Helvetica Neue Medium"/>
                <a:sym typeface="Helvetica Neue Medium"/>
              </a:defRPr>
            </a:pPr>
            <a:endParaRPr/>
          </a:p>
        </p:txBody>
      </p:sp>
      <p:pic>
        <p:nvPicPr>
          <p:cNvPr id="29" name="Bild" descr="Bild"/>
          <p:cNvPicPr>
            <a:picLocks noChangeAspect="1"/>
          </p:cNvPicPr>
          <p:nvPr/>
        </p:nvPicPr>
        <p:blipFill>
          <a:blip r:embed="rId3" cstate="print"/>
          <a:stretch>
            <a:fillRect/>
          </a:stretch>
        </p:blipFill>
        <p:spPr>
          <a:xfrm>
            <a:off x="2702466" y="3218684"/>
            <a:ext cx="1512001" cy="1918945"/>
          </a:xfrm>
          <a:prstGeom prst="rect">
            <a:avLst/>
          </a:prstGeom>
          <a:ln w="3175">
            <a:miter lim="400000"/>
          </a:ln>
        </p:spPr>
      </p:pic>
      <p:pic>
        <p:nvPicPr>
          <p:cNvPr id="30" name="Bild" descr="Bild"/>
          <p:cNvPicPr>
            <a:picLocks noChangeAspect="1"/>
          </p:cNvPicPr>
          <p:nvPr/>
        </p:nvPicPr>
        <p:blipFill>
          <a:blip r:embed="rId4" cstate="print"/>
          <a:stretch>
            <a:fillRect/>
          </a:stretch>
        </p:blipFill>
        <p:spPr>
          <a:xfrm>
            <a:off x="539999" y="12599999"/>
            <a:ext cx="4114801" cy="842988"/>
          </a:xfrm>
          <a:prstGeom prst="rect">
            <a:avLst/>
          </a:prstGeom>
          <a:ln w="3175">
            <a:miter lim="400000"/>
          </a:ln>
        </p:spPr>
      </p:pic>
      <p:pic>
        <p:nvPicPr>
          <p:cNvPr id="31" name="Bild" descr="Bild"/>
          <p:cNvPicPr>
            <a:picLocks noChangeAspect="1"/>
          </p:cNvPicPr>
          <p:nvPr/>
        </p:nvPicPr>
        <p:blipFill>
          <a:blip r:embed="rId5" cstate="print"/>
          <a:stretch>
            <a:fillRect/>
          </a:stretch>
        </p:blipFill>
        <p:spPr>
          <a:xfrm>
            <a:off x="5400000" y="12599999"/>
            <a:ext cx="2247901" cy="740531"/>
          </a:xfrm>
          <a:prstGeom prst="rect">
            <a:avLst/>
          </a:prstGeom>
          <a:ln w="3175">
            <a:miter lim="400000"/>
          </a:ln>
        </p:spPr>
      </p:pic>
      <p:sp>
        <p:nvSpPr>
          <p:cNvPr id="32" name="Seite"/>
          <p:cNvSpPr txBox="1"/>
          <p:nvPr/>
        </p:nvSpPr>
        <p:spPr>
          <a:xfrm>
            <a:off x="23221354" y="12960275"/>
            <a:ext cx="582038" cy="3302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defTabSz="825500">
              <a:lnSpc>
                <a:spcPct val="100000"/>
              </a:lnSpc>
              <a:spcBef>
                <a:spcPts val="0"/>
              </a:spcBef>
              <a:defRPr sz="1600" spc="48">
                <a:latin typeface="+mj-lt"/>
                <a:ea typeface="+mj-ea"/>
                <a:cs typeface="+mj-cs"/>
                <a:sym typeface="Palatino"/>
              </a:defRPr>
            </a:lvl1pPr>
          </a:lstStyle>
          <a:p>
            <a:r>
              <a:t>Seite</a:t>
            </a:r>
          </a:p>
        </p:txBody>
      </p:sp>
      <p:sp>
        <p:nvSpPr>
          <p:cNvPr id="33" name="Foliennummer"/>
          <p:cNvSpPr txBox="1">
            <a:spLocks noGrp="1"/>
          </p:cNvSpPr>
          <p:nvPr>
            <p:ph type="sldNum" sz="quarter" idx="2"/>
          </p:nvPr>
        </p:nvSpPr>
        <p:spPr>
          <a:xfrm>
            <a:off x="23796000" y="12960275"/>
            <a:ext cx="300229" cy="330201"/>
          </a:xfrm>
          <a:prstGeom prst="rect">
            <a:avLst/>
          </a:prstGeom>
        </p:spPr>
        <p:txBody>
          <a:bodyPr/>
          <a:lstStyle/>
          <a:p>
            <a:fld id="{86CB4B4D-7CA3-9044-876B-883B54F8677D}" type="slidenum">
              <a:rPr/>
              <a:pPr/>
              <a:t>‹Nr.›</a:t>
            </a:fld>
            <a:endParaRPr/>
          </a:p>
        </p:txBody>
      </p:sp>
    </p:spTree>
    <p:extLst>
      <p:ext uri="{BB962C8B-B14F-4D97-AF65-F5344CB8AC3E}">
        <p14:creationId xmlns:p14="http://schemas.microsoft.com/office/powerpoint/2010/main" val="120764983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pic>
        <p:nvPicPr>
          <p:cNvPr id="8" name="Bild" descr="Bild">
            <a:extLst>
              <a:ext uri="{FF2B5EF4-FFF2-40B4-BE49-F238E27FC236}">
                <a16:creationId xmlns:a16="http://schemas.microsoft.com/office/drawing/2014/main" id="{F18B360B-CD68-A143-AA37-236308480FBD}"/>
              </a:ext>
            </a:extLst>
          </p:cNvPr>
          <p:cNvPicPr>
            <a:picLocks noChangeAspect="1"/>
          </p:cNvPicPr>
          <p:nvPr userDrawn="1"/>
        </p:nvPicPr>
        <p:blipFill>
          <a:blip r:embed="rId2" cstate="print"/>
          <a:stretch>
            <a:fillRect/>
          </a:stretch>
        </p:blipFill>
        <p:spPr>
          <a:xfrm>
            <a:off x="1031378" y="1069873"/>
            <a:ext cx="3238997" cy="2403577"/>
          </a:xfrm>
          <a:prstGeom prst="rect">
            <a:avLst/>
          </a:prstGeom>
          <a:ln w="3175">
            <a:miter lim="400000"/>
          </a:ln>
        </p:spPr>
      </p:pic>
      <p:pic>
        <p:nvPicPr>
          <p:cNvPr id="9" name="Bild" descr="Bild">
            <a:extLst>
              <a:ext uri="{FF2B5EF4-FFF2-40B4-BE49-F238E27FC236}">
                <a16:creationId xmlns:a16="http://schemas.microsoft.com/office/drawing/2014/main" id="{0E012B2E-19E7-D34F-A588-615C9454DD49}"/>
              </a:ext>
            </a:extLst>
          </p:cNvPr>
          <p:cNvPicPr>
            <a:picLocks noChangeAspect="1"/>
          </p:cNvPicPr>
          <p:nvPr userDrawn="1"/>
        </p:nvPicPr>
        <p:blipFill>
          <a:blip r:embed="rId3" cstate="print"/>
          <a:stretch>
            <a:fillRect/>
          </a:stretch>
        </p:blipFill>
        <p:spPr>
          <a:xfrm>
            <a:off x="2371287" y="3074690"/>
            <a:ext cx="1899833" cy="1690244"/>
          </a:xfrm>
          <a:prstGeom prst="rect">
            <a:avLst/>
          </a:prstGeom>
          <a:ln w="3175">
            <a:miter lim="400000"/>
          </a:ln>
        </p:spPr>
      </p:pic>
      <p:sp>
        <p:nvSpPr>
          <p:cNvPr id="15" name="Textplatzhalter 14">
            <a:extLst>
              <a:ext uri="{FF2B5EF4-FFF2-40B4-BE49-F238E27FC236}">
                <a16:creationId xmlns:a16="http://schemas.microsoft.com/office/drawing/2014/main" id="{3C9C9611-6370-CA4E-9A3B-73392629A7DA}"/>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Tree>
    <p:extLst>
      <p:ext uri="{BB962C8B-B14F-4D97-AF65-F5344CB8AC3E}">
        <p14:creationId xmlns:p14="http://schemas.microsoft.com/office/powerpoint/2010/main" val="3441045314"/>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62384" y="1404312"/>
            <a:ext cx="22059232" cy="2377440"/>
          </a:xfrm>
        </p:spPr>
        <p:txBody>
          <a:bodyPr/>
          <a:lstStyle/>
          <a:p>
            <a:r>
              <a:rPr lang="en-US" dirty="0"/>
              <a:t>Click to edit Master title style</a:t>
            </a:r>
          </a:p>
        </p:txBody>
      </p:sp>
      <p:sp>
        <p:nvSpPr>
          <p:cNvPr id="3" name="Content Placeholder 2"/>
          <p:cNvSpPr>
            <a:spLocks noGrp="1"/>
          </p:cNvSpPr>
          <p:nvPr>
            <p:ph idx="1"/>
          </p:nvPr>
        </p:nvSpPr>
        <p:spPr>
          <a:xfrm>
            <a:off x="1162385" y="4681728"/>
            <a:ext cx="22059230" cy="72689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a:xfrm>
            <a:off x="12202077" y="13086664"/>
            <a:ext cx="8229600" cy="629336"/>
          </a:xfrm>
          <a:prstGeom prst="rect">
            <a:avLst/>
          </a:prstGeom>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a:xfrm>
            <a:off x="23133944" y="13113404"/>
            <a:ext cx="670055" cy="369332"/>
          </a:xfrm>
          <a:prstGeom prst="rect">
            <a:avLst/>
          </a:prstGeom>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8480589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halt">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2376487"/>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0" name="Textplatzhalter 19">
            <a:extLst>
              <a:ext uri="{FF2B5EF4-FFF2-40B4-BE49-F238E27FC236}">
                <a16:creationId xmlns:a16="http://schemas.microsoft.com/office/drawing/2014/main" id="{356D89D8-1849-C543-B2E8-7CE778460938}"/>
              </a:ext>
            </a:extLst>
          </p:cNvPr>
          <p:cNvSpPr>
            <a:spLocks noGrp="1"/>
          </p:cNvSpPr>
          <p:nvPr>
            <p:ph type="body" sz="quarter" idx="10"/>
          </p:nvPr>
        </p:nvSpPr>
        <p:spPr>
          <a:xfrm>
            <a:off x="5207000" y="3473450"/>
            <a:ext cx="17281525" cy="9505950"/>
          </a:xfrm>
          <a:prstGeom prst="rect">
            <a:avLst/>
          </a:prstGeom>
        </p:spPr>
        <p:txBody>
          <a:bodyPr lIns="360000" tIns="360000" rIns="360000" bIns="360000">
            <a:noAutofit/>
          </a:bodyPr>
          <a:lstStyle>
            <a:lvl1pPr marL="742950" indent="-742950">
              <a:lnSpc>
                <a:spcPct val="150000"/>
              </a:lnSpc>
              <a:spcBef>
                <a:spcPts val="0"/>
              </a:spcBef>
              <a:buFont typeface="+mj-lt"/>
              <a:buAutoNum type="arabicPeriod"/>
              <a:defRPr sz="3600" b="1" i="0" spc="90" baseline="0">
                <a:latin typeface="Trebuchet MS" panose="020B0703020202090204" pitchFamily="34" charset="0"/>
              </a:defRPr>
            </a:lvl1pPr>
          </a:lstStyle>
          <a:p>
            <a:pPr lvl="0"/>
            <a:r>
              <a:rPr lang="de-DE" dirty="0"/>
              <a:t>Mastertextformat bearbeiten</a:t>
            </a:r>
          </a:p>
        </p:txBody>
      </p:sp>
    </p:spTree>
    <p:extLst>
      <p:ext uri="{BB962C8B-B14F-4D97-AF65-F5344CB8AC3E}">
        <p14:creationId xmlns:p14="http://schemas.microsoft.com/office/powerpoint/2010/main" val="901470537"/>
      </p:ext>
    </p:extLst>
  </p:cSld>
  <p:clrMapOvr>
    <a:masterClrMapping/>
  </p:clrMapOvr>
  <p:transition spd="med"/>
  <p:extLst>
    <p:ext uri="{DCECCB84-F9BA-43D5-87BE-67443E8EF086}">
      <p15:sldGuideLst xmlns:p15="http://schemas.microsoft.com/office/powerpoint/2012/main">
        <p15:guide id="1" pos="3280">
          <p15:clr>
            <a:srgbClr val="FBAE40"/>
          </p15:clr>
        </p15:guide>
        <p15:guide id="2" pos="8587">
          <p15:clr>
            <a:srgbClr val="FBAE40"/>
          </p15:clr>
        </p15:guide>
        <p15:guide id="3" pos="8905">
          <p15:clr>
            <a:srgbClr val="FBAE40"/>
          </p15:clr>
        </p15:guide>
        <p15:guide id="4" pos="14166">
          <p15:clr>
            <a:srgbClr val="FBAE40"/>
          </p15:clr>
        </p15:guide>
        <p15:guide id="5" pos="2690">
          <p15:clr>
            <a:srgbClr val="FBAE40"/>
          </p15:clr>
        </p15:guide>
        <p15:guide id="6" orient="horz" pos="2188">
          <p15:clr>
            <a:srgbClr val="FBAE40"/>
          </p15:clr>
        </p15:guide>
        <p15:guide id="7" orient="horz" pos="691">
          <p15:clr>
            <a:srgbClr val="FBAE40"/>
          </p15:clr>
        </p15:guide>
        <p15:guide id="8" orient="horz" pos="8176">
          <p15:clr>
            <a:srgbClr val="FBAE40"/>
          </p15:clr>
        </p15:guide>
        <p15:guide id="9" pos="10220">
          <p15:clr>
            <a:srgbClr val="FBAE40"/>
          </p15:clr>
        </p15:guide>
        <p15:guide id="10" pos="10538">
          <p15:clr>
            <a:srgbClr val="FBAE40"/>
          </p15:clr>
        </p15:guide>
        <p15:guide id="11" pos="7272">
          <p15:clr>
            <a:srgbClr val="FBAE40"/>
          </p15:clr>
        </p15:guide>
        <p15:guide id="12" pos="6954">
          <p15:clr>
            <a:srgbClr val="FBAE40"/>
          </p15:clr>
        </p15:guide>
        <p15:guide id="13" orient="horz" pos="5091">
          <p15:clr>
            <a:srgbClr val="FBAE40"/>
          </p15:clr>
        </p15:guide>
        <p15:guide id="14" pos="1103">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69514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57A8D31D-D881-E8FC-3B79-5A324C690480}"/>
              </a:ext>
            </a:extLst>
          </p:cNvPr>
          <p:cNvSpPr>
            <a:spLocks noGrp="1"/>
          </p:cNvSpPr>
          <p:nvPr>
            <p:ph type="title"/>
          </p:nvPr>
        </p:nvSpPr>
        <p:spPr>
          <a:xfrm>
            <a:off x="5207000" y="1096963"/>
            <a:ext cx="17301670" cy="2376487"/>
          </a:xfrm>
          <a:prstGeom prst="rect">
            <a:avLst/>
          </a:prstGeom>
        </p:spPr>
        <p:txBody>
          <a:bodyPr vert="horz" lIns="360000" tIns="360000" rIns="360000" bIns="360000" rtlCol="0" anchor="t" anchorCtr="0">
            <a:noAutofit/>
          </a:bodyPr>
          <a:lstStyle/>
          <a:p>
            <a:r>
              <a:rPr lang="de-DE" dirty="0"/>
              <a:t>Mastertitelformat bearbeiten</a:t>
            </a:r>
          </a:p>
        </p:txBody>
      </p:sp>
      <p:pic>
        <p:nvPicPr>
          <p:cNvPr id="5" name="Bild" descr="Bild">
            <a:extLst>
              <a:ext uri="{FF2B5EF4-FFF2-40B4-BE49-F238E27FC236}">
                <a16:creationId xmlns:a16="http://schemas.microsoft.com/office/drawing/2014/main" id="{EF41822F-1C7F-DD00-B414-3D419C9E05B7}"/>
              </a:ext>
            </a:extLst>
          </p:cNvPr>
          <p:cNvPicPr>
            <a:picLocks noChangeAspect="1"/>
          </p:cNvPicPr>
          <p:nvPr userDrawn="1"/>
        </p:nvPicPr>
        <p:blipFill>
          <a:blip r:embed="rId2" cstate="print"/>
          <a:stretch>
            <a:fillRect/>
          </a:stretch>
        </p:blipFill>
        <p:spPr>
          <a:xfrm>
            <a:off x="1132102" y="1213509"/>
            <a:ext cx="3120861" cy="2259941"/>
          </a:xfrm>
          <a:prstGeom prst="rect">
            <a:avLst/>
          </a:prstGeom>
          <a:ln w="3175">
            <a:miter lim="400000"/>
          </a:ln>
        </p:spPr>
      </p:pic>
      <p:pic>
        <p:nvPicPr>
          <p:cNvPr id="6" name="Bild" descr="Bild">
            <a:extLst>
              <a:ext uri="{FF2B5EF4-FFF2-40B4-BE49-F238E27FC236}">
                <a16:creationId xmlns:a16="http://schemas.microsoft.com/office/drawing/2014/main" id="{44302DE0-17C5-FFD6-0E0E-FAFAF18078D7}"/>
              </a:ext>
            </a:extLst>
          </p:cNvPr>
          <p:cNvPicPr>
            <a:picLocks noChangeAspect="1"/>
          </p:cNvPicPr>
          <p:nvPr userDrawn="1"/>
        </p:nvPicPr>
        <p:blipFill>
          <a:blip r:embed="rId3" cstate="print"/>
          <a:stretch>
            <a:fillRect/>
          </a:stretch>
        </p:blipFill>
        <p:spPr>
          <a:xfrm>
            <a:off x="3052619" y="2597456"/>
            <a:ext cx="854197" cy="2490928"/>
          </a:xfrm>
          <a:prstGeom prst="rect">
            <a:avLst/>
          </a:prstGeom>
          <a:ln w="3175">
            <a:miter lim="400000"/>
          </a:ln>
        </p:spPr>
      </p:pic>
      <p:sp>
        <p:nvSpPr>
          <p:cNvPr id="7" name="Textplatzhalter 5">
            <a:extLst>
              <a:ext uri="{FF2B5EF4-FFF2-40B4-BE49-F238E27FC236}">
                <a16:creationId xmlns:a16="http://schemas.microsoft.com/office/drawing/2014/main" id="{6164F3B6-68BE-206C-D740-6275BE1FF4BB}"/>
              </a:ext>
            </a:extLst>
          </p:cNvPr>
          <p:cNvSpPr>
            <a:spLocks noGrp="1"/>
          </p:cNvSpPr>
          <p:nvPr>
            <p:ph type="body" sz="quarter" idx="12"/>
          </p:nvPr>
        </p:nvSpPr>
        <p:spPr>
          <a:xfrm>
            <a:off x="5206999" y="3473451"/>
            <a:ext cx="13067999" cy="540000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8" name="Textplatzhalter 5">
            <a:extLst>
              <a:ext uri="{FF2B5EF4-FFF2-40B4-BE49-F238E27FC236}">
                <a16:creationId xmlns:a16="http://schemas.microsoft.com/office/drawing/2014/main" id="{DD580B38-D4CD-734B-BE6D-35EFAD503E85}"/>
              </a:ext>
            </a:extLst>
          </p:cNvPr>
          <p:cNvSpPr>
            <a:spLocks noGrp="1"/>
          </p:cNvSpPr>
          <p:nvPr>
            <p:ph type="body" sz="quarter" idx="13"/>
          </p:nvPr>
        </p:nvSpPr>
        <p:spPr>
          <a:xfrm>
            <a:off x="1751864" y="10080001"/>
            <a:ext cx="11880000" cy="2899400"/>
          </a:xfrm>
          <a:prstGeom prst="rect">
            <a:avLst/>
          </a:prstGeom>
        </p:spPr>
        <p:txBody>
          <a:bodyPr lIns="0" tIns="0" rIns="0" bIns="0">
            <a:noAutofit/>
          </a:bodyPr>
          <a:lstStyle>
            <a:lvl1pPr>
              <a:lnSpc>
                <a:spcPct val="100000"/>
              </a:lnSpc>
              <a:spcBef>
                <a:spcPts val="0"/>
              </a:spcBef>
              <a:defRPr baseline="0"/>
            </a:lvl1pPr>
          </a:lstStyle>
          <a:p>
            <a:pPr lvl="0"/>
            <a:r>
              <a:rPr lang="de-DE" dirty="0"/>
              <a:t>Mastertextformat bearbeiten</a:t>
            </a:r>
          </a:p>
        </p:txBody>
      </p:sp>
      <p:sp>
        <p:nvSpPr>
          <p:cNvPr id="9" name="Textplatzhalter 5">
            <a:extLst>
              <a:ext uri="{FF2B5EF4-FFF2-40B4-BE49-F238E27FC236}">
                <a16:creationId xmlns:a16="http://schemas.microsoft.com/office/drawing/2014/main" id="{2CFE065F-2C57-ADCD-4F3A-2D77CE3C1DAC}"/>
              </a:ext>
            </a:extLst>
          </p:cNvPr>
          <p:cNvSpPr>
            <a:spLocks noGrp="1"/>
          </p:cNvSpPr>
          <p:nvPr>
            <p:ph type="body" sz="quarter" idx="14"/>
          </p:nvPr>
        </p:nvSpPr>
        <p:spPr>
          <a:xfrm>
            <a:off x="14137200" y="10080000"/>
            <a:ext cx="3600000" cy="1080000"/>
          </a:xfrm>
          <a:prstGeom prst="rect">
            <a:avLst/>
          </a:prstGeom>
        </p:spPr>
        <p:txBody>
          <a:bodyPr lIns="0" tIns="0" rIns="0" bIns="0">
            <a:noAutofit/>
          </a:bodyPr>
          <a:lstStyle>
            <a:lvl1pPr>
              <a:lnSpc>
                <a:spcPct val="100000"/>
              </a:lnSpc>
              <a:spcBef>
                <a:spcPts val="0"/>
              </a:spcBef>
              <a:defRPr baseline="0"/>
            </a:lvl1pPr>
          </a:lstStyle>
          <a:p>
            <a:pPr lvl="0"/>
            <a:r>
              <a:rPr lang="de-DE" dirty="0"/>
              <a:t>Mastertextformat bearbeiten</a:t>
            </a:r>
          </a:p>
        </p:txBody>
      </p:sp>
    </p:spTree>
    <p:extLst>
      <p:ext uri="{BB962C8B-B14F-4D97-AF65-F5344CB8AC3E}">
        <p14:creationId xmlns:p14="http://schemas.microsoft.com/office/powerpoint/2010/main" val="1936723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1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pic>
        <p:nvPicPr>
          <p:cNvPr id="8" name="Bild" descr="Bild">
            <a:extLst>
              <a:ext uri="{FF2B5EF4-FFF2-40B4-BE49-F238E27FC236}">
                <a16:creationId xmlns:a16="http://schemas.microsoft.com/office/drawing/2014/main" id="{F18B360B-CD68-A143-AA37-236308480FBD}"/>
              </a:ext>
            </a:extLst>
          </p:cNvPr>
          <p:cNvPicPr>
            <a:picLocks noChangeAspect="1"/>
          </p:cNvPicPr>
          <p:nvPr userDrawn="1"/>
        </p:nvPicPr>
        <p:blipFill>
          <a:blip r:embed="rId2" cstate="print"/>
          <a:stretch>
            <a:fillRect/>
          </a:stretch>
        </p:blipFill>
        <p:spPr>
          <a:xfrm>
            <a:off x="1031378" y="1069873"/>
            <a:ext cx="3238997" cy="2403577"/>
          </a:xfrm>
          <a:prstGeom prst="rect">
            <a:avLst/>
          </a:prstGeom>
          <a:ln w="3175">
            <a:miter lim="400000"/>
          </a:ln>
        </p:spPr>
      </p:pic>
      <p:pic>
        <p:nvPicPr>
          <p:cNvPr id="9" name="Bild" descr="Bild">
            <a:extLst>
              <a:ext uri="{FF2B5EF4-FFF2-40B4-BE49-F238E27FC236}">
                <a16:creationId xmlns:a16="http://schemas.microsoft.com/office/drawing/2014/main" id="{0E012B2E-19E7-D34F-A588-615C9454DD49}"/>
              </a:ext>
            </a:extLst>
          </p:cNvPr>
          <p:cNvPicPr>
            <a:picLocks noChangeAspect="1"/>
          </p:cNvPicPr>
          <p:nvPr userDrawn="1"/>
        </p:nvPicPr>
        <p:blipFill>
          <a:blip r:embed="rId3" cstate="print"/>
          <a:stretch>
            <a:fillRect/>
          </a:stretch>
        </p:blipFill>
        <p:spPr>
          <a:xfrm>
            <a:off x="2371287" y="3074690"/>
            <a:ext cx="1899833" cy="1690244"/>
          </a:xfrm>
          <a:prstGeom prst="rect">
            <a:avLst/>
          </a:prstGeom>
          <a:ln w="3175">
            <a:miter lim="400000"/>
          </a:ln>
        </p:spPr>
      </p:pic>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ts val="258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ts val="258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spTree>
    <p:extLst>
      <p:ext uri="{BB962C8B-B14F-4D97-AF65-F5344CB8AC3E}">
        <p14:creationId xmlns:p14="http://schemas.microsoft.com/office/powerpoint/2010/main" val="1074874018"/>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1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pic>
        <p:nvPicPr>
          <p:cNvPr id="8" name="Bild" descr="Bild">
            <a:extLst>
              <a:ext uri="{FF2B5EF4-FFF2-40B4-BE49-F238E27FC236}">
                <a16:creationId xmlns:a16="http://schemas.microsoft.com/office/drawing/2014/main" id="{F18B360B-CD68-A143-AA37-236308480FBD}"/>
              </a:ext>
            </a:extLst>
          </p:cNvPr>
          <p:cNvPicPr>
            <a:picLocks noChangeAspect="1"/>
          </p:cNvPicPr>
          <p:nvPr userDrawn="1"/>
        </p:nvPicPr>
        <p:blipFill>
          <a:blip r:embed="rId2" cstate="print"/>
          <a:stretch>
            <a:fillRect/>
          </a:stretch>
        </p:blipFill>
        <p:spPr>
          <a:xfrm>
            <a:off x="1031378" y="1069873"/>
            <a:ext cx="3238997" cy="2403577"/>
          </a:xfrm>
          <a:prstGeom prst="rect">
            <a:avLst/>
          </a:prstGeom>
          <a:ln w="3175">
            <a:miter lim="400000"/>
          </a:ln>
        </p:spPr>
      </p:pic>
      <p:pic>
        <p:nvPicPr>
          <p:cNvPr id="9" name="Bild" descr="Bild">
            <a:extLst>
              <a:ext uri="{FF2B5EF4-FFF2-40B4-BE49-F238E27FC236}">
                <a16:creationId xmlns:a16="http://schemas.microsoft.com/office/drawing/2014/main" id="{0E012B2E-19E7-D34F-A588-615C9454DD49}"/>
              </a:ext>
            </a:extLst>
          </p:cNvPr>
          <p:cNvPicPr>
            <a:picLocks noChangeAspect="1"/>
          </p:cNvPicPr>
          <p:nvPr userDrawn="1"/>
        </p:nvPicPr>
        <p:blipFill>
          <a:blip r:embed="rId3" cstate="print"/>
          <a:stretch>
            <a:fillRect/>
          </a:stretch>
        </p:blipFill>
        <p:spPr>
          <a:xfrm>
            <a:off x="2371287" y="3074690"/>
            <a:ext cx="1899833" cy="1690244"/>
          </a:xfrm>
          <a:prstGeom prst="rect">
            <a:avLst/>
          </a:prstGeom>
          <a:ln w="3175">
            <a:miter lim="400000"/>
          </a:ln>
        </p:spPr>
      </p:pic>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spTree>
    <p:extLst>
      <p:ext uri="{BB962C8B-B14F-4D97-AF65-F5344CB8AC3E}">
        <p14:creationId xmlns:p14="http://schemas.microsoft.com/office/powerpoint/2010/main" val="1869081848"/>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noRot="1" noMove="1" noResize="1" noEditPoints="1" noAdjustHandles="1" noChangeArrowheads="1" noChangeShapeType="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pic>
        <p:nvPicPr>
          <p:cNvPr id="7" name="Bild" descr="Bild">
            <a:extLst>
              <a:ext uri="{FF2B5EF4-FFF2-40B4-BE49-F238E27FC236}">
                <a16:creationId xmlns:a16="http://schemas.microsoft.com/office/drawing/2014/main" id="{FB7DC120-2735-0943-A40D-DAEF54521ECC}"/>
              </a:ext>
            </a:extLst>
          </p:cNvPr>
          <p:cNvPicPr>
            <a:picLocks noChangeAspect="1"/>
          </p:cNvPicPr>
          <p:nvPr userDrawn="1"/>
        </p:nvPicPr>
        <p:blipFill>
          <a:blip r:embed="rId2" cstate="print"/>
          <a:stretch>
            <a:fillRect/>
          </a:stretch>
        </p:blipFill>
        <p:spPr>
          <a:xfrm>
            <a:off x="1009052" y="1010347"/>
            <a:ext cx="3261323" cy="2463103"/>
          </a:xfrm>
          <a:prstGeom prst="rect">
            <a:avLst/>
          </a:prstGeom>
          <a:ln w="3175">
            <a:miter lim="400000"/>
          </a:ln>
        </p:spPr>
      </p:pic>
      <p:pic>
        <p:nvPicPr>
          <p:cNvPr id="10" name="Bild" descr="Bild">
            <a:extLst>
              <a:ext uri="{FF2B5EF4-FFF2-40B4-BE49-F238E27FC236}">
                <a16:creationId xmlns:a16="http://schemas.microsoft.com/office/drawing/2014/main" id="{BA061F3E-EB1A-3F4B-8003-D5F9AA00AFD6}"/>
              </a:ext>
            </a:extLst>
          </p:cNvPr>
          <p:cNvPicPr>
            <a:picLocks noChangeAspect="1"/>
          </p:cNvPicPr>
          <p:nvPr userDrawn="1"/>
        </p:nvPicPr>
        <p:blipFill>
          <a:blip r:embed="rId3" cstate="print"/>
          <a:stretch>
            <a:fillRect/>
          </a:stretch>
        </p:blipFill>
        <p:spPr>
          <a:xfrm>
            <a:off x="2114086" y="3175499"/>
            <a:ext cx="1808075" cy="2046593"/>
          </a:xfrm>
          <a:prstGeom prst="rect">
            <a:avLst/>
          </a:prstGeom>
          <a:ln w="3175">
            <a:miter lim="400000"/>
          </a:ln>
        </p:spPr>
      </p:pic>
      <p:sp>
        <p:nvSpPr>
          <p:cNvPr id="11" name="Textplatzhalter 14">
            <a:extLst>
              <a:ext uri="{FF2B5EF4-FFF2-40B4-BE49-F238E27FC236}">
                <a16:creationId xmlns:a16="http://schemas.microsoft.com/office/drawing/2014/main" id="{D25A6D66-8163-CB48-89C3-8129B81EC8A8}"/>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spTree>
    <p:extLst>
      <p:ext uri="{BB962C8B-B14F-4D97-AF65-F5344CB8AC3E}">
        <p14:creationId xmlns:p14="http://schemas.microsoft.com/office/powerpoint/2010/main" val="2221421760"/>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2 Infos 1">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0" y="2178050"/>
            <a:ext cx="17281525"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8424863"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8" name="Textplatzhalter 5">
            <a:extLst>
              <a:ext uri="{FF2B5EF4-FFF2-40B4-BE49-F238E27FC236}">
                <a16:creationId xmlns:a16="http://schemas.microsoft.com/office/drawing/2014/main" id="{E63D7645-2F71-C743-93AA-B9BD4978EBAA}"/>
              </a:ext>
            </a:extLst>
          </p:cNvPr>
          <p:cNvSpPr>
            <a:spLocks noGrp="1"/>
          </p:cNvSpPr>
          <p:nvPr>
            <p:ph type="body" sz="quarter" idx="13"/>
          </p:nvPr>
        </p:nvSpPr>
        <p:spPr>
          <a:xfrm>
            <a:off x="5218812" y="10079596"/>
            <a:ext cx="8424863"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19" name="Textplatzhalter 5">
            <a:extLst>
              <a:ext uri="{FF2B5EF4-FFF2-40B4-BE49-F238E27FC236}">
                <a16:creationId xmlns:a16="http://schemas.microsoft.com/office/drawing/2014/main" id="{98C5E327-B23E-D844-9378-4C26FDC091B3}"/>
              </a:ext>
            </a:extLst>
          </p:cNvPr>
          <p:cNvSpPr>
            <a:spLocks noGrp="1"/>
          </p:cNvSpPr>
          <p:nvPr>
            <p:ph type="body" sz="quarter" idx="14"/>
          </p:nvPr>
        </p:nvSpPr>
        <p:spPr>
          <a:xfrm>
            <a:off x="14158710" y="10079596"/>
            <a:ext cx="8329816" cy="2539441"/>
          </a:xfrm>
          <a:prstGeom prst="rect">
            <a:avLst/>
          </a:prstGeom>
        </p:spPr>
        <p:txBody>
          <a:bodyPr lIns="360000" tIns="360000" rIns="360000" bIns="360000">
            <a:noAutofit/>
          </a:bodyPr>
          <a:lstStyle>
            <a:lvl1pPr>
              <a:lnSpc>
                <a:spcPct val="100000"/>
              </a:lnSpc>
              <a:spcBef>
                <a:spcPts val="0"/>
              </a:spcBef>
              <a:defRPr sz="1900" baseline="0">
                <a:latin typeface="Trebuchet MS" panose="020B0703020202090204" pitchFamily="34" charset="0"/>
              </a:defRPr>
            </a:lvl1pPr>
          </a:lstStyle>
          <a:p>
            <a:pPr lvl="0"/>
            <a:r>
              <a:rPr lang="de-DE" dirty="0"/>
              <a:t>Mastertextformat bearbeiten</a:t>
            </a:r>
          </a:p>
        </p:txBody>
      </p:sp>
      <p:sp>
        <p:nvSpPr>
          <p:cNvPr id="20" name="Foliennummer">
            <a:extLst>
              <a:ext uri="{FF2B5EF4-FFF2-40B4-BE49-F238E27FC236}">
                <a16:creationId xmlns:a16="http://schemas.microsoft.com/office/drawing/2014/main" id="{1869994C-A2D8-2D4B-8E0F-7AE75F90F70A}"/>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21" name="Bildplatzhalter 6">
            <a:extLst>
              <a:ext uri="{FF2B5EF4-FFF2-40B4-BE49-F238E27FC236}">
                <a16:creationId xmlns:a16="http://schemas.microsoft.com/office/drawing/2014/main" id="{6347390A-9DF4-B64B-A4A1-A1F88439B0FC}"/>
              </a:ext>
            </a:extLst>
          </p:cNvPr>
          <p:cNvSpPr>
            <a:spLocks noGrp="1"/>
          </p:cNvSpPr>
          <p:nvPr>
            <p:ph type="pic" sz="quarter" idx="15"/>
          </p:nvPr>
        </p:nvSpPr>
        <p:spPr>
          <a:xfrm>
            <a:off x="14158709" y="5228676"/>
            <a:ext cx="8329816" cy="4320001"/>
          </a:xfrm>
          <a:prstGeom prst="roundRect">
            <a:avLst>
              <a:gd name="adj" fmla="val 11333"/>
            </a:avLst>
          </a:prstGeom>
        </p:spPr>
        <p:txBody>
          <a:bodyPr/>
          <a:lstStyle/>
          <a:p>
            <a:endParaRPr lang="de-DE"/>
          </a:p>
        </p:txBody>
      </p:sp>
      <p:pic>
        <p:nvPicPr>
          <p:cNvPr id="12" name="Bild" descr="Bild">
            <a:extLst>
              <a:ext uri="{FF2B5EF4-FFF2-40B4-BE49-F238E27FC236}">
                <a16:creationId xmlns:a16="http://schemas.microsoft.com/office/drawing/2014/main" id="{246E6D9C-3E35-9E41-84DF-FD97FB9D7034}"/>
              </a:ext>
            </a:extLst>
          </p:cNvPr>
          <p:cNvPicPr>
            <a:picLocks noChangeAspect="1"/>
          </p:cNvPicPr>
          <p:nvPr userDrawn="1"/>
        </p:nvPicPr>
        <p:blipFill>
          <a:blip r:embed="rId2" cstate="print"/>
          <a:stretch>
            <a:fillRect/>
          </a:stretch>
        </p:blipFill>
        <p:spPr>
          <a:xfrm>
            <a:off x="1009052" y="1010347"/>
            <a:ext cx="3261323" cy="2463103"/>
          </a:xfrm>
          <a:prstGeom prst="rect">
            <a:avLst/>
          </a:prstGeom>
          <a:ln w="3175">
            <a:miter lim="400000"/>
          </a:ln>
        </p:spPr>
      </p:pic>
      <p:pic>
        <p:nvPicPr>
          <p:cNvPr id="13" name="Bild" descr="Bild">
            <a:extLst>
              <a:ext uri="{FF2B5EF4-FFF2-40B4-BE49-F238E27FC236}">
                <a16:creationId xmlns:a16="http://schemas.microsoft.com/office/drawing/2014/main" id="{08608ED7-05BB-7843-A7EB-E2A3BAD9E76F}"/>
              </a:ext>
            </a:extLst>
          </p:cNvPr>
          <p:cNvPicPr>
            <a:picLocks noChangeAspect="1"/>
          </p:cNvPicPr>
          <p:nvPr userDrawn="1"/>
        </p:nvPicPr>
        <p:blipFill>
          <a:blip r:embed="rId3" cstate="print"/>
          <a:stretch>
            <a:fillRect/>
          </a:stretch>
        </p:blipFill>
        <p:spPr>
          <a:xfrm>
            <a:off x="2114086" y="3175499"/>
            <a:ext cx="1808075" cy="2046593"/>
          </a:xfrm>
          <a:prstGeom prst="rect">
            <a:avLst/>
          </a:prstGeom>
          <a:ln w="3175">
            <a:miter lim="400000"/>
          </a:ln>
        </p:spPr>
      </p:pic>
    </p:spTree>
    <p:extLst>
      <p:ext uri="{BB962C8B-B14F-4D97-AF65-F5344CB8AC3E}">
        <p14:creationId xmlns:p14="http://schemas.microsoft.com/office/powerpoint/2010/main" val="1210692043"/>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 Infos 2">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1017250" cy="1080517"/>
          </a:xfrm>
          <a:prstGeom prst="rect">
            <a:avLst/>
          </a:prstGeom>
        </p:spPr>
        <p:txBody>
          <a:bodyPr vert="horz" lIns="360000" tIns="360000" rIns="360000" bIns="360000" rtlCol="0" anchor="t" anchorCtr="0">
            <a:noAutofit/>
          </a:bodyPr>
          <a:lstStyle>
            <a:lvl1pPr>
              <a:defRPr sz="3600" baseline="0"/>
            </a:lvl1pPr>
          </a:lstStyle>
          <a:p>
            <a:r>
              <a:rPr lang="de-DE" dirty="0"/>
              <a:t>Mastertitelformat bearbeiten</a:t>
            </a:r>
          </a:p>
        </p:txBody>
      </p:sp>
      <p:sp>
        <p:nvSpPr>
          <p:cNvPr id="6" name="Textplatzhalter 5">
            <a:extLst>
              <a:ext uri="{FF2B5EF4-FFF2-40B4-BE49-F238E27FC236}">
                <a16:creationId xmlns:a16="http://schemas.microsoft.com/office/drawing/2014/main" id="{2D551BB3-CD13-E74E-B5B6-6A8D5843C276}"/>
              </a:ext>
            </a:extLst>
          </p:cNvPr>
          <p:cNvSpPr>
            <a:spLocks noGrp="1"/>
          </p:cNvSpPr>
          <p:nvPr>
            <p:ph type="body" sz="quarter" idx="11"/>
          </p:nvPr>
        </p:nvSpPr>
        <p:spPr>
          <a:xfrm>
            <a:off x="5207001" y="2178050"/>
            <a:ext cx="11017250" cy="2159670"/>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1" name="Textplatzhalter 5">
            <a:extLst>
              <a:ext uri="{FF2B5EF4-FFF2-40B4-BE49-F238E27FC236}">
                <a16:creationId xmlns:a16="http://schemas.microsoft.com/office/drawing/2014/main" id="{3553E177-30DE-9F4C-A1DA-F6E7214FC3D0}"/>
              </a:ext>
            </a:extLst>
          </p:cNvPr>
          <p:cNvSpPr>
            <a:spLocks noGrp="1"/>
          </p:cNvSpPr>
          <p:nvPr>
            <p:ph type="body" sz="quarter" idx="12"/>
          </p:nvPr>
        </p:nvSpPr>
        <p:spPr>
          <a:xfrm>
            <a:off x="5207000" y="5228677"/>
            <a:ext cx="11017250" cy="3933579"/>
          </a:xfrm>
          <a:prstGeom prst="rect">
            <a:avLst/>
          </a:prstGeom>
        </p:spPr>
        <p:txBody>
          <a:bodyPr lIns="360000" tIns="360000" rIns="360000" bIns="360000">
            <a:noAutofit/>
          </a:bodyPr>
          <a:lstStyle>
            <a:lvl1pPr>
              <a:lnSpc>
                <a:spcPct val="100000"/>
              </a:lnSpc>
              <a:spcBef>
                <a:spcPts val="0"/>
              </a:spcBef>
              <a:defRPr baseline="0"/>
            </a:lvl1pPr>
          </a:lstStyle>
          <a:p>
            <a:pPr lvl="0"/>
            <a:r>
              <a:rPr lang="de-DE" dirty="0"/>
              <a:t>Mastertextformat bearbeiten</a:t>
            </a:r>
          </a:p>
        </p:txBody>
      </p:sp>
      <p:sp>
        <p:nvSpPr>
          <p:cNvPr id="10" name="Foliennummer">
            <a:extLst>
              <a:ext uri="{FF2B5EF4-FFF2-40B4-BE49-F238E27FC236}">
                <a16:creationId xmlns:a16="http://schemas.microsoft.com/office/drawing/2014/main" id="{0F01C1DC-4466-9747-870F-69A4D015AE6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sp>
        <p:nvSpPr>
          <p:cNvPr id="7" name="Bildplatzhalter 6">
            <a:extLst>
              <a:ext uri="{FF2B5EF4-FFF2-40B4-BE49-F238E27FC236}">
                <a16:creationId xmlns:a16="http://schemas.microsoft.com/office/drawing/2014/main" id="{B6D9E8AF-DB76-4440-8E77-87BA9B87ECBD}"/>
              </a:ext>
            </a:extLst>
          </p:cNvPr>
          <p:cNvSpPr>
            <a:spLocks noGrp="1"/>
          </p:cNvSpPr>
          <p:nvPr>
            <p:ph type="pic" sz="quarter" idx="14"/>
          </p:nvPr>
        </p:nvSpPr>
        <p:spPr>
          <a:xfrm>
            <a:off x="16729075" y="1096962"/>
            <a:ext cx="5759450" cy="8451715"/>
          </a:xfrm>
          <a:prstGeom prst="roundRect">
            <a:avLst>
              <a:gd name="adj" fmla="val 7787"/>
            </a:avLst>
          </a:prstGeom>
        </p:spPr>
        <p:txBody>
          <a:bodyPr/>
          <a:lstStyle/>
          <a:p>
            <a:endParaRPr lang="de-DE"/>
          </a:p>
        </p:txBody>
      </p:sp>
      <p:pic>
        <p:nvPicPr>
          <p:cNvPr id="12" name="Bild" descr="Bild">
            <a:extLst>
              <a:ext uri="{FF2B5EF4-FFF2-40B4-BE49-F238E27FC236}">
                <a16:creationId xmlns:a16="http://schemas.microsoft.com/office/drawing/2014/main" id="{85F91EE6-D9EC-B34D-8806-B0267F38BB7A}"/>
              </a:ext>
            </a:extLst>
          </p:cNvPr>
          <p:cNvPicPr>
            <a:picLocks noChangeAspect="1"/>
          </p:cNvPicPr>
          <p:nvPr userDrawn="1"/>
        </p:nvPicPr>
        <p:blipFill>
          <a:blip r:embed="rId2" cstate="print"/>
          <a:stretch>
            <a:fillRect/>
          </a:stretch>
        </p:blipFill>
        <p:spPr>
          <a:xfrm>
            <a:off x="1009052" y="1010347"/>
            <a:ext cx="3261323" cy="2463103"/>
          </a:xfrm>
          <a:prstGeom prst="rect">
            <a:avLst/>
          </a:prstGeom>
          <a:ln w="3175">
            <a:miter lim="400000"/>
          </a:ln>
        </p:spPr>
      </p:pic>
      <p:pic>
        <p:nvPicPr>
          <p:cNvPr id="13" name="Bild" descr="Bild">
            <a:extLst>
              <a:ext uri="{FF2B5EF4-FFF2-40B4-BE49-F238E27FC236}">
                <a16:creationId xmlns:a16="http://schemas.microsoft.com/office/drawing/2014/main" id="{6FD71309-2087-714B-94DF-F5B9C8765B84}"/>
              </a:ext>
            </a:extLst>
          </p:cNvPr>
          <p:cNvPicPr>
            <a:picLocks noChangeAspect="1"/>
          </p:cNvPicPr>
          <p:nvPr userDrawn="1"/>
        </p:nvPicPr>
        <p:blipFill>
          <a:blip r:embed="rId3" cstate="print"/>
          <a:stretch>
            <a:fillRect/>
          </a:stretch>
        </p:blipFill>
        <p:spPr>
          <a:xfrm>
            <a:off x="2114086" y="3175499"/>
            <a:ext cx="1808075" cy="2046593"/>
          </a:xfrm>
          <a:prstGeom prst="rect">
            <a:avLst/>
          </a:prstGeom>
          <a:ln w="3175">
            <a:miter lim="400000"/>
          </a:ln>
        </p:spPr>
      </p:pic>
    </p:spTree>
    <p:extLst>
      <p:ext uri="{BB962C8B-B14F-4D97-AF65-F5344CB8AC3E}">
        <p14:creationId xmlns:p14="http://schemas.microsoft.com/office/powerpoint/2010/main" val="4027148901"/>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3 Titel">
    <p:spTree>
      <p:nvGrpSpPr>
        <p:cNvPr id="1" name=""/>
        <p:cNvGrpSpPr/>
        <p:nvPr/>
      </p:nvGrpSpPr>
      <p:grpSpPr>
        <a:xfrm>
          <a:off x="0" y="0"/>
          <a:ext cx="0" cy="0"/>
          <a:chOff x="0" y="0"/>
          <a:chExt cx="0" cy="0"/>
        </a:xfrm>
      </p:grpSpPr>
      <p:sp>
        <p:nvSpPr>
          <p:cNvPr id="5" name="Titelplatzhalter 1">
            <a:extLst>
              <a:ext uri="{FF2B5EF4-FFF2-40B4-BE49-F238E27FC236}">
                <a16:creationId xmlns:a16="http://schemas.microsoft.com/office/drawing/2014/main" id="{DAEE67FE-5073-614A-A83C-FEA15D769C99}"/>
              </a:ext>
            </a:extLst>
          </p:cNvPr>
          <p:cNvSpPr>
            <a:spLocks noGrp="1"/>
          </p:cNvSpPr>
          <p:nvPr>
            <p:ph type="title"/>
          </p:nvPr>
        </p:nvSpPr>
        <p:spPr>
          <a:xfrm>
            <a:off x="5207000" y="1096963"/>
            <a:ext cx="17301670" cy="4176861"/>
          </a:xfrm>
          <a:prstGeom prst="rect">
            <a:avLst/>
          </a:prstGeom>
        </p:spPr>
        <p:txBody>
          <a:bodyPr vert="horz" lIns="360000" tIns="360000" rIns="360000" bIns="360000" rtlCol="0" anchor="t" anchorCtr="0">
            <a:noAutofit/>
          </a:bodyPr>
          <a:lstStyle/>
          <a:p>
            <a:r>
              <a:rPr lang="de-DE" dirty="0"/>
              <a:t>Mastertitelformat bearbeiten</a:t>
            </a:r>
          </a:p>
        </p:txBody>
      </p:sp>
      <p:sp>
        <p:nvSpPr>
          <p:cNvPr id="17" name="Foliennummer">
            <a:extLst>
              <a:ext uri="{FF2B5EF4-FFF2-40B4-BE49-F238E27FC236}">
                <a16:creationId xmlns:a16="http://schemas.microsoft.com/office/drawing/2014/main" id="{75832B1F-1C5C-3B41-B96E-CB48EF757192}"/>
              </a:ext>
            </a:extLst>
          </p:cNvPr>
          <p:cNvSpPr txBox="1">
            <a:spLocks noGrp="1"/>
          </p:cNvSpPr>
          <p:nvPr>
            <p:ph type="sldNum" sz="quarter" idx="2"/>
          </p:nvPr>
        </p:nvSpPr>
        <p:spPr>
          <a:xfrm>
            <a:off x="23133944" y="13113404"/>
            <a:ext cx="670055" cy="369332"/>
          </a:xfrm>
          <a:prstGeom prst="rect">
            <a:avLst/>
          </a:prstGeom>
          <a:ln w="3175">
            <a:miter lim="400000"/>
          </a:ln>
        </p:spPr>
        <p:txBody>
          <a:bodyPr wrap="none" lIns="38100" tIns="38100" rIns="38100" bIns="38100">
            <a:spAutoFit/>
          </a:bodyPr>
          <a:lstStyle>
            <a:lvl1pPr defTabSz="825500">
              <a:lnSpc>
                <a:spcPct val="100000"/>
              </a:lnSpc>
              <a:spcBef>
                <a:spcPts val="0"/>
              </a:spcBef>
              <a:defRPr sz="1900" b="1" i="0" spc="70" baseline="0">
                <a:latin typeface="Palatino" pitchFamily="2" charset="77"/>
                <a:ea typeface="+mj-ea"/>
                <a:cs typeface="+mj-cs"/>
                <a:sym typeface="Palatino"/>
              </a:defRPr>
            </a:lvl1pPr>
          </a:lstStyle>
          <a:p>
            <a:fld id="{86CB4B4D-7CA3-9044-876B-883B54F8677D}" type="slidenum">
              <a:rPr lang="de-DE" smtClean="0"/>
              <a:pPr/>
              <a:t>‹Nr.›</a:t>
            </a:fld>
            <a:endParaRPr lang="de-DE" dirty="0"/>
          </a:p>
        </p:txBody>
      </p:sp>
      <p:pic>
        <p:nvPicPr>
          <p:cNvPr id="9" name="Bild" descr="Bild">
            <a:extLst>
              <a:ext uri="{FF2B5EF4-FFF2-40B4-BE49-F238E27FC236}">
                <a16:creationId xmlns:a16="http://schemas.microsoft.com/office/drawing/2014/main" id="{E4A87109-9532-394B-B85C-BB0DECE79FA0}"/>
              </a:ext>
            </a:extLst>
          </p:cNvPr>
          <p:cNvPicPr>
            <a:picLocks noChangeAspect="1"/>
          </p:cNvPicPr>
          <p:nvPr userDrawn="1"/>
        </p:nvPicPr>
        <p:blipFill>
          <a:blip r:embed="rId2" cstate="print"/>
          <a:stretch>
            <a:fillRect/>
          </a:stretch>
        </p:blipFill>
        <p:spPr>
          <a:xfrm>
            <a:off x="1026299" y="1025352"/>
            <a:ext cx="3241473" cy="3487536"/>
          </a:xfrm>
          <a:prstGeom prst="rect">
            <a:avLst/>
          </a:prstGeom>
          <a:ln w="3175">
            <a:miter lim="400000"/>
          </a:ln>
        </p:spPr>
      </p:pic>
      <p:pic>
        <p:nvPicPr>
          <p:cNvPr id="11" name="Bild" descr="Bild">
            <a:extLst>
              <a:ext uri="{FF2B5EF4-FFF2-40B4-BE49-F238E27FC236}">
                <a16:creationId xmlns:a16="http://schemas.microsoft.com/office/drawing/2014/main" id="{31DE4E77-136D-F945-A3B3-9A7E4EA7C8AD}"/>
              </a:ext>
            </a:extLst>
          </p:cNvPr>
          <p:cNvPicPr>
            <a:picLocks noChangeAspect="1"/>
          </p:cNvPicPr>
          <p:nvPr userDrawn="1"/>
        </p:nvPicPr>
        <p:blipFill>
          <a:blip r:embed="rId3" cstate="print"/>
          <a:stretch>
            <a:fillRect/>
          </a:stretch>
        </p:blipFill>
        <p:spPr>
          <a:xfrm>
            <a:off x="2621653" y="3303289"/>
            <a:ext cx="2061300" cy="2069581"/>
          </a:xfrm>
          <a:prstGeom prst="rect">
            <a:avLst/>
          </a:prstGeom>
          <a:ln w="3175">
            <a:miter lim="400000"/>
          </a:ln>
        </p:spPr>
      </p:pic>
      <p:sp>
        <p:nvSpPr>
          <p:cNvPr id="12" name="Textplatzhalter 14">
            <a:extLst>
              <a:ext uri="{FF2B5EF4-FFF2-40B4-BE49-F238E27FC236}">
                <a16:creationId xmlns:a16="http://schemas.microsoft.com/office/drawing/2014/main" id="{3313ED0E-C672-4D47-B08B-7D39D1D08319}"/>
              </a:ext>
            </a:extLst>
          </p:cNvPr>
          <p:cNvSpPr>
            <a:spLocks noGrp="1"/>
          </p:cNvSpPr>
          <p:nvPr>
            <p:ph type="body" sz="quarter" idx="10"/>
          </p:nvPr>
        </p:nvSpPr>
        <p:spPr>
          <a:xfrm>
            <a:off x="1751013" y="8081963"/>
            <a:ext cx="5400675" cy="3313112"/>
          </a:xfrm>
          <a:prstGeom prst="rect">
            <a:avLst/>
          </a:prstGeom>
        </p:spPr>
        <p:txBody>
          <a:bodyPr lIns="0" tIns="0" rIns="0" bIns="0">
            <a:noAutofit/>
          </a:bodyPr>
          <a:lstStyle>
            <a:lvl1pPr>
              <a:lnSpc>
                <a:spcPts val="2680"/>
              </a:lnSpc>
              <a:spcBef>
                <a:spcPts val="0"/>
              </a:spcBef>
              <a:defRPr sz="1900" baseline="0"/>
            </a:lvl1pPr>
          </a:lstStyle>
          <a:p>
            <a:pPr lvl="0"/>
            <a:r>
              <a:rPr lang="de-DE" dirty="0"/>
              <a:t>Mastertextformat bearbeiten</a:t>
            </a:r>
          </a:p>
        </p:txBody>
      </p:sp>
    </p:spTree>
    <p:extLst>
      <p:ext uri="{BB962C8B-B14F-4D97-AF65-F5344CB8AC3E}">
        <p14:creationId xmlns:p14="http://schemas.microsoft.com/office/powerpoint/2010/main" val="1123296306"/>
      </p:ext>
    </p:extLst>
  </p:cSld>
  <p:clrMapOvr>
    <a:masterClrMapping/>
  </p:clrMapOvr>
  <p:transition spd="med"/>
  <p:extLst>
    <p:ext uri="{DCECCB84-F9BA-43D5-87BE-67443E8EF086}">
      <p15:sldGuideLst xmlns:p15="http://schemas.microsoft.com/office/powerpoint/2012/main">
        <p15:guide id="1" pos="3280" userDrawn="1">
          <p15:clr>
            <a:srgbClr val="FBAE40"/>
          </p15:clr>
        </p15:guide>
        <p15:guide id="2" pos="8587" userDrawn="1">
          <p15:clr>
            <a:srgbClr val="FBAE40"/>
          </p15:clr>
        </p15:guide>
        <p15:guide id="3" pos="8905" userDrawn="1">
          <p15:clr>
            <a:srgbClr val="FBAE40"/>
          </p15:clr>
        </p15:guide>
        <p15:guide id="4" pos="14166" userDrawn="1">
          <p15:clr>
            <a:srgbClr val="FBAE40"/>
          </p15:clr>
        </p15:guide>
        <p15:guide id="5" pos="2690" userDrawn="1">
          <p15:clr>
            <a:srgbClr val="FBAE40"/>
          </p15:clr>
        </p15:guide>
        <p15:guide id="6" orient="horz" pos="2188" userDrawn="1">
          <p15:clr>
            <a:srgbClr val="FBAE40"/>
          </p15:clr>
        </p15:guide>
        <p15:guide id="7" orient="horz" pos="691" userDrawn="1">
          <p15:clr>
            <a:srgbClr val="FBAE40"/>
          </p15:clr>
        </p15:guide>
        <p15:guide id="8" orient="horz" pos="8176" userDrawn="1">
          <p15:clr>
            <a:srgbClr val="FBAE40"/>
          </p15:clr>
        </p15:guide>
        <p15:guide id="9" pos="10220" userDrawn="1">
          <p15:clr>
            <a:srgbClr val="FBAE40"/>
          </p15:clr>
        </p15:guide>
        <p15:guide id="10" pos="10538" userDrawn="1">
          <p15:clr>
            <a:srgbClr val="FBAE40"/>
          </p15:clr>
        </p15:guide>
        <p15:guide id="11" pos="7272" userDrawn="1">
          <p15:clr>
            <a:srgbClr val="FBAE40"/>
          </p15:clr>
        </p15:guide>
        <p15:guide id="12" pos="6954" userDrawn="1">
          <p15:clr>
            <a:srgbClr val="FBAE40"/>
          </p15:clr>
        </p15:guide>
        <p15:guide id="13" orient="horz" pos="5091" userDrawn="1">
          <p15:clr>
            <a:srgbClr val="FBAE40"/>
          </p15:clr>
        </p15:guide>
        <p15:guide id="14" pos="1103"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Titelplatzhalter 1">
            <a:extLst>
              <a:ext uri="{FF2B5EF4-FFF2-40B4-BE49-F238E27FC236}">
                <a16:creationId xmlns:a16="http://schemas.microsoft.com/office/drawing/2014/main" id="{3EB4DD39-D512-D846-81F5-32141A9F5923}"/>
              </a:ext>
            </a:extLst>
          </p:cNvPr>
          <p:cNvSpPr>
            <a:spLocks noGrp="1"/>
          </p:cNvSpPr>
          <p:nvPr>
            <p:ph type="title"/>
          </p:nvPr>
        </p:nvSpPr>
        <p:spPr>
          <a:xfrm>
            <a:off x="2470920" y="2249488"/>
            <a:ext cx="10515600" cy="1325563"/>
          </a:xfrm>
          <a:prstGeom prst="rect">
            <a:avLst/>
          </a:prstGeom>
        </p:spPr>
        <p:txBody>
          <a:bodyPr vert="horz" lIns="91440" tIns="45720" rIns="91440" bIns="45720" rtlCol="0" anchor="ctr">
            <a:noAutofit/>
          </a:bodyPr>
          <a:lstStyle/>
          <a:p>
            <a:r>
              <a:rPr lang="de-DE" dirty="0"/>
              <a:t>Mastertitelformat bearbeiten</a:t>
            </a:r>
          </a:p>
        </p:txBody>
      </p:sp>
      <p:sp>
        <p:nvSpPr>
          <p:cNvPr id="10" name="Textplatzhalter 9">
            <a:extLst>
              <a:ext uri="{FF2B5EF4-FFF2-40B4-BE49-F238E27FC236}">
                <a16:creationId xmlns:a16="http://schemas.microsoft.com/office/drawing/2014/main" id="{54F61ACD-77E6-7148-8297-F2C522642792}"/>
              </a:ext>
            </a:extLst>
          </p:cNvPr>
          <p:cNvSpPr>
            <a:spLocks noGrp="1"/>
          </p:cNvSpPr>
          <p:nvPr>
            <p:ph type="body" idx="1"/>
          </p:nvPr>
        </p:nvSpPr>
        <p:spPr>
          <a:xfrm>
            <a:off x="1676400" y="6353944"/>
            <a:ext cx="21031200" cy="5999981"/>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p:txBody>
      </p:sp>
      <p:sp>
        <p:nvSpPr>
          <p:cNvPr id="3" name="Foliennummer">
            <a:extLst>
              <a:ext uri="{FF2B5EF4-FFF2-40B4-BE49-F238E27FC236}">
                <a16:creationId xmlns:a16="http://schemas.microsoft.com/office/drawing/2014/main" id="{CACC9070-33F9-1C8B-AC5E-95378F93C4D4}"/>
              </a:ext>
            </a:extLst>
          </p:cNvPr>
          <p:cNvSpPr txBox="1">
            <a:spLocks noGrp="1" noRot="1" noMove="1" noResize="1" noEditPoints="1" noAdjustHandles="1" noChangeArrowheads="1" noChangeShapeType="1"/>
          </p:cNvSpPr>
          <p:nvPr>
            <p:ph type="sldNum" sz="quarter" idx="4"/>
          </p:nvPr>
        </p:nvSpPr>
        <p:spPr>
          <a:xfrm>
            <a:off x="23133944" y="13113404"/>
            <a:ext cx="670055" cy="369332"/>
          </a:xfrm>
          <a:prstGeom prst="rect">
            <a:avLst/>
          </a:prstGeom>
          <a:ln w="3175">
            <a:miter lim="400000"/>
          </a:ln>
        </p:spPr>
        <p:txBody>
          <a:bodyPr wrap="none" lIns="38100" tIns="38100" rIns="38100" bIns="38100">
            <a:noAutofit/>
          </a:bodyPr>
          <a:lstStyle>
            <a:lvl1pPr defTabSz="825500">
              <a:lnSpc>
                <a:spcPct val="100000"/>
              </a:lnSpc>
              <a:spcBef>
                <a:spcPts val="0"/>
              </a:spcBef>
              <a:defRPr sz="1900" b="1" i="0" spc="70" baseline="0">
                <a:solidFill>
                  <a:schemeClr val="tx1"/>
                </a:solidFill>
                <a:latin typeface="Palatino" pitchFamily="2" charset="77"/>
                <a:ea typeface="+mj-ea"/>
                <a:cs typeface="+mj-cs"/>
                <a:sym typeface="Palatino"/>
              </a:defRPr>
            </a:lvl1pPr>
          </a:lstStyle>
          <a:p>
            <a:fld id="{49849C80-6AA8-1749-9AD3-30A51D6A45CC}" type="slidenum">
              <a:rPr lang="de-DE" smtClean="0"/>
              <a:pPr/>
              <a:t>‹Nr.›</a:t>
            </a:fld>
            <a:endParaRPr lang="de-DE" dirty="0"/>
          </a:p>
        </p:txBody>
      </p:sp>
      <p:pic>
        <p:nvPicPr>
          <p:cNvPr id="4" name="Grafik 3">
            <a:extLst>
              <a:ext uri="{FF2B5EF4-FFF2-40B4-BE49-F238E27FC236}">
                <a16:creationId xmlns:a16="http://schemas.microsoft.com/office/drawing/2014/main" id="{940CDDB0-2CA1-E255-68F6-0272235EC7FE}"/>
              </a:ext>
            </a:extLst>
          </p:cNvPr>
          <p:cNvPicPr>
            <a:picLocks noChangeAspect="1"/>
          </p:cNvPicPr>
          <p:nvPr userDrawn="1"/>
        </p:nvPicPr>
        <p:blipFill>
          <a:blip r:embed="rId33"/>
          <a:stretch>
            <a:fillRect/>
          </a:stretch>
        </p:blipFill>
        <p:spPr>
          <a:xfrm>
            <a:off x="21564000" y="13176000"/>
            <a:ext cx="1362559" cy="252000"/>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2" r:id="rId3"/>
    <p:sldLayoutId id="2147483650" r:id="rId4"/>
    <p:sldLayoutId id="2147483651"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Lst>
  <p:transition spd="med"/>
  <p:hf hdr="0" ftr="0" dt="0"/>
  <p:txStyles>
    <p:titleStyle>
      <a:lvl1pPr marL="0" marR="0" indent="0" algn="l" defTabSz="457200" rtl="0" latinLnBrk="0">
        <a:lnSpc>
          <a:spcPct val="100000"/>
        </a:lnSpc>
        <a:spcBef>
          <a:spcPts val="0"/>
        </a:spcBef>
        <a:spcAft>
          <a:spcPts val="0"/>
        </a:spcAft>
        <a:buClrTx/>
        <a:buSzTx/>
        <a:buFontTx/>
        <a:buNone/>
        <a:tabLst/>
        <a:defRPr sz="9000" b="1" i="0" u="none" strike="noStrike" cap="none" spc="90" baseline="0">
          <a:solidFill>
            <a:srgbClr val="000000"/>
          </a:solidFill>
          <a:uFillTx/>
          <a:latin typeface="Trebuchet MS" panose="020B0703020202090204" pitchFamily="34" charset="0"/>
          <a:ea typeface="+mn-ea"/>
          <a:cs typeface="+mn-cs"/>
          <a:sym typeface="Trebuchet MS"/>
        </a:defRPr>
      </a:lvl1pPr>
      <a:lvl2pPr marL="0" marR="0" indent="4572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2pPr>
      <a:lvl3pPr marL="0" marR="0" indent="9144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3pPr>
      <a:lvl4pPr marL="0" marR="0" indent="13716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4pPr>
      <a:lvl5pPr marL="0" marR="0" indent="18288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5pPr>
      <a:lvl6pPr marL="0" marR="0" indent="22860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6pPr>
      <a:lvl7pPr marL="0" marR="0" indent="27432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7pPr>
      <a:lvl8pPr marL="0" marR="0" indent="32004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8pPr>
      <a:lvl9pPr marL="0" marR="0" indent="36576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9pPr>
    </p:titleStyle>
    <p:bodyStyle>
      <a:lvl1pPr marL="0" marR="0" indent="0" algn="l" defTabSz="457200" rtl="0" latinLnBrk="0">
        <a:lnSpc>
          <a:spcPts val="2940"/>
        </a:lnSpc>
        <a:spcBef>
          <a:spcPts val="400"/>
        </a:spcBef>
        <a:spcAft>
          <a:spcPts val="0"/>
        </a:spcAft>
        <a:buClrTx/>
        <a:buSzTx/>
        <a:buFontTx/>
        <a:buNone/>
        <a:tabLst/>
        <a:defRPr sz="2400" b="0" i="0" u="none" strike="noStrike" cap="none" spc="72" baseline="0">
          <a:solidFill>
            <a:srgbClr val="000000"/>
          </a:solidFill>
          <a:uFillTx/>
          <a:latin typeface="Palatino" pitchFamily="2" charset="77"/>
          <a:ea typeface="+mn-ea"/>
          <a:cs typeface="+mn-cs"/>
          <a:sym typeface="Trebuchet MS"/>
        </a:defRPr>
      </a:lvl1pPr>
      <a:lvl2pPr marL="342900" marR="0" indent="-342900" algn="l" defTabSz="457200" rtl="0" latinLnBrk="0">
        <a:lnSpc>
          <a:spcPct val="100000"/>
        </a:lnSpc>
        <a:spcBef>
          <a:spcPts val="400"/>
        </a:spcBef>
        <a:spcAft>
          <a:spcPts val="0"/>
        </a:spcAft>
        <a:buClrTx/>
        <a:buSzTx/>
        <a:buFont typeface="Arial" panose="020B0604020202020204" pitchFamily="34" charset="0"/>
        <a:buChar char="•"/>
        <a:tabLst/>
        <a:defRPr sz="2400" b="0" i="0" u="none" strike="noStrike" cap="none" spc="72" baseline="0">
          <a:solidFill>
            <a:srgbClr val="000000"/>
          </a:solidFill>
          <a:uFillTx/>
          <a:latin typeface="Palatino" pitchFamily="2" charset="77"/>
          <a:ea typeface="+mn-ea"/>
          <a:cs typeface="+mn-cs"/>
          <a:sym typeface="Trebuchet MS"/>
        </a:defRPr>
      </a:lvl2pPr>
      <a:lvl3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3pPr>
      <a:lvl4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4pPr>
      <a:lvl5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5pPr>
      <a:lvl6pPr marL="0" marR="0" indent="3556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6pPr>
      <a:lvl7pPr marL="0" marR="0" indent="7112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7pPr>
      <a:lvl8pPr marL="0" marR="0" indent="10668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8pPr>
      <a:lvl9pPr marL="0" marR="0" indent="14224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9pPr>
    </p:bodyStyle>
    <p:otherStyle>
      <a:lvl1pPr marL="0" marR="0" indent="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1pPr>
      <a:lvl2pPr marL="0" marR="0" indent="4572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2pPr>
      <a:lvl3pPr marL="0" marR="0" indent="9144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3pPr>
      <a:lvl4pPr marL="0" marR="0" indent="13716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4pPr>
      <a:lvl5pPr marL="0" marR="0" indent="18288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5pPr>
      <a:lvl6pPr marL="0" marR="0" indent="22860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6pPr>
      <a:lvl7pPr marL="0" marR="0" indent="27432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7pPr>
      <a:lvl8pPr marL="0" marR="0" indent="32004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8pPr>
      <a:lvl9pPr marL="0" marR="0" indent="3657600" algn="l" defTabSz="825500" rtl="0" latinLnBrk="0">
        <a:lnSpc>
          <a:spcPct val="100000"/>
        </a:lnSpc>
        <a:spcBef>
          <a:spcPts val="0"/>
        </a:spcBef>
        <a:spcAft>
          <a:spcPts val="0"/>
        </a:spcAft>
        <a:buClrTx/>
        <a:buSzTx/>
        <a:buFontTx/>
        <a:buNone/>
        <a:tabLst/>
        <a:defRPr sz="1600" b="1" i="0" u="none" strike="noStrike" cap="none" spc="32" baseline="0">
          <a:solidFill>
            <a:schemeClr val="tx1"/>
          </a:solidFill>
          <a:uFillTx/>
          <a:latin typeface="+mn-lt"/>
          <a:ea typeface="+mn-ea"/>
          <a:cs typeface="+mn-cs"/>
          <a:sym typeface="Palatino"/>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B51802A8-3533-2F95-0101-EB43C60AA339}"/>
              </a:ext>
            </a:extLst>
          </p:cNvPr>
          <p:cNvSpPr>
            <a:spLocks noGrp="1"/>
          </p:cNvSpPr>
          <p:nvPr>
            <p:ph type="title"/>
          </p:nvPr>
        </p:nvSpPr>
        <p:spPr>
          <a:xfrm>
            <a:off x="2470920" y="2249488"/>
            <a:ext cx="10515600" cy="1325563"/>
          </a:xfrm>
          <a:prstGeom prst="rect">
            <a:avLst/>
          </a:prstGeom>
        </p:spPr>
        <p:txBody>
          <a:bodyPr vert="horz" lIns="91440" tIns="45720" rIns="91440" bIns="45720" rtlCol="0" anchor="ctr">
            <a:noAutofit/>
          </a:bodyPr>
          <a:lstStyle/>
          <a:p>
            <a:r>
              <a:rPr lang="de-DE" dirty="0"/>
              <a:t>Mastertitelformat bearbeiten</a:t>
            </a:r>
          </a:p>
        </p:txBody>
      </p:sp>
      <p:sp>
        <p:nvSpPr>
          <p:cNvPr id="8" name="Textplatzhalter 9">
            <a:extLst>
              <a:ext uri="{FF2B5EF4-FFF2-40B4-BE49-F238E27FC236}">
                <a16:creationId xmlns:a16="http://schemas.microsoft.com/office/drawing/2014/main" id="{A4CAF03B-83A4-0C14-729D-93059DA52548}"/>
              </a:ext>
            </a:extLst>
          </p:cNvPr>
          <p:cNvSpPr>
            <a:spLocks noGrp="1"/>
          </p:cNvSpPr>
          <p:nvPr>
            <p:ph type="body" idx="1"/>
          </p:nvPr>
        </p:nvSpPr>
        <p:spPr>
          <a:xfrm>
            <a:off x="1676400" y="6353944"/>
            <a:ext cx="21031200" cy="5999981"/>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p:txBody>
      </p:sp>
    </p:spTree>
    <p:extLst>
      <p:ext uri="{BB962C8B-B14F-4D97-AF65-F5344CB8AC3E}">
        <p14:creationId xmlns:p14="http://schemas.microsoft.com/office/powerpoint/2010/main" val="2097431714"/>
      </p:ext>
    </p:extLst>
  </p:cSld>
  <p:clrMap bg1="lt1" tx1="dk1" bg2="lt2" tx2="dk2" accent1="accent1" accent2="accent2" accent3="accent3" accent4="accent4" accent5="accent5" accent6="accent6" hlink="hlink" folHlink="folHlink"/>
  <p:sldLayoutIdLst>
    <p:sldLayoutId id="2147483682" r:id="rId1"/>
    <p:sldLayoutId id="214748368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32.xml"/><Relationship Id="rId6" Type="http://schemas.openxmlformats.org/officeDocument/2006/relationships/image" Target="../media/image29.emf"/><Relationship Id="rId5" Type="http://schemas.openxmlformats.org/officeDocument/2006/relationships/image" Target="../media/image28.jpe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HI9lYOs-4DM"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hyperlink" Target="https://www.saferinternet.at/faq/informationskompetenz/was-bedeutet-informationskompetenz"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stiftung-nv.de/de/publikation/quelle-internet-digitale-nachrichten-und-informationskompetenzen-der-deutschen"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www.medienanstalt-nrw.de/fileadmin/lfm-nrw/Aktuelle_Forschungsprojekte/Informationskompetenz_in_Deutschland_August_09.pdf" TargetMode="External"/><Relationship Id="rId4" Type="http://schemas.openxmlformats.org/officeDocument/2006/relationships/hyperlink" Target="https://initiatived21.de/app/uploads/2022/02/d21-digital-index-2021_2022.pdf"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grimme-akademie.de/projekte/aktuell/p/d/dina" TargetMode="External"/><Relationship Id="rId3" Type="http://schemas.openxmlformats.org/officeDocument/2006/relationships/hyperlink" Target="https://www.br.de/sogehtmedien/sogehtmedien-meinung-sagen-100.html" TargetMode="External"/><Relationship Id="rId7" Type="http://schemas.openxmlformats.org/officeDocument/2006/relationships/hyperlink" Target="https://www.volkshochschule.de/verbandswelt/projekte/politische_jugendbildung/modulbox-zu-verschwoerungserzaehlungen.php"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www.br.de/sogehtmedien/medien-basics/meinung/unterrichtsmaterial-medien-basics-meinung-downloads-100.html"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www.tiktok.com/@tagesschau" TargetMode="External"/><Relationship Id="rId3" Type="http://schemas.openxmlformats.org/officeDocument/2006/relationships/hyperlink" Target="https://www.reddit.com/" TargetMode="External"/><Relationship Id="rId7" Type="http://schemas.openxmlformats.org/officeDocument/2006/relationships/hyperlink" Target="https://www.gutefrage.net/"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s://www.der-postillon.com/" TargetMode="External"/><Relationship Id="rId5" Type="http://schemas.openxmlformats.org/officeDocument/2006/relationships/hyperlink" Target="https://www.funk.net/" TargetMode="External"/><Relationship Id="rId10" Type="http://schemas.openxmlformats.org/officeDocument/2006/relationships/image" Target="../media/image31.png"/><Relationship Id="rId4" Type="http://schemas.openxmlformats.org/officeDocument/2006/relationships/hyperlink" Target="https://www.fluter.de/" TargetMode="External"/><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hyperlink" Target="https://learningapps.org/15146377" TargetMode="External"/><Relationship Id="rId3" Type="http://schemas.openxmlformats.org/officeDocument/2006/relationships/hyperlink" Target="https://www.digitalcheck.nrw/" TargetMode="External"/><Relationship Id="rId7" Type="http://schemas.openxmlformats.org/officeDocument/2006/relationships/hyperlink" Target="https://learningapps.org/3001585"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learningapps.org/" TargetMode="External"/><Relationship Id="rId5" Type="http://schemas.openxmlformats.org/officeDocument/2006/relationships/hyperlink" Target="https://www.stiftung-nv.de/de/publikation/quelle-internet-digitale-nachrichten-und-informationskompetenzen-der-deutschen" TargetMode="External"/><Relationship Id="rId4" Type="http://schemas.openxmlformats.org/officeDocument/2006/relationships/hyperlink" Target="https://checkup.digitalcheck.nrw/"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onlinemarketing.de/lexikon/definition-advertorial"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s://paulnewsman.com/" TargetMode="External"/><Relationship Id="rId5" Type="http://schemas.openxmlformats.org/officeDocument/2006/relationships/image" Target="../media/image32.png"/><Relationship Id="rId4" Type="http://schemas.openxmlformats.org/officeDocument/2006/relationships/hyperlink" Target="https://www.burda-forward.de/advertising/goodvertising/unternehmens-advertorials/?utm_source=google&amp;utm_medium=cpc&amp;utm_campaign=Search_Generisch&amp;utm_term=advertorial&amp;gclid=CjwKCAjwv-GUBhAzEiwASUMm4viuJdVAsURwUUbskX1QnVAcjStIhWCACB65TW7gHnJCzxT4rNZ3xxoCx_QQAvD_BwE"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0yKA57F-fU4&amp;feature=youtu.be"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hyperlink" Target="https://www.fes.de/medienpolitik/artikelseite/breaking-the-news"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bpb.de/lernen/medienpaedagogik/big-data-kinder-und-jugendbildung/253045/was-sind-algorithmen-bubblesort/" TargetMode="External"/><Relationship Id="rId3" Type="http://schemas.openxmlformats.org/officeDocument/2006/relationships/image" Target="../media/image35.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hyperlink" Target="https://medienportal.siemens-stiftung.org/de/algorithmen-einfuehrung-algorithmen-im-alltag-zaehneputzen-112761" TargetMode="External"/><Relationship Id="rId5" Type="http://schemas.openxmlformats.org/officeDocument/2006/relationships/image" Target="../media/image37.png"/><Relationship Id="rId10" Type="http://schemas.openxmlformats.org/officeDocument/2006/relationships/hyperlink" Target="https://medienportal.siemens-stiftung.org/de/algorithmen-beispiele-fuer-algorithmen-112763" TargetMode="External"/><Relationship Id="rId4" Type="http://schemas.openxmlformats.org/officeDocument/2006/relationships/image" Target="../media/image36.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hyperlink" Target="https://www.br.de/sogehtmedien/lexikon-datenschutz-100.html" TargetMode="External"/><Relationship Id="rId3" Type="http://schemas.openxmlformats.org/officeDocument/2006/relationships/hyperlink" Target="https://www.youtube.com/watch?v=uXVr1RXBlxE&amp;t=7s" TargetMode="External"/><Relationship Id="rId7" Type="http://schemas.openxmlformats.org/officeDocument/2006/relationships/hyperlink" Target="https://www.br.de/mediathek/video/so-geht-medien-warum-ist-tiktok-so-erfolgreich-av:621f49e0d80119000897f97a"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deutschlandfunknova.de/beitrag/so-funktioniert-tiktok-der-algorithmus-der-uns-suechtig-macht" TargetMode="External"/><Relationship Id="rId5" Type="http://schemas.openxmlformats.org/officeDocument/2006/relationships/hyperlink" Target="https://www.youtube.com/watch?v=vBMoLqssFrE" TargetMode="External"/><Relationship Id="rId4" Type="http://schemas.openxmlformats.org/officeDocument/2006/relationships/hyperlink" Target="https://www.youtube.com/watch?v=PeCm1chCjHU" TargetMode="External"/><Relationship Id="rId9" Type="http://schemas.openxmlformats.org/officeDocument/2006/relationships/hyperlink" Target="https://www.klicksafe.de/paedagogen/medien-materialien/datenschutz-leicht-erklaer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hyperlink" Target="https://www.medienanstalt-nrw.de/fileadmin/user_upload/Ausgabe2_Debattenradar_03.pdf" TargetMode="External"/><Relationship Id="rId7" Type="http://schemas.openxmlformats.org/officeDocument/2006/relationships/hyperlink" Target="https://www.youtube.com/watch?v=ws06adOKNUk"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www.medienanstalt-nrw.de/zum-nachlesen/forschung/aktuelle-forschungsprojekte/forschungsmonitoring-informationsintermediaere.html" TargetMode="External"/><Relationship Id="rId5" Type="http://schemas.openxmlformats.org/officeDocument/2006/relationships/hyperlink" Target="https://www.fes.de/medienpolitik/artikelseite/breaking-the-news" TargetMode="Externa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www.youtube.com/watch?v=eDJO3LwfdRg" TargetMode="External"/><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www.br.de/sogehtmedien/lexikon-trollfabrik-102.html" TargetMode="External"/><Relationship Id="rId5" Type="http://schemas.openxmlformats.org/officeDocument/2006/relationships/hyperlink" Target="https://journalistikon.de/echokammer/" TargetMode="External"/><Relationship Id="rId4" Type="http://schemas.openxmlformats.org/officeDocument/2006/relationships/hyperlink" Target="https://www.youtube.com/watch?v=dv_5tHdZcF8"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netzpolitik.org/2019/tiktoks-obergrenze-fuer-behinderungen/" TargetMode="External"/><Relationship Id="rId3" Type="http://schemas.openxmlformats.org/officeDocument/2006/relationships/hyperlink" Target="https://www.bpb.de/kurz-knapp/lexika/das-junge-politik-lexikon/321475/zensur/" TargetMode="External"/><Relationship Id="rId7" Type="http://schemas.openxmlformats.org/officeDocument/2006/relationships/hyperlink" Target="https://www.theguardian.com/technology/2019/sep/25/revealed-how-tiktok-censors-videos-that-do-not-please-beijing"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hyperlink" Target="https://www.tagesschau.de/investigativ/tik-tok-begriffe-blockade-101.html" TargetMode="External"/><Relationship Id="rId10" Type="http://schemas.openxmlformats.org/officeDocument/2006/relationships/hyperlink" Target="hcttps://www.fes.de/abteilung-wirtschafts-und-sozialpolitik/artikelseite-wiso/regulierung-digitaler-plattformen-als-infrastrukturen-der-daseinsvorsorge#:~:text=Regulierung%20digitaler%20Plattformen%20als%20Infrastrukturen%20der%20Daseinsvorsorge,-Themen%3A%20Wirtschaft%2C%20Finanzen&amp;text=Gro&#223;e%20digitale%20Plattformen%20sind%20zu,sollten%20auch%20entsprechend%20reguliert%20werden." TargetMode="External"/><Relationship Id="rId4" Type="http://schemas.openxmlformats.org/officeDocument/2006/relationships/hyperlink" Target="https://www.fes.de/medienpolitik/artikelseite/breaking-the-news" TargetMode="External"/><Relationship Id="rId9" Type="http://schemas.openxmlformats.org/officeDocument/2006/relationships/hyperlink" Target="https://www.die-medienanstalten.de/medienintermediaere-transparent"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siat.involve.me/soziale-netzwerke" TargetMode="External"/><Relationship Id="rId3" Type="http://schemas.openxmlformats.org/officeDocument/2006/relationships/hyperlink" Target="https://www.dw.com/de/was-die-informations%C3%BCberflutung-mit-uns-macht/l-49536495" TargetMode="External"/><Relationship Id="rId7" Type="http://schemas.openxmlformats.org/officeDocument/2006/relationships/hyperlink" Target="http://www.derblindefleck.de/"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hyperlink" Target="https://www.br.de/nachrichten/wissen/fake-news-und-verschwoerungstheorien-wie-erkenne-ich-eine-serioese-quelle,SOcEaJz" TargetMode="External"/><Relationship Id="rId11" Type="http://schemas.openxmlformats.org/officeDocument/2006/relationships/hyperlink" Target="https://www.politische-bildung.nrw.de/digitale-medien/digitale-demokratiekompetenz/newsroom-40/media-check" TargetMode="External"/><Relationship Id="rId5" Type="http://schemas.openxmlformats.org/officeDocument/2006/relationships/hyperlink" Target="https://faktencheck.zlb.de/stopp.html" TargetMode="External"/><Relationship Id="rId10" Type="http://schemas.openxmlformats.org/officeDocument/2006/relationships/hyperlink" Target="https://www.saferinternet.at/faq/informationskompetenz/wie-kann-ich-bilder-im-internet-ueberpruefen/" TargetMode="External"/><Relationship Id="rId4" Type="http://schemas.openxmlformats.org/officeDocument/2006/relationships/hyperlink" Target="https://ed.spiegel.de/videos/erklaervideo-wie-funktioniert-fact-checking" TargetMode="External"/><Relationship Id="rId9"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hyperlink" Target="https://www.deutschlandfunkkultur.de/doomscrolling-warum-negative-schlagzeilen-uns-nicht-100.html" TargetMode="External"/><Relationship Id="rId13" Type="http://schemas.openxmlformats.org/officeDocument/2006/relationships/hyperlink" Target="https://medienkompetenzrahmen.nrw/unterrichtsmaterialien/detail/reset-der-selbsttest-zur-smartphone-nutzung/" TargetMode="External"/><Relationship Id="rId3" Type="http://schemas.openxmlformats.org/officeDocument/2006/relationships/hyperlink" Target="https://www.ardmediathek.de/video/neuneinhalb-fuer-dich-mittendrin/neuneinhalb-kompakt-wenn-nachrichten-angst-machen/das-erste/Y3JpZDovL3dkci5kZS9CZWl0cmFnLTc3MjAzZjEzLWRlZGUtNGQxNC1iOTEwLTE4MTgzNzc4NDBmYg?isChildContent" TargetMode="External"/><Relationship Id="rId7" Type="http://schemas.openxmlformats.org/officeDocument/2006/relationships/hyperlink" Target="https://www.politische-bildung.nrw.de/digitale-medien/digitale-demokratiekompetenz/unser-digitales-leben-gestalten/die-info-fuelle-beherrschen" TargetMode="External"/><Relationship Id="rId12" Type="http://schemas.openxmlformats.org/officeDocument/2006/relationships/hyperlink" Target="https://www.klicksafe.de/materialien/always-on-arbeitsmaterial-fuer-den-unterricht"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hyperlink" Target="https://www.tu-dortmund.de/studierende/beratung/psychologische-studienberatung/inforeihe-teil-3/" TargetMode="External"/><Relationship Id="rId11" Type="http://schemas.openxmlformats.org/officeDocument/2006/relationships/hyperlink" Target="https://www.br.de/sogehtmedien/lexikon-fomo-100.html" TargetMode="External"/><Relationship Id="rId5" Type="http://schemas.openxmlformats.org/officeDocument/2006/relationships/hyperlink" Target="https://www.swr3.de/aktuell/magazin/tipps-gegen-sorgen-und-angst-100.html" TargetMode="External"/><Relationship Id="rId10" Type="http://schemas.openxmlformats.org/officeDocument/2006/relationships/hyperlink" Target="https://www.deutschlandfunkkultur.de/medienkonsum-wie-schlechte-nachrichten-krank-machen-100.html" TargetMode="External"/><Relationship Id="rId4" Type="http://schemas.openxmlformats.org/officeDocument/2006/relationships/hyperlink" Target="https://www.spiegel.de/deinspiegel/umgang-mit-schlechten-nachrichten-was-tun-wenn-die-welt-schmerzt-dein-spiegel-podcast-a-f84525be-29e6-4074-bfbc-78a95d401ee3" TargetMode="External"/><Relationship Id="rId9" Type="http://schemas.openxmlformats.org/officeDocument/2006/relationships/hyperlink" Target="https://www.spektrum.de/news/doomscrolling-suechtig-nach-schlechten-nachrichten/2005048"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hyperlink" Target="https://checkup.digitalcheck.nrw/challenge/social/intro" TargetMode="External"/><Relationship Id="rId3" Type="http://schemas.openxmlformats.org/officeDocument/2006/relationships/hyperlink" Target="https://imblickpunkt.grimme-institut.de/wp/wp-content/uploads/2014/12/IB-Informationsqualitaet-im-Internet.pdf" TargetMode="External"/><Relationship Id="rId7" Type="http://schemas.openxmlformats.org/officeDocument/2006/relationships/hyperlink" Target="https://www.uni-bielefeld.de/ub/learn/tutorials/websearch/howtofind.xml#comp_00005c3e9e38_00000000a7_0131" TargetMode="External"/><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hyperlink" Target="https://www.youtube.com/watch?v=fQ0rJRJ2qWI" TargetMode="External"/><Relationship Id="rId5" Type="http://schemas.openxmlformats.org/officeDocument/2006/relationships/hyperlink" Target="https://www.youtube.com/watch?v=REKrqEUmo_0" TargetMode="External"/><Relationship Id="rId4" Type="http://schemas.openxmlformats.org/officeDocument/2006/relationships/hyperlink" Target="https://www.youtube.com/watch?v=g4uLreWUs8s"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medienanstalt-nrw.de/fileadmin/lfm-nrw/Pressemeldungen/suchenundfinden.pdf" TargetMode="External"/><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hyperlink" Target="http://www.wikipedia.de/"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hyperlink" Target="https://www.klicksafe.de/materialien/wikipedia-gemeinsam-wissen-gestalten/"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hyperlink" Target="https://www.giga.de/ratgeber/specials/was-ist-ein-algorithmus-einfach-erklaert/" TargetMode="External"/><Relationship Id="rId5" Type="http://schemas.openxmlformats.org/officeDocument/2006/relationships/hyperlink" Target="https://www.youtube.com/watch?v=KBKwtCAoiG4"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hyperlink" Target="https://www.youtube.com/watch?v=CgGWs0zNOQY&amp;t=22s" TargetMode="External"/><Relationship Id="rId4" Type="http://schemas.openxmlformats.org/officeDocument/2006/relationships/hyperlink" Target="https://www.computerwoche.de/a/die-besten-google-alternativen,3545347"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praxistipps.chip.de/richtig-recherchieren-so-gelingt-eine-professionelle-recherche_132798" TargetMode="External"/><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www.saferinternet.at/faq/informationskompetenz/wie-sucht-man-im-internet-richtig/" TargetMode="External"/><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hyperlink" Target="https://t3n.de/news/autocomplete-google-erklaert-1327316/"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de.wikipedia.org/wiki/Deep_Web" TargetMode="External"/><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hyperlink" Target="https://www.polsoz.fu-berlin.de/kommwiss/institut/cemil/schule/schule_inhaltselemente/12_mediensystem/a_mediensystem.html" TargetMode="External"/><Relationship Id="rId3" Type="http://schemas.openxmlformats.org/officeDocument/2006/relationships/hyperlink" Target="https://www.afp.com/de/nachrichten" TargetMode="External"/><Relationship Id="rId7" Type="http://schemas.openxmlformats.org/officeDocument/2006/relationships/hyperlink" Target="https://mobile.katapult-magazin.de/index.php?mpage=a&amp;l=0&amp;artID=751" TargetMode="External"/><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hyperlink" Target="https://www.youtube.com/watch?v=77LLWxPcDAE" TargetMode="External"/><Relationship Id="rId5" Type="http://schemas.openxmlformats.org/officeDocument/2006/relationships/hyperlink" Target="https://www.bpb.de/kurz-knapp/lexika/handwoerterbuch-politisches-system/202067/massenmedien/" TargetMode="Externa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hyperlink" Target="https://www.bpb.de/system/files/dokument_pdf/bpb_TiU_Medien_f_Einsteiger_BF.pdf" TargetMode="External"/><Relationship Id="rId4" Type="http://schemas.openxmlformats.org/officeDocument/2006/relationships/hyperlink" Target="https://www.deutschlandfunkkultur.de/printmedien-und-digitalisierung-mit-strategie-gegen-die-100.htm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katapult-magazin.de/de/artikel/ich-weiss-wer-deine-nachrichten-macht" TargetMode="External"/><Relationship Id="rId7"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hyperlink" Target="https://creativecommons.org/licenses/by-nc-nd/4.0/" TargetMode="External"/><Relationship Id="rId5" Type="http://schemas.openxmlformats.org/officeDocument/2006/relationships/image" Target="../media/image32.png"/><Relationship Id="rId4" Type="http://schemas.openxmlformats.org/officeDocument/2006/relationships/hyperlink" Target="https://www.ifd-allensbach.de/awa/medien/printmedien.html"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s://www.br.de/sogehtmedien/duales-rundfunksystem-102.html" TargetMode="External"/><Relationship Id="rId3" Type="http://schemas.openxmlformats.org/officeDocument/2006/relationships/hyperlink" Target="https://sogehtmedien-auf-sendung.de/" TargetMode="External"/><Relationship Id="rId7" Type="http://schemas.openxmlformats.org/officeDocument/2006/relationships/hyperlink" Target="https://www.planet-wissen.de/kultur/medien/geschichte_des_radios/index.html" TargetMode="External"/><Relationship Id="rId12" Type="http://schemas.openxmlformats.org/officeDocument/2006/relationships/hyperlink" Target="https://www.mdr.de/medien360g/medienwissen/erklaervideos-100.html" TargetMode="Externa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hyperlink" Target="https://www.bpb.de/shop/zeitschriften/apuz/32160/die-zweite-saeule-des-dualen-systems-privater-rundfunk/" TargetMode="External"/><Relationship Id="rId11" Type="http://schemas.openxmlformats.org/officeDocument/2006/relationships/hyperlink" Target="https://www.br.de/sogehtmedien/ard-und-zdf/mitbestimmung/ard-und-zdf-mitbestimmung106.html" TargetMode="External"/><Relationship Id="rId5" Type="http://schemas.openxmlformats.org/officeDocument/2006/relationships/hyperlink" Target="https://www.bpb.de/kurz-knapp/hintergrund-aktuell/311191/oeffentlich-rechtlicher-rundfunk-von-der-gruendung-der-ard-bis-heute/" TargetMode="External"/><Relationship Id="rId10" Type="http://schemas.openxmlformats.org/officeDocument/2006/relationships/hyperlink" Target="https://www.br.de/sogehtmedien/ard-und-zdf/nutzen-heute/ard-und-zdf-nutzen-heute112.html" TargetMode="External"/><Relationship Id="rId4" Type="http://schemas.openxmlformats.org/officeDocument/2006/relationships/hyperlink" Target="https://www.br.de/sogehtmedien/quiz-duales-rundfunksystem-100.html" TargetMode="External"/><Relationship Id="rId9" Type="http://schemas.openxmlformats.org/officeDocument/2006/relationships/hyperlink" Target="https://www.br.de/sogehtmedien/ard-und-zdf/rundfunkbeitrag/rundfunkbeitrag-begruendung-100.html"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rlp.de/fileadmin/rlp-stk/pdf-Dateien/Medienpolitik/Medienstaatsvertrag.pdf" TargetMode="External"/><Relationship Id="rId2" Type="http://schemas.openxmlformats.org/officeDocument/2006/relationships/notesSlide" Target="../notesSlides/notesSlide36.xml"/><Relationship Id="rId1" Type="http://schemas.openxmlformats.org/officeDocument/2006/relationships/slideLayout" Target="../slideLayouts/slideLayout14.xml"/><Relationship Id="rId5" Type="http://schemas.openxmlformats.org/officeDocument/2006/relationships/image" Target="../media/image41.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de.wikipedia.org/wiki/Liste_deutscher_H%C3%B6rfunksender" TargetMode="External"/><Relationship Id="rId2" Type="http://schemas.openxmlformats.org/officeDocument/2006/relationships/notesSlide" Target="../notesSlides/notesSlide37.xml"/><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hyperlink" Target="https://www.gmk-net.de/wp-content/uploads/2021/10/gmk57_noll_graesser.pdf" TargetMode="External"/><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hyperlink" Target="https://www.rnd.de/medien/netflix-ist-der-kunde-gar-nicht-konig-GBG45GZKQ5GTFNHX2JEMA7EDDI.html"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www.kek-online.de/medienkonzentration/tv-sender/schaubilder-a-z" TargetMode="External"/><Relationship Id="rId3" Type="http://schemas.openxmlformats.org/officeDocument/2006/relationships/hyperlink" Target="https://www.br.de/sogehtmedien/ard-und-zdf/meinungsvielfalt/index.html" TargetMode="External"/><Relationship Id="rId7" Type="http://schemas.openxmlformats.org/officeDocument/2006/relationships/hyperlink" Target="https://www.youtube.com/watch?v=03jGDrV5nmo" TargetMode="External"/><Relationship Id="rId12" Type="http://schemas.openxmlformats.org/officeDocument/2006/relationships/hyperlink" Target="https://www.bpb.de/shop/materialien/thema-im-unterricht/505120/medien-fuer-einsteiger/" TargetMode="Externa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hyperlink" Target="https://www.kek-online.de/" TargetMode="External"/><Relationship Id="rId11" Type="http://schemas.openxmlformats.org/officeDocument/2006/relationships/hyperlink" Target="https://www.reporter-ohne-grenzen.de/fileadmin/Redaktion/Dokumente/MOM/mom_2018_tabloid_web.pdf" TargetMode="External"/><Relationship Id="rId5" Type="http://schemas.openxmlformats.org/officeDocument/2006/relationships/image" Target="../media/image32.png"/><Relationship Id="rId10" Type="http://schemas.openxmlformats.org/officeDocument/2006/relationships/hyperlink" Target="https://taz.de/Medienkonzentration-in-Deutschland/!5738640/" TargetMode="External"/><Relationship Id="rId4" Type="http://schemas.openxmlformats.org/officeDocument/2006/relationships/hyperlink" Target="https://www.zeit.de/wirtschaft/unternehmen/2015-07/axel-springer-prosieben-fusion-gespraeche-medienhaus" TargetMode="External"/><Relationship Id="rId9" Type="http://schemas.openxmlformats.org/officeDocument/2006/relationships/hyperlink" Target="https://www.bpb.de/shop/zeitschriften/apuz/276553/medienkonzentration-und-medienvielfal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13.xml"/><Relationship Id="rId5" Type="http://schemas.openxmlformats.org/officeDocument/2006/relationships/hyperlink" Target="https://medienvertrauen.uni-mainz.de/forschungsergebnisse-der-welle-2020-3/" TargetMode="External"/><Relationship Id="rId4" Type="http://schemas.openxmlformats.org/officeDocument/2006/relationships/hyperlink" Target="https://journalistikon.de/medienvertrauen/"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hyperlink" Target="https://www.brandeins.de/magazine/brand-eins-wirtschaftsmagazin/2022/marketing/tagesschau-hier-ist-das-erste-deutsche-fernsehen" TargetMode="External"/><Relationship Id="rId7"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hyperlink" Target="https://www.afp.com/de/nachrichten" TargetMode="External"/><Relationship Id="rId4" Type="http://schemas.openxmlformats.org/officeDocument/2006/relationships/hyperlink" Target="https://www.bundeskanzler.de/bk-de"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medienkompass.de/twitter-fuer-einsteiger-anleitung/" TargetMode="External"/><Relationship Id="rId3" Type="http://schemas.openxmlformats.org/officeDocument/2006/relationships/hyperlink" Target="https://www.lmz-bw.de/medien-und-bildung/medienwissen/soziale-netzwerke/soziale-netzwerke-und-messenger-im-vergleich/" TargetMode="External"/><Relationship Id="rId7" Type="http://schemas.openxmlformats.org/officeDocument/2006/relationships/hyperlink" Target="https://www.handysektor.de/tiktok-quiz" TargetMode="External"/><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hyperlink" Target="https://www.klicksafe.de/interaktive-medien/quiz-zum-thema-whatsapp" TargetMode="External"/><Relationship Id="rId11" Type="http://schemas.openxmlformats.org/officeDocument/2006/relationships/hyperlink" Target="https://www.mpfs.de/studien/" TargetMode="External"/><Relationship Id="rId5" Type="http://schemas.openxmlformats.org/officeDocument/2006/relationships/hyperlink" Target="https://www.klicksafe.de/interaktive-medien/quiz-zum-thema-youtube" TargetMode="External"/><Relationship Id="rId10" Type="http://schemas.openxmlformats.org/officeDocument/2006/relationships/hyperlink" Target="https://wearesocial.com/de/blog/2022/02/digital-2022-report-726-millionen-deutsche-nutzen-social-media/" TargetMode="External"/><Relationship Id="rId4" Type="http://schemas.openxmlformats.org/officeDocument/2006/relationships/hyperlink" Target="https://klickwinkel.de/quiz" TargetMode="External"/><Relationship Id="rId9" Type="http://schemas.openxmlformats.org/officeDocument/2006/relationships/hyperlink" Target="https://www.verbraucherzentrale.de/wissen/digitale-welt/datenschutz/whatsappalternativen-messenger-im-ueberblick-13055"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s://www.deutschlandfunkkultur.de/aktivismus-im-netz-vom-hashtag-zur-buergerbewegung-100.html" TargetMode="External"/><Relationship Id="rId13" Type="http://schemas.openxmlformats.org/officeDocument/2006/relationships/hyperlink" Target="https://de.bellingcat.com/" TargetMode="External"/><Relationship Id="rId3" Type="http://schemas.openxmlformats.org/officeDocument/2006/relationships/hyperlink" Target="https://www.dw.com/de/blacklivesmatter-erfolgreicher-protest-im-netz/av-54210826" TargetMode="External"/><Relationship Id="rId7" Type="http://schemas.openxmlformats.org/officeDocument/2006/relationships/hyperlink" Target="https://netzpolitik.org/2016/studie-social-media-und-die-black-lives-matter-bewegung/" TargetMode="External"/><Relationship Id="rId12" Type="http://schemas.openxmlformats.org/officeDocument/2006/relationships/hyperlink" Target="https://www.deutschlandfunk.de/opensource-ukraine-russland-faktenchecks-osint-100.html" TargetMode="External"/><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hyperlink" Target="https://www.mdr.de/medien360g/medienkultur/soziale-medien-und-journalismus-100.html" TargetMode="External"/><Relationship Id="rId11" Type="http://schemas.openxmlformats.org/officeDocument/2006/relationships/hyperlink" Target="https://www.deutschlandfunkkultur.de/osint-recherchen-was-koennen-social-media-daten-fuer-die-100.html" TargetMode="External"/><Relationship Id="rId5" Type="http://schemas.openxmlformats.org/officeDocument/2006/relationships/hyperlink" Target="https://www.fluter.de/digitaler-protest-interview" TargetMode="External"/><Relationship Id="rId10" Type="http://schemas.openxmlformats.org/officeDocument/2006/relationships/image" Target="../media/image32.png"/><Relationship Id="rId4" Type="http://schemas.openxmlformats.org/officeDocument/2006/relationships/hyperlink" Target="https://www.fluter.de/soziale-medien-politischer-aktivismus" TargetMode="External"/><Relationship Id="rId9" Type="http://schemas.openxmlformats.org/officeDocument/2006/relationships/hyperlink" Target="https://www.deutschlandfunknova.de/beitrag/solidaritaet-was-online-proteste-wirklich-bringen"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hyperlink" Target="https://www.lmsaar.de/wp-content/uploads/2021/04/Merkblatt_Medienanstalten_Journalistische_Sorgfalt_Internet.pdf" TargetMode="External"/><Relationship Id="rId2" Type="http://schemas.openxmlformats.org/officeDocument/2006/relationships/notesSlide" Target="../notesSlides/notesSlide44.xml"/><Relationship Id="rId1" Type="http://schemas.openxmlformats.org/officeDocument/2006/relationships/slideLayout" Target="../slideLayouts/slideLayout17.xml"/><Relationship Id="rId6" Type="http://schemas.openxmlformats.org/officeDocument/2006/relationships/image" Target="../media/image32.png"/><Relationship Id="rId5" Type="http://schemas.openxmlformats.org/officeDocument/2006/relationships/hyperlink" Target="https://www.die-medienanstalten.de/fileadmin/user_upload/Rechtsgrundlagen/Gesetze_Staatsvertraege/Medienstaatsvertrag_MStV.pdf" TargetMode="External"/><Relationship Id="rId4" Type="http://schemas.openxmlformats.org/officeDocument/2006/relationships/hyperlink" Target="https://www.presserat.de/pressekodex.html"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www.bpb.de/kurz-knapp/zahlen-und-fakten/globalisierung/52777/soziale-netzwerke/" TargetMode="External"/><Relationship Id="rId3" Type="http://schemas.openxmlformats.org/officeDocument/2006/relationships/hyperlink" Target="https://irights.info/" TargetMode="External"/><Relationship Id="rId7" Type="http://schemas.openxmlformats.org/officeDocument/2006/relationships/hyperlink" Target="https://www.bpb.de/kurz-knapp/lexika/das-junge-politik-lexikon/321140/soziale-medien-soziale-netzwerke-social-media/" TargetMode="External"/><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hyperlink" Target="https://de.statista.com/infografik/2425/das-passiert-in-einer-minute-im-internet/" TargetMode="External"/><Relationship Id="rId5" Type="http://schemas.openxmlformats.org/officeDocument/2006/relationships/hyperlink" Target="https://checkup.digitalcheck.nrw/" TargetMode="External"/><Relationship Id="rId10" Type="http://schemas.openxmlformats.org/officeDocument/2006/relationships/image" Target="../media/image32.png"/><Relationship Id="rId4" Type="http://schemas.openxmlformats.org/officeDocument/2006/relationships/hyperlink" Target="https://irights.info/artikel/urheber-und-persnlichkeitsrechte-in-sozialen-netzwerken/5793" TargetMode="External"/><Relationship Id="rId9" Type="http://schemas.openxmlformats.org/officeDocument/2006/relationships/hyperlink" Target="https://www.youtube.com/watch?v=XaaFMpBdGAg&amp;t=79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50.xml.rels><?xml version="1.0" encoding="UTF-8" standalone="yes"?>
<Relationships xmlns="http://schemas.openxmlformats.org/package/2006/relationships"><Relationship Id="rId3" Type="http://schemas.openxmlformats.org/officeDocument/2006/relationships/hyperlink" Target="https://www.presseportal.de/pm/6344/4157279" TargetMode="External"/><Relationship Id="rId2" Type="http://schemas.openxmlformats.org/officeDocument/2006/relationships/notesSlide" Target="../notesSlides/notesSlide46.xml"/><Relationship Id="rId1" Type="http://schemas.openxmlformats.org/officeDocument/2006/relationships/slideLayout" Target="../slideLayouts/slideLayout17.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www.bpb.de/kurz-knapp/lexika/das-junge-politik-lexikon/320523/influencer-in/" TargetMode="External"/><Relationship Id="rId7" Type="http://schemas.openxmlformats.org/officeDocument/2006/relationships/hyperlink" Target="https://www.evz.de/einkaufen-internet/online-einkauf/wann-muessen-influencerinnen-und-influencer-ihre-beitraege-als-werbung-kennzeichnen.html" TargetMode="External"/><Relationship Id="rId2" Type="http://schemas.openxmlformats.org/officeDocument/2006/relationships/notesSlide" Target="../notesSlides/notesSlide47.xml"/><Relationship Id="rId1" Type="http://schemas.openxmlformats.org/officeDocument/2006/relationships/slideLayout" Target="../slideLayouts/slideLayout17.xml"/><Relationship Id="rId6" Type="http://schemas.openxmlformats.org/officeDocument/2006/relationships/hyperlink" Target="https://www.saferinternet.at/faq/soziale-netzwerke/welche-regeln-gibt-es-fuer-influencerinnen-marketing/" TargetMode="External"/><Relationship Id="rId5" Type="http://schemas.openxmlformats.org/officeDocument/2006/relationships/hyperlink" Target="https://www.verbraucherzentrale.de/wissen/digitale-welt/soziale-netzwerke/influencerin-oder-nicht-wann-ein-beitrag-in-social-media-werbung-ist-39954" TargetMode="External"/><Relationship Id="rId4" Type="http://schemas.openxmlformats.org/officeDocument/2006/relationships/hyperlink" Target="https://www.die-medienanstalten.de/themen/werbeaufsicht/"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www.zukunftsinstitut.de/artikel/marketing/der-siegeszug-der-sinnfluencer/?utm_term=&amp;utm_campaign=Brand+%7C+Studien+(Search)&amp;utm_source=adwords&amp;utm_medium=ppc&amp;hsa_acc=9538789204&amp;hsa_cam=15972226977&amp;hsa_grp=134191746644&amp;hsa_ad=576458954099&amp;hsa_src=g&amp;hsa_tgt=dsa-1597007813453&amp;hsa_kw=&amp;hsa_mt=&amp;hsa_net=adwords&amp;hsa_ver=3&amp;gclid=Cj0KCQjw_viWBhD8ARIsAH1mCd5d4OM24uWH-UA1kLt9deOq_U_54gzpeGKdLq-Dwrz6sme0HC0R3K8aAvZaEALw_wcB" TargetMode="External"/><Relationship Id="rId7" Type="http://schemas.openxmlformats.org/officeDocument/2006/relationships/hyperlink" Target="https://www.dfjv.de/news/sind-influencerinnen-die-medienmacherinnen-von-morgen" TargetMode="External"/><Relationship Id="rId2" Type="http://schemas.openxmlformats.org/officeDocument/2006/relationships/notesSlide" Target="../notesSlides/notesSlide48.xml"/><Relationship Id="rId1" Type="http://schemas.openxmlformats.org/officeDocument/2006/relationships/slideLayout" Target="../slideLayouts/slideLayout17.xml"/><Relationship Id="rId6" Type="http://schemas.openxmlformats.org/officeDocument/2006/relationships/hyperlink" Target="https://www.br.de/nachrichten/netzwelt/bundestagswahl-wenn-influencer-politik-vermitteln,SgEgXLq" TargetMode="External"/><Relationship Id="rId5" Type="http://schemas.openxmlformats.org/officeDocument/2006/relationships/hyperlink" Target="https://www.mdr.de/medien360g/medienwissen/politische-influencer-102.html" TargetMode="External"/><Relationship Id="rId4" Type="http://schemas.openxmlformats.org/officeDocument/2006/relationships/hyperlink" Target="https://www.youtube.com/watch?v=tapwwbAduQw"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zxnNZ09qaL4" TargetMode="External"/><Relationship Id="rId2" Type="http://schemas.openxmlformats.org/officeDocument/2006/relationships/notesSlide" Target="../notesSlides/notesSlide49.xml"/><Relationship Id="rId1" Type="http://schemas.openxmlformats.org/officeDocument/2006/relationships/slideLayout" Target="../slideLayouts/slideLayout17.xml"/><Relationship Id="rId5" Type="http://schemas.openxmlformats.org/officeDocument/2006/relationships/hyperlink" Target="https://www.youtube.com/watch?v=4Y1lZQsyuSQ" TargetMode="External"/><Relationship Id="rId4"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hyperlink" Target="https://www.fachjournalist.de/sind-influencerinnen-die-medienmacherinnen-von-morgen/" TargetMode="External"/><Relationship Id="rId7" Type="http://schemas.openxmlformats.org/officeDocument/2006/relationships/hyperlink" Target="https://www.welt.de/wirtschaft/webwelt/article215175364/Sinnfluencer-Diese-Influencer-wollen-nicht-nur-Werbebotschafter-sein.html" TargetMode="External"/><Relationship Id="rId2" Type="http://schemas.openxmlformats.org/officeDocument/2006/relationships/notesSlide" Target="../notesSlides/notesSlide50.xml"/><Relationship Id="rId1" Type="http://schemas.openxmlformats.org/officeDocument/2006/relationships/slideLayout" Target="../slideLayouts/slideLayout17.xml"/><Relationship Id="rId6" Type="http://schemas.openxmlformats.org/officeDocument/2006/relationships/hyperlink" Target="https://www.medienconcret.de/files/content/archiv/2020/%C3%96ko%20f%C3%BCrs%20gef%C3%BChl.pdf" TargetMode="External"/><Relationship Id="rId5" Type="http://schemas.openxmlformats.org/officeDocument/2006/relationships/hyperlink" Target="https://www.businessinsider.de/politik/bundestagswahl/die-soziale-frage-podcast-05-social-media-louisa-dellert/" TargetMode="Externa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8" Type="http://schemas.openxmlformats.org/officeDocument/2006/relationships/hyperlink" Target="https://www.youtube.com/watch?v=8CiTSt7TMAw" TargetMode="External"/><Relationship Id="rId3" Type="http://schemas.openxmlformats.org/officeDocument/2006/relationships/image" Target="../media/image32.png"/><Relationship Id="rId7" Type="http://schemas.openxmlformats.org/officeDocument/2006/relationships/hyperlink" Target="https://www.youtube.com/watch?v=vKNMbUd8Lqc&amp;t=0s" TargetMode="External"/><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hyperlink" Target="https://www.torial.com/silvia.silko/portfolio/483907" TargetMode="External"/><Relationship Id="rId5" Type="http://schemas.openxmlformats.org/officeDocument/2006/relationships/hyperlink" Target="https://www.youtube.com/watch?v=P1GZQDeVqlk&amp;t=43s" TargetMode="External"/><Relationship Id="rId4" Type="http://schemas.openxmlformats.org/officeDocument/2006/relationships/hyperlink" Target="https://www.nachhaltigkeitspreis.de/news/news/stiftung-dnp-erkennt-fynn-kliemann-den-nea-sonderpreis-von-2020-ab/"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2.png"/><Relationship Id="rId7"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1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chttps://www.youtube.com/results?search_query=%23fakefilter"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17.xml"/><Relationship Id="rId6" Type="http://schemas.openxmlformats.org/officeDocument/2006/relationships/image" Target="../media/image47.png"/><Relationship Id="rId5" Type="http://schemas.openxmlformats.org/officeDocument/2006/relationships/image" Target="../media/image45.png"/><Relationship Id="rId4" Type="http://schemas.openxmlformats.org/officeDocument/2006/relationships/image" Target="../media/image4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www.youtube.com/watch?v=V_bw1Vy45mg" TargetMode="External"/><Relationship Id="rId7" Type="http://schemas.openxmlformats.org/officeDocument/2006/relationships/hyperlink" Target="https://www.afp.com/de/nachrichten" TargetMode="External"/><Relationship Id="rId2" Type="http://schemas.openxmlformats.org/officeDocument/2006/relationships/notesSlide" Target="../notesSlides/notesSlide54.xml"/><Relationship Id="rId1" Type="http://schemas.openxmlformats.org/officeDocument/2006/relationships/slideLayout" Target="../slideLayouts/slideLayout19.xml"/><Relationship Id="rId6" Type="http://schemas.openxmlformats.org/officeDocument/2006/relationships/hyperlink" Target="https://www.youtube.com/watch?v=nZSWFcmW3bs" TargetMode="External"/><Relationship Id="rId5" Type="http://schemas.openxmlformats.org/officeDocument/2006/relationships/hyperlink" Target="https://www.bpb.de/shop/zeitschriften/izpb/7527/wer-journalisten-sind-und-wie-sie-arbeiten/" TargetMode="External"/><Relationship Id="rId10" Type="http://schemas.openxmlformats.org/officeDocument/2006/relationships/hyperlink" Target="https://www.sueddeutsche.de/medien/journalismus-meinungsvielfalt-kommentar-meinungsfreiheit-1.5045487" TargetMode="External"/><Relationship Id="rId4" Type="http://schemas.openxmlformats.org/officeDocument/2006/relationships/hyperlink" Target="https://www.polsoz.fu-berlin.de/kommwiss/institut/cemil/schule/schule_inhaltselemente/22_journalist/b_djv_berufsbild.pdf" TargetMode="External"/><Relationship Id="rId9" Type="http://schemas.openxmlformats.org/officeDocument/2006/relationships/hyperlink" Target="https://www.youtube.com/watch?v=_5IiTDEO_R4&amp;list=PLhcPYiA7iGUGoRDSiWdD398S99JLNPzdM&amp;index=11"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qr.kits.blog/" TargetMode="Externa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hyperlink" Target="https://www.reporter-ohne-grenzen.de/rangliste/rangliste-2022" TargetMode="External"/><Relationship Id="rId2" Type="http://schemas.openxmlformats.org/officeDocument/2006/relationships/notesSlide" Target="../notesSlides/notesSlide55.xml"/><Relationship Id="rId1" Type="http://schemas.openxmlformats.org/officeDocument/2006/relationships/slideLayout" Target="../slideLayouts/slideLayout19.xml"/><Relationship Id="rId6" Type="http://schemas.openxmlformats.org/officeDocument/2006/relationships/image" Target="../media/image33.png"/><Relationship Id="rId5" Type="http://schemas.openxmlformats.org/officeDocument/2006/relationships/hyperlink" Target="https://www.bpb.de/system/files/dokument_pdf/bpb_TiU_Medien_f_Einsteiger_web.pdf" TargetMode="External"/><Relationship Id="rId4" Type="http://schemas.openxmlformats.org/officeDocument/2006/relationships/image" Target="../media/image32.png"/></Relationships>
</file>

<file path=ppt/slides/_rels/slide61.xml.rels><?xml version="1.0" encoding="UTF-8" standalone="yes"?>
<Relationships xmlns="http://schemas.openxmlformats.org/package/2006/relationships"><Relationship Id="rId3" Type="http://schemas.openxmlformats.org/officeDocument/2006/relationships/hyperlink" Target="https://www.mdr.de/medien360g/medienwissen/nachrichten-faktor-bewertung-100.html" TargetMode="External"/><Relationship Id="rId7" Type="http://schemas.openxmlformats.org/officeDocument/2006/relationships/hyperlink" Target="https://www.zdf.de/kinder/logo/erklaerstueck-nachrichtenagentur-100.html" TargetMode="External"/><Relationship Id="rId2" Type="http://schemas.openxmlformats.org/officeDocument/2006/relationships/notesSlide" Target="../notesSlides/notesSlide56.xml"/><Relationship Id="rId1" Type="http://schemas.openxmlformats.org/officeDocument/2006/relationships/slideLayout" Target="../slideLayouts/slideLayout19.xml"/><Relationship Id="rId6" Type="http://schemas.openxmlformats.org/officeDocument/2006/relationships/hyperlink" Target="https://www.medien-in-die-schule.de/wp-content/uploads/Materialblatt_Nachrichten_05.pdf" TargetMode="External"/><Relationship Id="rId5" Type="http://schemas.openxmlformats.org/officeDocument/2006/relationships/hyperlink" Target="https://www.bonn-institute.org/praxis" TargetMode="External"/><Relationship Id="rId4" Type="http://schemas.openxmlformats.org/officeDocument/2006/relationships/hyperlink" Target="http://www.derblindefleck.de/top-themen/"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www.tagesschau.de/allemeldungen" TargetMode="External"/><Relationship Id="rId2" Type="http://schemas.openxmlformats.org/officeDocument/2006/relationships/notesSlide" Target="../notesSlides/notesSlide57.xml"/><Relationship Id="rId1" Type="http://schemas.openxmlformats.org/officeDocument/2006/relationships/slideLayout" Target="../slideLayouts/slideLayout19.xml"/><Relationship Id="rId6" Type="http://schemas.openxmlformats.org/officeDocument/2006/relationships/image" Target="../media/image48.png"/><Relationship Id="rId5" Type="http://schemas.openxmlformats.org/officeDocument/2006/relationships/image" Target="../media/image32.png"/><Relationship Id="rId4" Type="http://schemas.openxmlformats.org/officeDocument/2006/relationships/hyperlink" Target="https://www.medien-in-die-schule.de/unterrichtseinheiten/nachrichtensendungen-verstehen-und-selbst-erstellen/"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klickwinkel.de/tutorials/viele-ws-und-viele-fragen/" TargetMode="External"/><Relationship Id="rId7" Type="http://schemas.openxmlformats.org/officeDocument/2006/relationships/image" Target="../media/image32.png"/><Relationship Id="rId2" Type="http://schemas.openxmlformats.org/officeDocument/2006/relationships/notesSlide" Target="../notesSlides/notesSlide58.xml"/><Relationship Id="rId1" Type="http://schemas.openxmlformats.org/officeDocument/2006/relationships/slideLayout" Target="../slideLayouts/slideLayout20.xml"/><Relationship Id="rId6" Type="http://schemas.openxmlformats.org/officeDocument/2006/relationships/hyperlink" Target="https://www.br.de/fernsehen/ard-alpha/sendungen/grundkurs-deutsch/grundkurs-deutsch-folge2-quiz100.html" TargetMode="External"/><Relationship Id="rId5" Type="http://schemas.openxmlformats.org/officeDocument/2006/relationships/hyperlink" Target="https://reporter4you.de/lernmodul-5/" TargetMode="External"/><Relationship Id="rId4" Type="http://schemas.openxmlformats.org/officeDocument/2006/relationships/hyperlink" Target="https://reporter4you.de/lernmodul-4/" TargetMode="External"/></Relationships>
</file>

<file path=ppt/slides/_rels/slide64.xml.rels><?xml version="1.0" encoding="UTF-8" standalone="yes"?>
<Relationships xmlns="http://schemas.openxmlformats.org/package/2006/relationships"><Relationship Id="rId8" Type="http://schemas.openxmlformats.org/officeDocument/2006/relationships/hyperlink" Target="https://correctiv.org/recherchen/" TargetMode="External"/><Relationship Id="rId3" Type="http://schemas.openxmlformats.org/officeDocument/2006/relationships/hyperlink" Target="https://akademie.reporterfabrik.de/courses/course-v1:Reporterfabrik+345+2021/about" TargetMode="External"/><Relationship Id="rId7" Type="http://schemas.openxmlformats.org/officeDocument/2006/relationships/hyperlink" Target="https://omrmedia.podigee.io/95-wie-geht-investigativer-journalismus-mit-daniel-drepper" TargetMode="External"/><Relationship Id="rId2" Type="http://schemas.openxmlformats.org/officeDocument/2006/relationships/notesSlide" Target="../notesSlides/notesSlide59.xml"/><Relationship Id="rId1" Type="http://schemas.openxmlformats.org/officeDocument/2006/relationships/slideLayout" Target="../slideLayouts/slideLayout19.xml"/><Relationship Id="rId6" Type="http://schemas.openxmlformats.org/officeDocument/2006/relationships/hyperlink" Target="https://www.deutschlandfunkkultur.de/investigativer-journalismus-missstaende-aufdecken-im-100.html" TargetMode="External"/><Relationship Id="rId5" Type="http://schemas.openxmlformats.org/officeDocument/2006/relationships/image" Target="../media/image31.png"/><Relationship Id="rId4" Type="http://schemas.openxmlformats.org/officeDocument/2006/relationships/hyperlink" Target="https://www.sueddeutsche.de/medien/podcasts-des-monats-recherche-podcasts-februar-2022-1.5532267"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s://www.polsoz.fu-berlin.de/kommwiss/institut/cemil/schule/schule_inhaltselemente/21_normen/c_pressekodex.pdf" TargetMode="External"/><Relationship Id="rId3" Type="http://schemas.openxmlformats.org/officeDocument/2006/relationships/hyperlink" Target="https://www.presserat.de/pressekodex.html" TargetMode="External"/><Relationship Id="rId7" Type="http://schemas.openxmlformats.org/officeDocument/2006/relationships/hyperlink" Target="https://www.medien-in-die-schule.de/unterrichtseinheiten/meinung-im-netz-gestalten/modul-2-wer-macht-meinung-im-netz/ue2-d-kriterien-des-pressekodex/" TargetMode="External"/><Relationship Id="rId2" Type="http://schemas.openxmlformats.org/officeDocument/2006/relationships/notesSlide" Target="../notesSlides/notesSlide60.xml"/><Relationship Id="rId1" Type="http://schemas.openxmlformats.org/officeDocument/2006/relationships/slideLayout" Target="../slideLayouts/slideLayout20.xml"/><Relationship Id="rId6" Type="http://schemas.openxmlformats.org/officeDocument/2006/relationships/hyperlink" Target="https://uebermedien.de/68042/klatschpresse-erzaehlt-was-vom-schumacher-pferd/" TargetMode="External"/><Relationship Id="rId5" Type="http://schemas.openxmlformats.org/officeDocument/2006/relationships/hyperlink" Target="https://www.mabb.de/files/content/document/FOERDERUNG/Medienkompetenz%20und%20Ausbildung/Angebote%20und%20Veranstaltungen/SZ%20Materialien%20fuer%20JMS/SZ%20Medienbildung%20(4)%20-%20Grenzen%20der%20Neugierde.pdf" TargetMode="External"/><Relationship Id="rId4" Type="http://schemas.openxmlformats.org/officeDocument/2006/relationships/hyperlink" Target="https://www.presserat.de/ruegen-presse-uebersicht.html"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3" Type="http://schemas.openxmlformats.org/officeDocument/2006/relationships/hyperlink" Target="https://www.medienanstalt-nrw.de/themen/desinformation.html" TargetMode="External"/><Relationship Id="rId2" Type="http://schemas.openxmlformats.org/officeDocument/2006/relationships/notesSlide" Target="../notesSlides/notesSlide61.xml"/><Relationship Id="rId1" Type="http://schemas.openxmlformats.org/officeDocument/2006/relationships/slideLayout" Target="../slideLayouts/slideLayout23.xml"/><Relationship Id="rId6" Type="http://schemas.openxmlformats.org/officeDocument/2006/relationships/hyperlink" Target="https://www.volkshochschule.de/modulbox-verschwoerungserzaehlungen" TargetMode="External"/><Relationship Id="rId5" Type="http://schemas.openxmlformats.org/officeDocument/2006/relationships/hyperlink" Target="https://www.klicksafe.de/desinformation-und-meinung/fake-news" TargetMode="External"/><Relationship Id="rId4" Type="http://schemas.openxmlformats.org/officeDocument/2006/relationships/hyperlink" Target="https://de.firstdraftnews.org/fake-news-es-ist-kompliziert/"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3.xml"/><Relationship Id="rId1" Type="http://schemas.openxmlformats.org/officeDocument/2006/relationships/slideLayout" Target="../slideLayouts/slideLayout22.xml"/><Relationship Id="rId4" Type="http://schemas.openxmlformats.org/officeDocument/2006/relationships/hyperlink" Target="https://www.medienradar.de/hintergrundwissen/artikel/fake-news-und-der-hass-im-netz"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hyperlink" Target="http://www.br.de/sogehtmedien/stimmt-das/luegen-erkennen/un-wahrheiten-luegen-erkennen124.html" TargetMode="External"/><Relationship Id="rId7" Type="http://schemas.openxmlformats.org/officeDocument/2006/relationships/hyperlink" Target="https://www.br.de/sogehtmedien/stimmt-das/luegen-erkennen/unterrichtsmaterial-un-wahrheiten-luegen-erkennen-quiz-100.html" TargetMode="External"/><Relationship Id="rId2" Type="http://schemas.openxmlformats.org/officeDocument/2006/relationships/notesSlide" Target="../notesSlides/notesSlide64.xml"/><Relationship Id="rId1" Type="http://schemas.openxmlformats.org/officeDocument/2006/relationships/slideLayout" Target="../slideLayouts/slideLayout22.xml"/><Relationship Id="rId6" Type="http://schemas.openxmlformats.org/officeDocument/2006/relationships/image" Target="../media/image49.png"/><Relationship Id="rId5" Type="http://schemas.openxmlformats.org/officeDocument/2006/relationships/image" Target="../media/image32.png"/><Relationship Id="rId4" Type="http://schemas.openxmlformats.org/officeDocument/2006/relationships/hyperlink" Target="https://correctiv.org/faktencheck/hintergrund/2022/04/01/so-funktioniert-die-bilderrueckwaertssuche/" TargetMode="External"/></Relationships>
</file>

<file path=ppt/slides/_rels/slide71.xml.rels><?xml version="1.0" encoding="UTF-8" standalone="yes"?>
<Relationships xmlns="http://schemas.openxmlformats.org/package/2006/relationships"><Relationship Id="rId8" Type="http://schemas.openxmlformats.org/officeDocument/2006/relationships/hyperlink" Target="https://www.diefakehunter.de/" TargetMode="External"/><Relationship Id="rId3" Type="http://schemas.openxmlformats.org/officeDocument/2006/relationships/hyperlink" Target="https://www.br.de/sogehtmedien/index.html" TargetMode="External"/><Relationship Id="rId7" Type="http://schemas.openxmlformats.org/officeDocument/2006/relationships/hyperlink" Target="https://newscheck.nrw/" TargetMode="External"/><Relationship Id="rId2" Type="http://schemas.openxmlformats.org/officeDocument/2006/relationships/notesSlide" Target="../notesSlides/notesSlide65.xml"/><Relationship Id="rId1" Type="http://schemas.openxmlformats.org/officeDocument/2006/relationships/slideLayout" Target="../slideLayouts/slideLayout22.xml"/><Relationship Id="rId6" Type="http://schemas.openxmlformats.org/officeDocument/2006/relationships/hyperlink" Target="https://fitfornews.de/" TargetMode="External"/><Relationship Id="rId5" Type="http://schemas.openxmlformats.org/officeDocument/2006/relationships/hyperlink" Target="https://www.volkshochschule.de/modulbox-verschwoerungserzaehlungen" TargetMode="External"/><Relationship Id="rId4" Type="http://schemas.openxmlformats.org/officeDocument/2006/relationships/hyperlink" Target="https://correctiv.org/faktencheck/"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taz.de/Fake-Video-ueber-vermeintliche-Toetung/!5840206/" TargetMode="External"/><Relationship Id="rId7" Type="http://schemas.openxmlformats.org/officeDocument/2006/relationships/hyperlink" Target="https://taz.de/Fall-Lisa-in-Berlin-Marzahn/!5273985/" TargetMode="External"/><Relationship Id="rId2" Type="http://schemas.openxmlformats.org/officeDocument/2006/relationships/notesSlide" Target="../notesSlides/notesSlide66.xml"/><Relationship Id="rId1" Type="http://schemas.openxmlformats.org/officeDocument/2006/relationships/slideLayout" Target="../slideLayouts/slideLayout22.xml"/><Relationship Id="rId6" Type="http://schemas.openxmlformats.org/officeDocument/2006/relationships/hyperlink" Target="https://correctiv.org/faktencheck/hintergrund/2022/04/08/alina-lipp-wie-eine-28-jaehrige-zum-sprachrohr-russischer-propaganda-wurde/?utm_source=pocket-newtab-global-de-DE" TargetMode="External"/><Relationship Id="rId5" Type="http://schemas.openxmlformats.org/officeDocument/2006/relationships/hyperlink" Target="https://tvdiskurs.de/beitrag/medien-und-wahrheit-in-digitalen-zeiten-beitrag-1025/" TargetMode="External"/><Relationship Id="rId4" Type="http://schemas.openxmlformats.org/officeDocument/2006/relationships/image" Target="../media/image32.png"/></Relationships>
</file>

<file path=ppt/slides/_rels/slide73.xml.rels><?xml version="1.0" encoding="UTF-8" standalone="yes"?>
<Relationships xmlns="http://schemas.openxmlformats.org/package/2006/relationships"><Relationship Id="rId3" Type="http://schemas.openxmlformats.org/officeDocument/2006/relationships/hyperlink" Target="https://www.sueddeutsche.de/panorama/prozesse-mannheim-erfundener-anschlag-blogger-geht-in-naechste-instanz-dpa.urn-newsml-dpa-com-20090101-200303-99-170204" TargetMode="External"/><Relationship Id="rId2" Type="http://schemas.openxmlformats.org/officeDocument/2006/relationships/notesSlide" Target="../notesSlides/notesSlide67.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hyperlink" Target="https://www.faz.net/aktuell/feuilleton/medien/rheinneckarblog-erfindet-terroranschlag-in-mannheim-15512190.html" TargetMode="External"/><Relationship Id="rId4" Type="http://schemas.openxmlformats.org/officeDocument/2006/relationships/hyperlink" Target="https://rheinneckarblog.de/25/massiver-terroranschlag-in-mannheim/137678.html"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bundestag.de/blob/502158/99feb7f3b7fd1721ab4ea631d8779247/wd-10-003-17-pdf-data.pdf" TargetMode="External"/><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hyperlink" Target="https://algorithmwatch.org/de/" TargetMode="External"/><Relationship Id="rId2" Type="http://schemas.openxmlformats.org/officeDocument/2006/relationships/notesSlide" Target="../notesSlides/notesSlide69.xml"/><Relationship Id="rId1" Type="http://schemas.openxmlformats.org/officeDocument/2006/relationships/slideLayout" Target="../slideLayouts/slideLayout25.xml"/><Relationship Id="rId5" Type="http://schemas.openxmlformats.org/officeDocument/2006/relationships/hyperlink" Target="https://www.digitalcheck.nrw/" TargetMode="External"/><Relationship Id="rId4" Type="http://schemas.openxmlformats.org/officeDocument/2006/relationships/hyperlink" Target="https://cumila.eu/?lang=de"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journalismus-macht-schule.org/" TargetMode="External"/><Relationship Id="rId2" Type="http://schemas.openxmlformats.org/officeDocument/2006/relationships/notesSlide" Target="../notesSlides/notesSlide70.xml"/><Relationship Id="rId1" Type="http://schemas.openxmlformats.org/officeDocument/2006/relationships/slideLayout" Target="../slideLayouts/slideLayout25.xml"/><Relationship Id="rId5" Type="http://schemas.openxmlformats.org/officeDocument/2006/relationships/hyperlink" Target="https://reporterfabrik.org/" TargetMode="External"/><Relationship Id="rId4" Type="http://schemas.openxmlformats.org/officeDocument/2006/relationships/hyperlink" Target="https://medienbox-nrw.de/"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ed.spiegel.de/" TargetMode="External"/><Relationship Id="rId2" Type="http://schemas.openxmlformats.org/officeDocument/2006/relationships/notesSlide" Target="../notesSlides/notesSlide71.xml"/><Relationship Id="rId1" Type="http://schemas.openxmlformats.org/officeDocument/2006/relationships/slideLayout" Target="../slideLayouts/slideLayout26.xml"/><Relationship Id="rId5" Type="http://schemas.openxmlformats.org/officeDocument/2006/relationships/hyperlink" Target="https://www.zeitfuerdieschule.de/" TargetMode="External"/><Relationship Id="rId4" Type="http://schemas.openxmlformats.org/officeDocument/2006/relationships/hyperlink" Target="https://www.usethenews.de/de/dokumente/usethenews-playbook"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emf"/><Relationship Id="rId1" Type="http://schemas.openxmlformats.org/officeDocument/2006/relationships/slideLayout" Target="../slideLayouts/slideLayout27.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hyperlink" Target="https://segu-geschichte.de/mediengeschichte" TargetMode="External"/><Relationship Id="rId7" Type="http://schemas.openxmlformats.org/officeDocument/2006/relationships/hyperlink" Target="https://www.conservethesound.de/"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www.spiegel.de/panorama/papst-momente-bilder-zeigen-vergleich-zwischen-2005-und-2013-a-889031.html" TargetMode="External"/><Relationship Id="rId5" Type="http://schemas.openxmlformats.org/officeDocument/2006/relationships/hyperlink" Target="https://www.vintag.es/2018/12/people-reading-newspapers.html" TargetMode="Externa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1BB7F19E-96A2-58CC-AE24-1101DB66F7AC}"/>
              </a:ext>
            </a:extLst>
          </p:cNvPr>
          <p:cNvPicPr>
            <a:picLocks noChangeAspect="1"/>
          </p:cNvPicPr>
          <p:nvPr/>
        </p:nvPicPr>
        <p:blipFill>
          <a:blip r:embed="rId3"/>
          <a:stretch>
            <a:fillRect/>
          </a:stretch>
        </p:blipFill>
        <p:spPr>
          <a:xfrm>
            <a:off x="4279737" y="12240000"/>
            <a:ext cx="2079625" cy="889000"/>
          </a:xfrm>
          <a:prstGeom prst="rect">
            <a:avLst/>
          </a:prstGeom>
        </p:spPr>
      </p:pic>
      <p:pic>
        <p:nvPicPr>
          <p:cNvPr id="8" name="Grafik 7">
            <a:extLst>
              <a:ext uri="{FF2B5EF4-FFF2-40B4-BE49-F238E27FC236}">
                <a16:creationId xmlns:a16="http://schemas.microsoft.com/office/drawing/2014/main" id="{89524343-B792-5C3E-FA98-3DECA1A04F56}"/>
              </a:ext>
            </a:extLst>
          </p:cNvPr>
          <p:cNvPicPr>
            <a:picLocks noChangeAspect="1"/>
          </p:cNvPicPr>
          <p:nvPr/>
        </p:nvPicPr>
        <p:blipFill>
          <a:blip r:embed="rId4"/>
          <a:stretch>
            <a:fillRect/>
          </a:stretch>
        </p:blipFill>
        <p:spPr>
          <a:xfrm>
            <a:off x="1030760" y="12240000"/>
            <a:ext cx="2492375" cy="904875"/>
          </a:xfrm>
          <a:prstGeom prst="rect">
            <a:avLst/>
          </a:prstGeom>
        </p:spPr>
      </p:pic>
      <p:pic>
        <p:nvPicPr>
          <p:cNvPr id="12" name="Grafik 11">
            <a:extLst>
              <a:ext uri="{FF2B5EF4-FFF2-40B4-BE49-F238E27FC236}">
                <a16:creationId xmlns:a16="http://schemas.microsoft.com/office/drawing/2014/main" id="{66760879-5570-22E1-E75E-5C44DE3CDA61}"/>
              </a:ext>
            </a:extLst>
          </p:cNvPr>
          <p:cNvPicPr>
            <a:picLocks noChangeAspect="1"/>
          </p:cNvPicPr>
          <p:nvPr/>
        </p:nvPicPr>
        <p:blipFill>
          <a:blip r:embed="rId5"/>
          <a:stretch>
            <a:fillRect/>
          </a:stretch>
        </p:blipFill>
        <p:spPr>
          <a:xfrm>
            <a:off x="0" y="393775"/>
            <a:ext cx="24384000" cy="10934700"/>
          </a:xfrm>
          <a:prstGeom prst="rect">
            <a:avLst/>
          </a:prstGeom>
        </p:spPr>
      </p:pic>
      <p:grpSp>
        <p:nvGrpSpPr>
          <p:cNvPr id="15" name="Gruppieren 14">
            <a:extLst>
              <a:ext uri="{FF2B5EF4-FFF2-40B4-BE49-F238E27FC236}">
                <a16:creationId xmlns:a16="http://schemas.microsoft.com/office/drawing/2014/main" id="{4F2E09D0-38F5-BCC7-6EC5-F44E1EDFE41D}"/>
              </a:ext>
            </a:extLst>
          </p:cNvPr>
          <p:cNvGrpSpPr/>
          <p:nvPr/>
        </p:nvGrpSpPr>
        <p:grpSpPr>
          <a:xfrm>
            <a:off x="16729201" y="11808000"/>
            <a:ext cx="5255887" cy="1661416"/>
            <a:chOff x="16729075" y="9255304"/>
            <a:chExt cx="5255887" cy="1661416"/>
          </a:xfrm>
        </p:grpSpPr>
        <p:sp>
          <p:nvSpPr>
            <p:cNvPr id="13" name="Textplatzhalter 8">
              <a:extLst>
                <a:ext uri="{FF2B5EF4-FFF2-40B4-BE49-F238E27FC236}">
                  <a16:creationId xmlns:a16="http://schemas.microsoft.com/office/drawing/2014/main" id="{F582999B-FCC8-1A53-03EF-AC5AB3C8301F}"/>
                </a:ext>
              </a:extLst>
            </p:cNvPr>
            <p:cNvSpPr txBox="1">
              <a:spLocks noRot="1" noMove="1" noResize="1" noEditPoints="1" noAdjustHandles="1" noChangeArrowheads="1" noChangeShapeType="1"/>
            </p:cNvSpPr>
            <p:nvPr/>
          </p:nvSpPr>
          <p:spPr>
            <a:xfrm>
              <a:off x="16729075" y="9255304"/>
              <a:ext cx="3600000" cy="1080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b="0" spc="0" dirty="0">
                  <a:latin typeface="Arial" panose="020B0604020202020204" pitchFamily="34" charset="0"/>
                  <a:ea typeface="Palatino" pitchFamily="2" charset="77"/>
                  <a:cs typeface="Arial" panose="020B0604020202020204" pitchFamily="34" charset="0"/>
                </a:rPr>
                <a:t>Gefördert durch:</a:t>
              </a:r>
            </a:p>
          </p:txBody>
        </p:sp>
        <p:pic>
          <p:nvPicPr>
            <p:cNvPr id="14" name="Grafik 13">
              <a:extLst>
                <a:ext uri="{FF2B5EF4-FFF2-40B4-BE49-F238E27FC236}">
                  <a16:creationId xmlns:a16="http://schemas.microsoft.com/office/drawing/2014/main" id="{ECC74BF7-627B-1E03-3354-9A6BD0D65A42}"/>
                </a:ext>
              </a:extLst>
            </p:cNvPr>
            <p:cNvPicPr>
              <a:picLocks noChangeAspect="1"/>
            </p:cNvPicPr>
            <p:nvPr/>
          </p:nvPicPr>
          <p:blipFill>
            <a:blip r:embed="rId6"/>
            <a:stretch>
              <a:fillRect/>
            </a:stretch>
          </p:blipFill>
          <p:spPr>
            <a:xfrm>
              <a:off x="16822412" y="9849920"/>
              <a:ext cx="5162550" cy="1066800"/>
            </a:xfrm>
            <a:prstGeom prst="rect">
              <a:avLst/>
            </a:prstGeom>
          </p:spPr>
        </p:pic>
      </p:grpSp>
    </p:spTree>
    <p:extLst>
      <p:ext uri="{BB962C8B-B14F-4D97-AF65-F5344CB8AC3E}">
        <p14:creationId xmlns:p14="http://schemas.microsoft.com/office/powerpoint/2010/main" val="181962486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a:extLst>
              <a:ext uri="{FF2B5EF4-FFF2-40B4-BE49-F238E27FC236}">
                <a16:creationId xmlns:a16="http://schemas.microsoft.com/office/drawing/2014/main" id="{B116A0B9-1D11-E618-A9C9-4B93F2047244}"/>
              </a:ext>
            </a:extLst>
          </p:cNvPr>
          <p:cNvSpPr/>
          <p:nvPr/>
        </p:nvSpPr>
        <p:spPr>
          <a:xfrm>
            <a:off x="5207000" y="4554069"/>
            <a:ext cx="11017250" cy="4608187"/>
          </a:xfrm>
          <a:prstGeom prst="roundRect">
            <a:avLst>
              <a:gd name="adj" fmla="val 11385"/>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Oft ist von </a:t>
            </a:r>
            <a:r>
              <a:rPr lang="de-DE" sz="2400" dirty="0">
                <a:latin typeface="Palatino"/>
              </a:rPr>
              <a:t>Kompetenzen</a:t>
            </a:r>
            <a:r>
              <a:rPr lang="de-DE" sz="2400" b="0" dirty="0">
                <a:latin typeface="Palatino"/>
              </a:rPr>
              <a:t> die Rede und wie wichtig es ist, diese zu erlangen. Was sind eigentlich Kompetenzen? </a:t>
            </a:r>
          </a:p>
          <a:p>
            <a:pPr marL="1080000" indent="-342900">
              <a:lnSpc>
                <a:spcPct val="100000"/>
              </a:lnSpc>
              <a:spcBef>
                <a:spcPts val="600"/>
              </a:spcBef>
              <a:spcAft>
                <a:spcPts val="600"/>
              </a:spcAft>
              <a:buFont typeface="Arial" panose="020B0604020202020204" pitchFamily="34" charset="0"/>
              <a:buChar char="•"/>
            </a:pPr>
            <a:r>
              <a:rPr lang="de-DE" sz="2400" b="0" dirty="0">
                <a:latin typeface="Palatino"/>
              </a:rPr>
              <a:t>Haben Sie den Begriff Kompetenzen schon einmal gehört und in welchem Zusammenhang? </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Wann benutzen Sie selber den Begriff?</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Was bedeutet es, kompetent zu sein?</a:t>
            </a:r>
          </a:p>
          <a:p>
            <a:pPr>
              <a:lnSpc>
                <a:spcPct val="100000"/>
              </a:lnSpc>
              <a:spcBef>
                <a:spcPts val="600"/>
              </a:spcBef>
              <a:spcAft>
                <a:spcPts val="600"/>
              </a:spcAft>
            </a:pPr>
            <a:r>
              <a:rPr lang="de-DE" sz="2400" b="0" dirty="0">
                <a:latin typeface="Palatino"/>
              </a:rPr>
              <a:t>Nach einer Sammlung im Plenum können Sie sich gemeinsam das Video </a:t>
            </a:r>
            <a:r>
              <a:rPr lang="de-DE" sz="2400" b="0" dirty="0">
                <a:latin typeface="Palatino"/>
                <a:hlinkClick r:id="rId3"/>
              </a:rPr>
              <a:t>Einfach erklärt: Kompetenz</a:t>
            </a:r>
            <a:r>
              <a:rPr lang="de-DE" sz="2400" b="0" dirty="0">
                <a:latin typeface="Palatino"/>
              </a:rPr>
              <a:t> (bis Minute 1:35) anschauen.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10</a:t>
            </a:fld>
            <a:endParaRPr lang="de-DE" dirty="0"/>
          </a:p>
        </p:txBody>
      </p:sp>
      <p:sp>
        <p:nvSpPr>
          <p:cNvPr id="2" name="Abgerundetes Rechteck">
            <a:extLst>
              <a:ext uri="{FF2B5EF4-FFF2-40B4-BE49-F238E27FC236}">
                <a16:creationId xmlns:a16="http://schemas.microsoft.com/office/drawing/2014/main" id="{AB91AE77-D698-D619-2110-55DCC3022E6A}"/>
              </a:ext>
            </a:extLst>
          </p:cNvPr>
          <p:cNvSpPr/>
          <p:nvPr/>
        </p:nvSpPr>
        <p:spPr>
          <a:xfrm>
            <a:off x="5222257" y="1120605"/>
            <a:ext cx="17280000" cy="3068825"/>
          </a:xfrm>
          <a:prstGeom prst="roundRect">
            <a:avLst>
              <a:gd name="adj" fmla="val 17406"/>
            </a:avLst>
          </a:prstGeom>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c. Was sind Kompetenzen?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Um sich zu informieren und eine eigenständige Meinung zu bilden, ist es notwendig, Inhalte aus den Medien (Zeitung, Radio, Internet, Social-Media) zu verstehen und einordnen zu können. Nur so lässt sich vermeiden, Fake News zu verbreiten und sich - auch ungewollt - an der Verstetigung von Falschmeldungen und tendenziöser Berichterstattung und Propaganda zu beteiligen.</a:t>
            </a:r>
            <a:endParaRPr sz="2400" dirty="0">
              <a:solidFill>
                <a:schemeClr val="tx1"/>
              </a:solidFill>
              <a:latin typeface="Palatino"/>
            </a:endParaRPr>
          </a:p>
        </p:txBody>
      </p:sp>
      <p:sp>
        <p:nvSpPr>
          <p:cNvPr id="3" name="Abgerundetes Rechteck">
            <a:extLst>
              <a:ext uri="{FF2B5EF4-FFF2-40B4-BE49-F238E27FC236}">
                <a16:creationId xmlns:a16="http://schemas.microsoft.com/office/drawing/2014/main" id="{D31C1EFA-BCDF-0614-D0DC-D559C005AB22}"/>
              </a:ext>
            </a:extLst>
          </p:cNvPr>
          <p:cNvSpPr/>
          <p:nvPr/>
        </p:nvSpPr>
        <p:spPr>
          <a:xfrm>
            <a:off x="5222257" y="9736948"/>
            <a:ext cx="11001993" cy="3242452"/>
          </a:xfrm>
          <a:prstGeom prst="roundRect">
            <a:avLst>
              <a:gd name="adj" fmla="val 13343"/>
            </a:avLst>
          </a:prstGeom>
          <a:ln w="31750" cap="rnd">
            <a:solidFill>
              <a:srgbClr val="000000"/>
            </a:solidFill>
            <a:prstDash val="lg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26988" indent="-26988">
              <a:lnSpc>
                <a:spcPct val="100000"/>
              </a:lnSpc>
              <a:spcBef>
                <a:spcPts val="0"/>
              </a:spcBef>
            </a:pPr>
            <a:r>
              <a:rPr lang="de-DE" sz="2400" dirty="0">
                <a:latin typeface="Trebuchet MS" pitchFamily="34" charset="0"/>
              </a:rPr>
              <a:t>Vertiefung: </a:t>
            </a:r>
            <a:r>
              <a:rPr lang="de-DE" sz="2400" b="0" dirty="0">
                <a:latin typeface="Trebuchet MS" pitchFamily="34" charset="0"/>
              </a:rPr>
              <a:t>Diskutieren Sie im Plenum: Wie definieren Sie den Begriff Informationskompetenz?</a:t>
            </a:r>
          </a:p>
          <a:p>
            <a:pPr marL="26988" indent="-26988">
              <a:lnSpc>
                <a:spcPct val="100000"/>
              </a:lnSpc>
              <a:spcBef>
                <a:spcPts val="0"/>
              </a:spcBef>
            </a:pPr>
            <a:endParaRPr lang="de-DE" sz="2400" b="0" dirty="0">
              <a:latin typeface="Trebuchet MS" pitchFamily="34" charset="0"/>
            </a:endParaRPr>
          </a:p>
          <a:p>
            <a:pPr marL="26988" indent="-26988">
              <a:lnSpc>
                <a:spcPct val="100000"/>
              </a:lnSpc>
              <a:spcBef>
                <a:spcPts val="0"/>
              </a:spcBef>
            </a:pPr>
            <a:r>
              <a:rPr lang="de-DE" sz="2400" b="0" dirty="0">
                <a:latin typeface="Trebuchet MS" pitchFamily="34" charset="0"/>
              </a:rPr>
              <a:t>Eine Definition bietet die Website von </a:t>
            </a:r>
            <a:r>
              <a:rPr lang="de-DE" sz="2400" b="0" dirty="0">
                <a:latin typeface="Trebuchet MS" panose="020B0603020202020204" pitchFamily="34" charset="0"/>
                <a:hlinkClick r:id="rId4"/>
              </a:rPr>
              <a:t>saferinternet</a:t>
            </a:r>
            <a:r>
              <a:rPr lang="de-DE" sz="2400" b="0" dirty="0">
                <a:latin typeface="Trebuchet MS" pitchFamily="34" charset="0"/>
              </a:rPr>
              <a:t>.</a:t>
            </a:r>
          </a:p>
          <a:p>
            <a:pPr marL="342900" indent="-342900">
              <a:lnSpc>
                <a:spcPct val="100000"/>
              </a:lnSpc>
              <a:spcBef>
                <a:spcPts val="0"/>
              </a:spcBef>
              <a:buFont typeface="Arial" panose="020B0604020202020204" pitchFamily="34" charset="0"/>
              <a:buChar char="•"/>
            </a:pPr>
            <a:r>
              <a:rPr lang="de-DE" sz="2400" b="0" dirty="0">
                <a:latin typeface="Trebuchet MS" pitchFamily="34" charset="0"/>
              </a:rPr>
              <a:t>Was lässt sich daraus zum Begriff Nachrichtenkompetenz ableiten? </a:t>
            </a:r>
          </a:p>
          <a:p>
            <a:pPr marL="342900" indent="-342900">
              <a:lnSpc>
                <a:spcPct val="100000"/>
              </a:lnSpc>
              <a:spcBef>
                <a:spcPts val="0"/>
              </a:spcBef>
              <a:buFont typeface="Arial" panose="020B0604020202020204" pitchFamily="34" charset="0"/>
              <a:buChar char="•"/>
            </a:pPr>
            <a:r>
              <a:rPr lang="de-DE" sz="2400" b="0" dirty="0">
                <a:latin typeface="Trebuchet MS" pitchFamily="34" charset="0"/>
              </a:rPr>
              <a:t>Und ab wann bin ich nachrichtenkompetent? </a:t>
            </a:r>
          </a:p>
        </p:txBody>
      </p:sp>
      <p:pic>
        <p:nvPicPr>
          <p:cNvPr id="6" name="Bild" descr="Bild">
            <a:extLst>
              <a:ext uri="{FF2B5EF4-FFF2-40B4-BE49-F238E27FC236}">
                <a16:creationId xmlns:a16="http://schemas.microsoft.com/office/drawing/2014/main" id="{131F904C-5E96-851D-4340-F9D53A043EF0}"/>
              </a:ext>
            </a:extLst>
          </p:cNvPr>
          <p:cNvPicPr>
            <a:picLocks noChangeAspect="1"/>
          </p:cNvPicPr>
          <p:nvPr/>
        </p:nvPicPr>
        <p:blipFill>
          <a:blip r:embed="rId5" cstate="print"/>
          <a:stretch>
            <a:fillRect/>
          </a:stretch>
        </p:blipFill>
        <p:spPr>
          <a:xfrm>
            <a:off x="5633088" y="5056303"/>
            <a:ext cx="900002" cy="900002"/>
          </a:xfrm>
          <a:prstGeom prst="rect">
            <a:avLst/>
          </a:prstGeom>
          <a:ln w="3175">
            <a:miter lim="400000"/>
          </a:ln>
        </p:spPr>
      </p:pic>
      <p:sp>
        <p:nvSpPr>
          <p:cNvPr id="8" name="Abgerundetes Rechteck">
            <a:extLst>
              <a:ext uri="{FF2B5EF4-FFF2-40B4-BE49-F238E27FC236}">
                <a16:creationId xmlns:a16="http://schemas.microsoft.com/office/drawing/2014/main" id="{634D3845-0675-84C6-CAD6-3299782F99A6}"/>
              </a:ext>
            </a:extLst>
          </p:cNvPr>
          <p:cNvSpPr/>
          <p:nvPr/>
        </p:nvSpPr>
        <p:spPr>
          <a:xfrm>
            <a:off x="16729075" y="4552480"/>
            <a:ext cx="5759450" cy="8426920"/>
          </a:xfrm>
          <a:prstGeom prst="roundRect">
            <a:avLst>
              <a:gd name="adj" fmla="val 8078"/>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1200"/>
              </a:spcAft>
              <a:defRPr sz="2200" b="0">
                <a:latin typeface="+mj-lt"/>
                <a:ea typeface="+mj-ea"/>
                <a:cs typeface="+mj-cs"/>
                <a:sym typeface="Palatino"/>
              </a:defRPr>
            </a:pPr>
            <a:r>
              <a:rPr lang="de-DE" sz="2400" b="0" dirty="0">
                <a:solidFill>
                  <a:srgbClr val="35373A"/>
                </a:solidFill>
                <a:latin typeface="Palatino"/>
                <a:sym typeface="Palatino"/>
              </a:rPr>
              <a:t>Zwischen einer Nachricht, die auf Fakten beruht, und einer subjektiven Meinung unterscheiden zu können, ist eine wichtige Fähigkeit. </a:t>
            </a:r>
          </a:p>
          <a:p>
            <a:pPr marL="26988">
              <a:lnSpc>
                <a:spcPct val="100000"/>
              </a:lnSpc>
              <a:spcBef>
                <a:spcPts val="600"/>
              </a:spcBef>
              <a:spcAft>
                <a:spcPts val="1200"/>
              </a:spcAft>
              <a:defRPr sz="2200" b="0">
                <a:latin typeface="+mj-lt"/>
                <a:ea typeface="+mj-ea"/>
                <a:cs typeface="+mj-cs"/>
                <a:sym typeface="Palatino"/>
              </a:defRPr>
            </a:pPr>
            <a:r>
              <a:rPr lang="de-DE" sz="2400" b="0" dirty="0">
                <a:solidFill>
                  <a:srgbClr val="35373A"/>
                </a:solidFill>
                <a:latin typeface="Palatino"/>
                <a:sym typeface="Palatino"/>
              </a:rPr>
              <a:t>Diskutieren Sie:</a:t>
            </a:r>
          </a:p>
          <a:p>
            <a:pPr marL="342900" indent="-342900">
              <a:lnSpc>
                <a:spcPct val="100000"/>
              </a:lnSpc>
              <a:spcBef>
                <a:spcPts val="600"/>
              </a:spcBef>
              <a:spcAft>
                <a:spcPts val="1200"/>
              </a:spcAft>
              <a:buFont typeface="Arial" panose="020B0604020202020204" pitchFamily="34" charset="0"/>
              <a:buChar char="•"/>
              <a:defRPr sz="2200" b="0">
                <a:latin typeface="+mj-lt"/>
                <a:ea typeface="+mj-ea"/>
                <a:cs typeface="+mj-cs"/>
                <a:sym typeface="Palatino"/>
              </a:defRPr>
            </a:pPr>
            <a:r>
              <a:rPr lang="de-DE" sz="2400" b="0" dirty="0">
                <a:solidFill>
                  <a:srgbClr val="35373A"/>
                </a:solidFill>
                <a:latin typeface="Palatino"/>
                <a:sym typeface="Palatino"/>
              </a:rPr>
              <a:t>Was unterscheidet YouTuber*innen und Journalist*innen, die z.B. bei der ARD, dem ZDF oder bei (regionalen oder überregionalen) Zeitungen arbeiten? </a:t>
            </a:r>
          </a:p>
          <a:p>
            <a:pPr marL="342900" indent="-342900">
              <a:lnSpc>
                <a:spcPct val="100000"/>
              </a:lnSpc>
              <a:spcBef>
                <a:spcPts val="600"/>
              </a:spcBef>
              <a:spcAft>
                <a:spcPts val="1200"/>
              </a:spcAft>
              <a:buFont typeface="Arial" panose="020B0604020202020204" pitchFamily="34" charset="0"/>
              <a:buChar char="•"/>
              <a:defRPr sz="2200" b="0">
                <a:latin typeface="+mj-lt"/>
                <a:ea typeface="+mj-ea"/>
                <a:cs typeface="+mj-cs"/>
                <a:sym typeface="Palatino"/>
              </a:defRPr>
            </a:pPr>
            <a:r>
              <a:rPr lang="de-DE" sz="2400" b="0" dirty="0">
                <a:solidFill>
                  <a:srgbClr val="35373A"/>
                </a:solidFill>
                <a:latin typeface="Palatino"/>
                <a:sym typeface="Palatino"/>
              </a:rPr>
              <a:t>Wo finden Sie eher Meinung und wo mehr Nachricht?</a:t>
            </a:r>
          </a:p>
        </p:txBody>
      </p:sp>
      <p:pic>
        <p:nvPicPr>
          <p:cNvPr id="10" name="Bild" descr="Bild">
            <a:extLst>
              <a:ext uri="{FF2B5EF4-FFF2-40B4-BE49-F238E27FC236}">
                <a16:creationId xmlns:a16="http://schemas.microsoft.com/office/drawing/2014/main" id="{1D98B7CD-2B72-F883-6063-CA7034CE7D3F}"/>
              </a:ext>
            </a:extLst>
          </p:cNvPr>
          <p:cNvPicPr>
            <a:picLocks noChangeAspect="1"/>
          </p:cNvPicPr>
          <p:nvPr/>
        </p:nvPicPr>
        <p:blipFill>
          <a:blip r:embed="rId5" cstate="print"/>
          <a:stretch>
            <a:fillRect/>
          </a:stretch>
        </p:blipFill>
        <p:spPr>
          <a:xfrm>
            <a:off x="17176044" y="5058000"/>
            <a:ext cx="900002" cy="900002"/>
          </a:xfrm>
          <a:prstGeom prst="rect">
            <a:avLst/>
          </a:prstGeom>
          <a:ln w="3175">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11</a:t>
            </a:fld>
            <a:endParaRPr lang="de-DE" dirty="0"/>
          </a:p>
        </p:txBody>
      </p:sp>
      <p:sp>
        <p:nvSpPr>
          <p:cNvPr id="2" name="Abgerundetes Rechteck">
            <a:extLst>
              <a:ext uri="{FF2B5EF4-FFF2-40B4-BE49-F238E27FC236}">
                <a16:creationId xmlns:a16="http://schemas.microsoft.com/office/drawing/2014/main" id="{BBF52F0A-ACF2-B4C1-A30D-83730AD5A669}"/>
              </a:ext>
            </a:extLst>
          </p:cNvPr>
          <p:cNvSpPr/>
          <p:nvPr/>
        </p:nvSpPr>
        <p:spPr>
          <a:xfrm>
            <a:off x="5222257" y="1120605"/>
            <a:ext cx="17280000" cy="1313824"/>
          </a:xfrm>
          <a:prstGeom prst="roundRect">
            <a:avLst>
              <a:gd name="adj" fmla="val 30726"/>
            </a:avLst>
          </a:prstGeom>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c. Was sind Kompetenzen?</a:t>
            </a:r>
            <a:endParaRPr sz="2400" dirty="0">
              <a:solidFill>
                <a:schemeClr val="tx1"/>
              </a:solidFill>
              <a:latin typeface="Palatino"/>
            </a:endParaRPr>
          </a:p>
        </p:txBody>
      </p:sp>
      <p:sp>
        <p:nvSpPr>
          <p:cNvPr id="5" name="Abgerundetes Rechteck">
            <a:extLst>
              <a:ext uri="{FF2B5EF4-FFF2-40B4-BE49-F238E27FC236}">
                <a16:creationId xmlns:a16="http://schemas.microsoft.com/office/drawing/2014/main" id="{B7BEA382-A8E6-0846-9DE6-DAA3621E8BE0}"/>
              </a:ext>
            </a:extLst>
          </p:cNvPr>
          <p:cNvSpPr/>
          <p:nvPr/>
        </p:nvSpPr>
        <p:spPr>
          <a:xfrm>
            <a:off x="5207000" y="3185592"/>
            <a:ext cx="17280000" cy="4896371"/>
          </a:xfrm>
          <a:prstGeom prst="roundRect">
            <a:avLst>
              <a:gd name="adj" fmla="val 8775"/>
            </a:avLst>
          </a:prstGeom>
          <a:ln w="50800" cap="rnd">
            <a:solidFill>
              <a:srgbClr val="000000"/>
            </a:solidFill>
            <a:custDash>
              <a:ds d="100000" sp="200000"/>
            </a:cust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buSzPct val="25000"/>
            </a:pPr>
            <a:r>
              <a:rPr lang="de-DE" sz="2400" dirty="0">
                <a:latin typeface="Trebuchet MS" panose="020B0603020202020204" pitchFamily="34" charset="0"/>
              </a:rPr>
              <a:t>Hinweise für Dozierende:</a:t>
            </a:r>
          </a:p>
          <a:p>
            <a:pPr>
              <a:lnSpc>
                <a:spcPct val="100000"/>
              </a:lnSpc>
              <a:spcBef>
                <a:spcPts val="0"/>
              </a:spcBef>
              <a:spcAft>
                <a:spcPts val="600"/>
              </a:spcAft>
              <a:buSzPct val="25000"/>
            </a:pPr>
            <a:r>
              <a:rPr lang="de-DE" sz="2400" b="0" dirty="0">
                <a:solidFill>
                  <a:schemeClr val="tx1"/>
                </a:solidFill>
                <a:latin typeface="Trebuchet MS" panose="020B0603020202020204" pitchFamily="34" charset="0"/>
              </a:rPr>
              <a:t>Orientierungen zum Thema Informationskompetenz liefern einige Studien. Hier eine Auswahl:</a:t>
            </a:r>
          </a:p>
          <a:p>
            <a:pPr marL="342900" indent="-342900">
              <a:lnSpc>
                <a:spcPct val="100000"/>
              </a:lnSpc>
              <a:spcBef>
                <a:spcPts val="0"/>
              </a:spcBef>
              <a:spcAft>
                <a:spcPts val="600"/>
              </a:spcAft>
              <a:buSzPct val="100000"/>
              <a:buFont typeface="Arial" panose="020B0604020202020204" pitchFamily="34" charset="0"/>
              <a:buChar char="•"/>
            </a:pPr>
            <a:r>
              <a:rPr lang="de-DE" sz="2400" b="0" dirty="0">
                <a:solidFill>
                  <a:schemeClr val="tx1"/>
                </a:solidFill>
                <a:latin typeface="Trebuchet MS" panose="020B0603020202020204" pitchFamily="34" charset="0"/>
              </a:rPr>
              <a:t>„Quelle: Internet“? Digitale Nachrichten- und Informationskompetenzen der deutschen Bevölkerung im Test. So heißt die </a:t>
            </a:r>
            <a:r>
              <a:rPr lang="de-DE" sz="2400" b="0" dirty="0">
                <a:solidFill>
                  <a:schemeClr val="tx1"/>
                </a:solidFill>
                <a:latin typeface="Trebuchet MS" panose="020B0603020202020204" pitchFamily="34" charset="0"/>
                <a:hlinkClick r:id="rId3"/>
              </a:rPr>
              <a:t>Studie der Stiftung Neue Verantwortung </a:t>
            </a:r>
            <a:r>
              <a:rPr lang="de-DE" sz="2400" b="0" dirty="0">
                <a:solidFill>
                  <a:schemeClr val="tx1"/>
                </a:solidFill>
                <a:latin typeface="Trebuchet MS" panose="020B0603020202020204" pitchFamily="34" charset="0"/>
              </a:rPr>
              <a:t>(2021) von den Autor*innen Dr. Anna-Katharina Meßmer, Alexander Sängerlaub und Leonie Schulz.</a:t>
            </a:r>
          </a:p>
          <a:p>
            <a:pPr marL="342900" indent="-342900">
              <a:lnSpc>
                <a:spcPct val="100000"/>
              </a:lnSpc>
              <a:spcBef>
                <a:spcPts val="0"/>
              </a:spcBef>
              <a:spcAft>
                <a:spcPts val="600"/>
              </a:spcAft>
              <a:buSzPct val="100000"/>
              <a:buFont typeface="Arial" panose="020B0604020202020204" pitchFamily="34" charset="0"/>
              <a:buChar char="•"/>
            </a:pPr>
            <a:r>
              <a:rPr lang="de-DE" sz="2400" b="0" dirty="0">
                <a:solidFill>
                  <a:schemeClr val="tx1"/>
                </a:solidFill>
                <a:latin typeface="Trebuchet MS" panose="020B0603020202020204" pitchFamily="34" charset="0"/>
              </a:rPr>
              <a:t>Fast alle gängigen Mediennutzungsstudien thematisieren die Ausprägung und Verteilung von Informationskompetenz, wie etwa der sog. </a:t>
            </a:r>
            <a:r>
              <a:rPr lang="de-DE" sz="2400" b="0" dirty="0">
                <a:solidFill>
                  <a:schemeClr val="tx1"/>
                </a:solidFill>
                <a:latin typeface="Trebuchet MS" panose="020B0603020202020204" pitchFamily="34" charset="0"/>
                <a:hlinkClick r:id="rId4"/>
              </a:rPr>
              <a:t>Digitaltalindex 2021/2022 der Initiative D21</a:t>
            </a:r>
            <a:r>
              <a:rPr lang="de-DE" sz="2400" b="0" dirty="0">
                <a:solidFill>
                  <a:schemeClr val="tx1"/>
                </a:solidFill>
                <a:latin typeface="Trebuchet MS" panose="020B0603020202020204" pitchFamily="34" charset="0"/>
              </a:rPr>
              <a:t> (ab S. 30f).</a:t>
            </a:r>
          </a:p>
          <a:p>
            <a:pPr marL="342900" indent="-342900">
              <a:lnSpc>
                <a:spcPct val="100000"/>
              </a:lnSpc>
              <a:spcBef>
                <a:spcPts val="0"/>
              </a:spcBef>
              <a:spcAft>
                <a:spcPts val="600"/>
              </a:spcAft>
              <a:buSzPct val="100000"/>
              <a:buFont typeface="Arial" panose="020B0604020202020204" pitchFamily="34" charset="0"/>
              <a:buChar char="•"/>
            </a:pPr>
            <a:r>
              <a:rPr lang="de-DE" sz="2400" b="0" dirty="0">
                <a:solidFill>
                  <a:schemeClr val="tx1"/>
                </a:solidFill>
                <a:latin typeface="Trebuchet MS" panose="020B0603020202020204" pitchFamily="34" charset="0"/>
              </a:rPr>
              <a:t>Einen Überblick zum Stand der Fachdiskussion sowie eine Zusammenstellung von Literaturangaben und Projekten unternimmt </a:t>
            </a:r>
            <a:r>
              <a:rPr lang="de-DE" sz="2400" b="0" dirty="0">
                <a:solidFill>
                  <a:schemeClr val="tx1"/>
                </a:solidFill>
                <a:latin typeface="Trebuchet MS" panose="020B0603020202020204" pitchFamily="34" charset="0"/>
                <a:hlinkClick r:id="rId5"/>
              </a:rPr>
              <a:t>Informationskompetenz in Deutschland </a:t>
            </a:r>
            <a:r>
              <a:rPr lang="de-DE" sz="2400" b="0" dirty="0">
                <a:solidFill>
                  <a:schemeClr val="tx1"/>
                </a:solidFill>
                <a:latin typeface="Trebuchet MS" panose="020B0603020202020204" pitchFamily="34" charset="0"/>
              </a:rPr>
              <a:t>(2009) der Autoren Harald </a:t>
            </a:r>
            <a:r>
              <a:rPr lang="de-DE" sz="2400" b="0" dirty="0" err="1">
                <a:solidFill>
                  <a:schemeClr val="tx1"/>
                </a:solidFill>
                <a:latin typeface="Trebuchet MS" panose="020B0603020202020204" pitchFamily="34" charset="0"/>
              </a:rPr>
              <a:t>Gapski</a:t>
            </a:r>
            <a:r>
              <a:rPr lang="de-DE" sz="2400" b="0" dirty="0">
                <a:solidFill>
                  <a:schemeClr val="tx1"/>
                </a:solidFill>
                <a:latin typeface="Trebuchet MS" panose="020B0603020202020204" pitchFamily="34" charset="0"/>
              </a:rPr>
              <a:t> und Thomas </a:t>
            </a:r>
            <a:r>
              <a:rPr lang="de-DE" sz="2400" b="0" dirty="0" err="1">
                <a:solidFill>
                  <a:schemeClr val="tx1"/>
                </a:solidFill>
                <a:latin typeface="Trebuchet MS" panose="020B0603020202020204" pitchFamily="34" charset="0"/>
              </a:rPr>
              <a:t>Tekster</a:t>
            </a:r>
            <a:r>
              <a:rPr lang="de-DE" sz="2400" b="0" dirty="0">
                <a:solidFill>
                  <a:schemeClr val="tx1"/>
                </a:solidFill>
                <a:latin typeface="Trebuchet MS" panose="020B0603020202020204" pitchFamily="34" charset="0"/>
              </a:rPr>
              <a:t>.</a:t>
            </a:r>
          </a:p>
        </p:txBody>
      </p:sp>
    </p:spTree>
    <p:extLst>
      <p:ext uri="{BB962C8B-B14F-4D97-AF65-F5344CB8AC3E}">
        <p14:creationId xmlns:p14="http://schemas.microsoft.com/office/powerpoint/2010/main" val="117419608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a:extLst>
              <a:ext uri="{FF2B5EF4-FFF2-40B4-BE49-F238E27FC236}">
                <a16:creationId xmlns:a16="http://schemas.microsoft.com/office/drawing/2014/main" id="{7AF129DF-1BD3-8EBB-B3C6-6EDE429C3B75}"/>
              </a:ext>
            </a:extLst>
          </p:cNvPr>
          <p:cNvSpPr/>
          <p:nvPr/>
        </p:nvSpPr>
        <p:spPr>
          <a:xfrm>
            <a:off x="5207000" y="4789861"/>
            <a:ext cx="9721304" cy="6192363"/>
          </a:xfrm>
          <a:prstGeom prst="roundRect">
            <a:avLst>
              <a:gd name="adj" fmla="val 8078"/>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79500">
              <a:lnSpc>
                <a:spcPct val="100000"/>
              </a:lnSpc>
            </a:pPr>
            <a:r>
              <a:rPr lang="de-DE" sz="2400" b="0" dirty="0">
                <a:latin typeface="Palatino"/>
              </a:rPr>
              <a:t>Sehen Sie sich mit den Teilnehmenden das </a:t>
            </a:r>
            <a:r>
              <a:rPr lang="de-DE" sz="2400" b="0" dirty="0">
                <a:latin typeface="Palatino"/>
                <a:hlinkClick r:id="rId3"/>
              </a:rPr>
              <a:t>Video</a:t>
            </a:r>
            <a:r>
              <a:rPr lang="de-DE" sz="2400" b="0" dirty="0">
                <a:latin typeface="Palatino"/>
              </a:rPr>
              <a:t> </a:t>
            </a:r>
            <a:r>
              <a:rPr lang="de-DE" sz="2400" b="0" i="1" dirty="0">
                <a:latin typeface="Palatino"/>
              </a:rPr>
              <a:t>Zwischen YouTube und Tagesthemen / Was ist Meinung? Was eine Nachricht? </a:t>
            </a:r>
            <a:r>
              <a:rPr lang="de-DE" sz="2400" b="0" dirty="0">
                <a:latin typeface="Palatino"/>
              </a:rPr>
              <a:t>des Online-Bildungsangebots von </a:t>
            </a:r>
            <a:r>
              <a:rPr lang="de-DE" sz="2400" b="0" i="1" dirty="0">
                <a:latin typeface="Palatino"/>
              </a:rPr>
              <a:t>So geht MEDIEN</a:t>
            </a:r>
            <a:r>
              <a:rPr lang="de-DE" sz="2400" b="0" dirty="0">
                <a:latin typeface="Palatino"/>
              </a:rPr>
              <a:t> an. </a:t>
            </a:r>
          </a:p>
          <a:p>
            <a:pPr marL="1079500">
              <a:lnSpc>
                <a:spcPct val="100000"/>
              </a:lnSpc>
            </a:pPr>
            <a:r>
              <a:rPr lang="de-DE" sz="2400" b="0" dirty="0">
                <a:latin typeface="Palatino"/>
              </a:rPr>
              <a:t>Folgende Übungen bieten sich an: </a:t>
            </a:r>
          </a:p>
          <a:p>
            <a:pPr marL="1422400" lvl="8" indent="-342900">
              <a:lnSpc>
                <a:spcPct val="100000"/>
              </a:lnSpc>
              <a:spcBef>
                <a:spcPts val="600"/>
              </a:spcBef>
              <a:buFont typeface="Arial" panose="020B0604020202020204" pitchFamily="34" charset="0"/>
              <a:buChar char="•"/>
            </a:pPr>
            <a:r>
              <a:rPr lang="de-DE" sz="2400" b="0" dirty="0">
                <a:latin typeface="Palatino"/>
              </a:rPr>
              <a:t>Fassen Sie die Inhalte des Videos im Plenum zusammen.</a:t>
            </a:r>
          </a:p>
          <a:p>
            <a:pPr marL="457200" lvl="8" indent="-457200">
              <a:lnSpc>
                <a:spcPct val="100000"/>
              </a:lnSpc>
              <a:spcBef>
                <a:spcPts val="600"/>
              </a:spcBef>
              <a:buFont typeface="Arial" panose="020B0604020202020204" pitchFamily="34" charset="0"/>
              <a:buChar char="•"/>
            </a:pPr>
            <a:r>
              <a:rPr lang="de-DE" sz="2400" b="0" dirty="0">
                <a:latin typeface="Palatino"/>
              </a:rPr>
              <a:t>Bearbeiten Sie gemeinsam das Arbeitsblatt 1 </a:t>
            </a:r>
            <a:r>
              <a:rPr lang="de-DE" sz="2400" b="0" dirty="0">
                <a:latin typeface="Palatino"/>
                <a:hlinkClick r:id="rId4"/>
              </a:rPr>
              <a:t>So unterscheiden sich Nachrichten von Meinungsäußerungen</a:t>
            </a:r>
            <a:r>
              <a:rPr lang="de-DE" sz="2400" b="0" dirty="0">
                <a:latin typeface="Palatino"/>
              </a:rPr>
              <a:t>. </a:t>
            </a:r>
          </a:p>
          <a:p>
            <a:pPr marL="457200" lvl="8" indent="-457200">
              <a:lnSpc>
                <a:spcPct val="100000"/>
              </a:lnSpc>
              <a:spcBef>
                <a:spcPts val="600"/>
              </a:spcBef>
              <a:buFont typeface="Arial" panose="020B0604020202020204" pitchFamily="34" charset="0"/>
              <a:buChar char="•"/>
            </a:pPr>
            <a:r>
              <a:rPr lang="de-DE" sz="2400" b="0" dirty="0">
                <a:latin typeface="Palatino"/>
              </a:rPr>
              <a:t>Bearbeiten Sie das </a:t>
            </a:r>
            <a:r>
              <a:rPr lang="de-DE" sz="2400" b="0" dirty="0">
                <a:latin typeface="Palatino"/>
                <a:hlinkClick r:id="rId4"/>
              </a:rPr>
              <a:t>Arbeitsblatt 2 Arbeitsaufträge</a:t>
            </a:r>
            <a:r>
              <a:rPr lang="de-DE" sz="2400" b="0" dirty="0">
                <a:latin typeface="Palatino"/>
              </a:rPr>
              <a:t> in Gruppen und stellen Ihre Ergebnisse vor.</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12</a:t>
            </a:fld>
            <a:endParaRPr lang="de-DE" dirty="0"/>
          </a:p>
        </p:txBody>
      </p:sp>
      <p:sp>
        <p:nvSpPr>
          <p:cNvPr id="2" name="Abgerundetes Rechteck">
            <a:extLst>
              <a:ext uri="{FF2B5EF4-FFF2-40B4-BE49-F238E27FC236}">
                <a16:creationId xmlns:a16="http://schemas.microsoft.com/office/drawing/2014/main" id="{EC70BF42-F91F-5BEB-B50B-A0DE67B98503}"/>
              </a:ext>
            </a:extLst>
          </p:cNvPr>
          <p:cNvSpPr/>
          <p:nvPr/>
        </p:nvSpPr>
        <p:spPr>
          <a:xfrm>
            <a:off x="5222257" y="1120605"/>
            <a:ext cx="17280000" cy="2988349"/>
          </a:xfrm>
          <a:prstGeom prst="roundRect">
            <a:avLst>
              <a:gd name="adj" fmla="val 18107"/>
            </a:avLst>
          </a:prstGeom>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d. Zum Unterschied von Meinung und Nachricht</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Zum journalistischen Handwerk gehört, dass Meinung und Nachricht durch entsprechende Kennzeichnung </a:t>
            </a:r>
            <a:r>
              <a:rPr lang="de-DE" sz="2400" b="0" i="1" dirty="0">
                <a:solidFill>
                  <a:schemeClr val="tx1"/>
                </a:solidFill>
                <a:latin typeface="Palatino"/>
              </a:rPr>
              <a:t>(Kommentar, Meinung) </a:t>
            </a:r>
            <a:r>
              <a:rPr lang="de-DE" sz="2400" b="0" dirty="0">
                <a:solidFill>
                  <a:schemeClr val="tx1"/>
                </a:solidFill>
                <a:latin typeface="Palatino"/>
              </a:rPr>
              <a:t>sichtbar zu unterscheiden sind. Besonders im Internet und in Sozialen Medien gibt es viele Angebote, die beide Formen nicht klar voneinander abgrenzen. Die Fähigkeit, beides zu unterscheiden, ist eine wichtige Grundlage, um sich unabhängig informieren zu können. </a:t>
            </a:r>
            <a:endParaRPr sz="2400" dirty="0">
              <a:solidFill>
                <a:schemeClr val="tx1"/>
              </a:solidFill>
              <a:latin typeface="Palatino"/>
            </a:endParaRPr>
          </a:p>
        </p:txBody>
      </p:sp>
      <p:pic>
        <p:nvPicPr>
          <p:cNvPr id="11" name="Bild" descr="Bild">
            <a:extLst>
              <a:ext uri="{FF2B5EF4-FFF2-40B4-BE49-F238E27FC236}">
                <a16:creationId xmlns:a16="http://schemas.microsoft.com/office/drawing/2014/main" id="{080BEA7B-1C6A-69A2-5FF1-9BFEE5F73342}"/>
              </a:ext>
            </a:extLst>
          </p:cNvPr>
          <p:cNvPicPr>
            <a:picLocks noChangeAspect="1"/>
          </p:cNvPicPr>
          <p:nvPr/>
        </p:nvPicPr>
        <p:blipFill>
          <a:blip r:embed="rId5" cstate="print"/>
          <a:stretch>
            <a:fillRect/>
          </a:stretch>
        </p:blipFill>
        <p:spPr>
          <a:xfrm>
            <a:off x="5633088" y="5292095"/>
            <a:ext cx="900002" cy="900002"/>
          </a:xfrm>
          <a:prstGeom prst="rect">
            <a:avLst/>
          </a:prstGeom>
          <a:ln w="3175">
            <a:miter lim="400000"/>
          </a:ln>
        </p:spPr>
      </p:pic>
      <p:pic>
        <p:nvPicPr>
          <p:cNvPr id="17" name="Bild" descr="Bild">
            <a:extLst>
              <a:ext uri="{FF2B5EF4-FFF2-40B4-BE49-F238E27FC236}">
                <a16:creationId xmlns:a16="http://schemas.microsoft.com/office/drawing/2014/main" id="{DF813A69-658D-1811-D043-73D9ECEEEF11}"/>
              </a:ext>
            </a:extLst>
          </p:cNvPr>
          <p:cNvPicPr>
            <a:picLocks noChangeAspect="1"/>
          </p:cNvPicPr>
          <p:nvPr/>
        </p:nvPicPr>
        <p:blipFill>
          <a:blip r:embed="rId6" cstate="print"/>
          <a:stretch>
            <a:fillRect/>
          </a:stretch>
        </p:blipFill>
        <p:spPr>
          <a:xfrm>
            <a:off x="5633088" y="7093792"/>
            <a:ext cx="900002" cy="900000"/>
          </a:xfrm>
          <a:prstGeom prst="rect">
            <a:avLst/>
          </a:prstGeom>
          <a:ln w="3175">
            <a:miter lim="400000"/>
          </a:ln>
        </p:spPr>
      </p:pic>
      <p:sp>
        <p:nvSpPr>
          <p:cNvPr id="13" name="Abgerundetes Rechteck">
            <a:extLst>
              <a:ext uri="{FF2B5EF4-FFF2-40B4-BE49-F238E27FC236}">
                <a16:creationId xmlns:a16="http://schemas.microsoft.com/office/drawing/2014/main" id="{2A5369A9-6101-BEA9-E426-94918CF91713}"/>
              </a:ext>
            </a:extLst>
          </p:cNvPr>
          <p:cNvSpPr/>
          <p:nvPr/>
        </p:nvSpPr>
        <p:spPr>
          <a:xfrm>
            <a:off x="15548476" y="4789861"/>
            <a:ext cx="6940668" cy="6192363"/>
          </a:xfrm>
          <a:prstGeom prst="roundRect">
            <a:avLst>
              <a:gd name="adj" fmla="val 7673"/>
            </a:avLst>
          </a:prstGeom>
          <a:ln w="31750" cap="rnd">
            <a:solidFill>
              <a:srgbClr val="000000"/>
            </a:solidFill>
            <a:prstDash val="lg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latin typeface="Trebuchet MS" panose="020B0603020202020204" pitchFamily="34" charset="0"/>
              </a:rPr>
              <a:t>Vertiefung: </a:t>
            </a:r>
          </a:p>
          <a:p>
            <a:pPr marL="1080000">
              <a:lnSpc>
                <a:spcPct val="100000"/>
              </a:lnSpc>
              <a:spcBef>
                <a:spcPts val="600"/>
              </a:spcBef>
              <a:spcAft>
                <a:spcPts val="600"/>
              </a:spcAft>
            </a:pPr>
            <a:r>
              <a:rPr lang="de-DE" sz="2400" b="0" dirty="0">
                <a:latin typeface="Trebuchet MS" panose="020B0603020202020204" pitchFamily="34" charset="0"/>
              </a:rPr>
              <a:t>Bearbeiten Sie im Plenum oder in Zweierarbeit das Arbeitsblatt AB_3 Zuordnung Begriffe B aus der </a:t>
            </a:r>
            <a:r>
              <a:rPr lang="de-DE" sz="2400" b="0" dirty="0">
                <a:latin typeface="Trebuchet MS" panose="020B0603020202020204" pitchFamily="34" charset="0"/>
                <a:hlinkClick r:id="rId7"/>
              </a:rPr>
              <a:t>Modulbox zum Thema Verschwörungserzählungen des DVV</a:t>
            </a:r>
            <a:r>
              <a:rPr lang="de-DE" sz="2400" b="0" dirty="0">
                <a:latin typeface="Trebuchet MS" panose="020B0603020202020204" pitchFamily="34" charset="0"/>
              </a:rPr>
              <a:t>, in dem unterschiedlichen Textsorten entsprechende Beispiele zugeordnet werden.</a:t>
            </a:r>
          </a:p>
          <a:p>
            <a:pPr>
              <a:lnSpc>
                <a:spcPct val="100000"/>
              </a:lnSpc>
              <a:spcBef>
                <a:spcPts val="600"/>
              </a:spcBef>
              <a:spcAft>
                <a:spcPts val="600"/>
              </a:spcAft>
            </a:pPr>
            <a:r>
              <a:rPr lang="de-DE" sz="2400" b="0" dirty="0">
                <a:latin typeface="Trebuchet MS" panose="020B0603020202020204" pitchFamily="34" charset="0"/>
              </a:rPr>
              <a:t>Das Arbeitsblatt können Sie </a:t>
            </a:r>
            <a:r>
              <a:rPr lang="de-DE" sz="2400" b="0" dirty="0">
                <a:latin typeface="Trebuchet MS" panose="020B0603020202020204" pitchFamily="34" charset="0"/>
                <a:hlinkClick r:id="rId8"/>
              </a:rPr>
              <a:t>auf der Webseite der Grimme-Akademie</a:t>
            </a:r>
            <a:r>
              <a:rPr lang="de-DE" sz="2400" b="0" dirty="0">
                <a:latin typeface="Trebuchet MS" panose="020B0603020202020204" pitchFamily="34" charset="0"/>
              </a:rPr>
              <a:t> downloaden.</a:t>
            </a:r>
          </a:p>
        </p:txBody>
      </p:sp>
      <p:pic>
        <p:nvPicPr>
          <p:cNvPr id="14" name="Bild" descr="Bild">
            <a:extLst>
              <a:ext uri="{FF2B5EF4-FFF2-40B4-BE49-F238E27FC236}">
                <a16:creationId xmlns:a16="http://schemas.microsoft.com/office/drawing/2014/main" id="{55BE08AD-A380-9395-2234-9F8962D62E8E}"/>
              </a:ext>
            </a:extLst>
          </p:cNvPr>
          <p:cNvPicPr>
            <a:picLocks noChangeAspect="1"/>
          </p:cNvPicPr>
          <p:nvPr/>
        </p:nvPicPr>
        <p:blipFill>
          <a:blip r:embed="rId6" cstate="print"/>
          <a:stretch>
            <a:fillRect/>
          </a:stretch>
        </p:blipFill>
        <p:spPr>
          <a:xfrm>
            <a:off x="16008423" y="5130081"/>
            <a:ext cx="900002" cy="900000"/>
          </a:xfrm>
          <a:prstGeom prst="rect">
            <a:avLst/>
          </a:prstGeom>
          <a:ln w="3175">
            <a:miter lim="400000"/>
          </a:ln>
        </p:spPr>
      </p:pic>
    </p:spTree>
    <p:extLst>
      <p:ext uri="{BB962C8B-B14F-4D97-AF65-F5344CB8AC3E}">
        <p14:creationId xmlns:p14="http://schemas.microsoft.com/office/powerpoint/2010/main" val="302358622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a:extLst>
              <a:ext uri="{FF2B5EF4-FFF2-40B4-BE49-F238E27FC236}">
                <a16:creationId xmlns:a16="http://schemas.microsoft.com/office/drawing/2014/main" id="{5B7A6858-F791-7301-805A-370A1FE3A818}"/>
              </a:ext>
            </a:extLst>
          </p:cNvPr>
          <p:cNvSpPr/>
          <p:nvPr/>
        </p:nvSpPr>
        <p:spPr>
          <a:xfrm>
            <a:off x="17660347" y="4292494"/>
            <a:ext cx="5548903" cy="8686905"/>
          </a:xfrm>
          <a:prstGeom prst="roundRect">
            <a:avLst>
              <a:gd name="adj" fmla="val 9223"/>
            </a:avLst>
          </a:prstGeom>
          <a:ln w="50800" cap="rnd">
            <a:solidFill>
              <a:srgbClr val="000000"/>
            </a:solidFill>
            <a:custDash>
              <a:ds d="100000" sp="200000"/>
            </a:cust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pPr>
            <a:r>
              <a:rPr lang="de-DE" sz="2400" dirty="0">
                <a:latin typeface="Trebuchet MS" panose="020B0603020202020204" pitchFamily="34" charset="0"/>
              </a:rPr>
              <a:t>Hinweis für Dozierende: </a:t>
            </a:r>
          </a:p>
          <a:p>
            <a:pPr>
              <a:lnSpc>
                <a:spcPct val="100000"/>
              </a:lnSpc>
              <a:spcBef>
                <a:spcPts val="600"/>
              </a:spcBef>
            </a:pPr>
            <a:r>
              <a:rPr lang="de-DE" sz="2400" b="0" i="1" dirty="0">
                <a:latin typeface="Trebuchet MS" panose="020B0603020202020204" pitchFamily="34" charset="0"/>
              </a:rPr>
              <a:t>Reddit</a:t>
            </a:r>
            <a:r>
              <a:rPr lang="de-DE" sz="2400" b="0" dirty="0">
                <a:latin typeface="Trebuchet MS" panose="020B0603020202020204" pitchFamily="34" charset="0"/>
              </a:rPr>
              <a:t> ist ein Internetforum, in dem sich die User*innen zu einer Vielzahl an Themen austauschen können. Die Inhalte werden dabei nicht auf ihren Wahrheitsgehalt hin überprüft. Be</a:t>
            </a:r>
            <a:r>
              <a:rPr lang="de-DE" sz="2400" dirty="0">
                <a:latin typeface="Trebuchet MS" panose="020B0603020202020204" pitchFamily="34" charset="0"/>
              </a:rPr>
              <a:t>i </a:t>
            </a:r>
            <a:r>
              <a:rPr lang="de-DE" sz="2400" b="0" i="1" dirty="0" err="1">
                <a:latin typeface="Trebuchet MS" panose="020B0603020202020204" pitchFamily="34" charset="0"/>
              </a:rPr>
              <a:t>Gutefrage</a:t>
            </a:r>
            <a:r>
              <a:rPr lang="de-DE" sz="2400" b="0" dirty="0">
                <a:latin typeface="Trebuchet MS" panose="020B0603020202020204" pitchFamily="34" charset="0"/>
              </a:rPr>
              <a:t> können Fragen gestellt werden, die von der Community beantwortet werden, wobei es keine Verifizierung des Inhalts gibt. </a:t>
            </a:r>
            <a:r>
              <a:rPr lang="de-DE" sz="2400" b="0" i="1" dirty="0">
                <a:latin typeface="Trebuchet MS" panose="020B0603020202020204" pitchFamily="34" charset="0"/>
              </a:rPr>
              <a:t>Funk</a:t>
            </a:r>
            <a:r>
              <a:rPr lang="de-DE" sz="2400" b="0" dirty="0">
                <a:latin typeface="Trebuchet MS" panose="020B0603020202020204" pitchFamily="34" charset="0"/>
              </a:rPr>
              <a:t> und </a:t>
            </a:r>
            <a:r>
              <a:rPr lang="de-DE" sz="2400" b="0" i="1" dirty="0">
                <a:latin typeface="Trebuchet MS" panose="020B0603020202020204" pitchFamily="34" charset="0"/>
              </a:rPr>
              <a:t>Tagesschau</a:t>
            </a:r>
            <a:r>
              <a:rPr lang="de-DE" sz="2400" b="0" dirty="0">
                <a:latin typeface="Trebuchet MS" panose="020B0603020202020204" pitchFamily="34" charset="0"/>
              </a:rPr>
              <a:t> sind Angebote des öffentlich-rechtlichen Rundfunks, </a:t>
            </a:r>
            <a:r>
              <a:rPr lang="de-DE" sz="2400" b="0" i="1" dirty="0">
                <a:latin typeface="Trebuchet MS" panose="020B0603020202020204" pitchFamily="34" charset="0"/>
              </a:rPr>
              <a:t>Fluter</a:t>
            </a:r>
            <a:r>
              <a:rPr lang="de-DE" sz="2400" b="0" dirty="0">
                <a:latin typeface="Trebuchet MS" panose="020B0603020202020204" pitchFamily="34" charset="0"/>
              </a:rPr>
              <a:t> ist ein Magazin der </a:t>
            </a:r>
            <a:r>
              <a:rPr lang="de-DE" sz="2400" b="0" i="1" dirty="0">
                <a:latin typeface="Trebuchet MS" panose="020B0603020202020204" pitchFamily="34" charset="0"/>
              </a:rPr>
              <a:t>Bundeszentrale für politische Bildung </a:t>
            </a:r>
            <a:r>
              <a:rPr lang="de-DE" sz="2400" b="0" dirty="0">
                <a:latin typeface="Trebuchet MS" panose="020B0603020202020204" pitchFamily="34" charset="0"/>
              </a:rPr>
              <a:t>und der </a:t>
            </a:r>
            <a:r>
              <a:rPr lang="de-DE" sz="2400" b="0" i="1" dirty="0">
                <a:latin typeface="Trebuchet MS" panose="020B0603020202020204" pitchFamily="34" charset="0"/>
              </a:rPr>
              <a:t>Postillon</a:t>
            </a:r>
            <a:r>
              <a:rPr lang="de-DE" sz="2400" b="0" dirty="0">
                <a:latin typeface="Trebuchet MS" panose="020B0603020202020204" pitchFamily="34" charset="0"/>
              </a:rPr>
              <a:t> ist eine Satirewebsite.</a:t>
            </a:r>
            <a:endParaRPr lang="de-DE" sz="2400" dirty="0">
              <a:latin typeface="Trebuchet MS" panose="020B0603020202020204" pitchFamily="34" charset="0"/>
            </a:endParaRPr>
          </a:p>
        </p:txBody>
      </p:sp>
      <p:sp>
        <p:nvSpPr>
          <p:cNvPr id="11" name="Abgerundetes Rechteck">
            <a:extLst>
              <a:ext uri="{FF2B5EF4-FFF2-40B4-BE49-F238E27FC236}">
                <a16:creationId xmlns:a16="http://schemas.microsoft.com/office/drawing/2014/main" id="{46F2B994-7410-8EF5-B912-04B4C8F49313}"/>
              </a:ext>
            </a:extLst>
          </p:cNvPr>
          <p:cNvSpPr/>
          <p:nvPr/>
        </p:nvSpPr>
        <p:spPr>
          <a:xfrm>
            <a:off x="5233422" y="4292494"/>
            <a:ext cx="11807999" cy="8686905"/>
          </a:xfrm>
          <a:prstGeom prst="roundRect">
            <a:avLst>
              <a:gd name="adj" fmla="val 6104"/>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numCol="2" spcCol="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pitchFamily="2" charset="77"/>
                <a:ea typeface="Palatino" pitchFamily="2" charset="77"/>
                <a:cs typeface="Times New Roman" panose="02020603050405020304" pitchFamily="18" charset="0"/>
              </a:rPr>
              <a:t>Frage für die Teilnehmenden: Welche der folgenden Angebote sind Ihnen bekannt?</a:t>
            </a: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3"/>
              </a:rPr>
              <a:t>Reddit</a:t>
            </a:r>
            <a:endParaRPr lang="de-DE" sz="2400" b="0"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4"/>
              </a:rPr>
              <a:t>fluter.de</a:t>
            </a:r>
            <a:endParaRPr lang="de-DE" sz="2400" b="0"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5"/>
              </a:rPr>
              <a:t>funk.net</a:t>
            </a:r>
            <a:endParaRPr lang="de-DE" sz="2400" b="0"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6"/>
              </a:rPr>
              <a:t>der Postillon</a:t>
            </a:r>
            <a:endParaRPr lang="de-DE" sz="2400" b="0"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7"/>
              </a:rPr>
              <a:t>gutefrage.net</a:t>
            </a:r>
            <a:endParaRPr lang="de-DE" sz="2400" b="0"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r>
              <a:rPr lang="de-DE" sz="2400" b="0" u="sng" dirty="0">
                <a:latin typeface="Palatino" pitchFamily="2" charset="77"/>
                <a:ea typeface="Palatino" pitchFamily="2" charset="77"/>
                <a:hlinkClick r:id="rId8"/>
              </a:rPr>
              <a:t>Tagesschau bei TikTok</a:t>
            </a:r>
            <a:endParaRPr lang="de-DE" sz="2400" b="0" u="sng" dirty="0">
              <a:latin typeface="Palatino" pitchFamily="2" charset="77"/>
              <a:ea typeface="Palatino" pitchFamily="2" charset="77"/>
            </a:endParaRPr>
          </a:p>
          <a:p>
            <a:pPr marL="342900" indent="-342900" fontAlgn="t">
              <a:lnSpc>
                <a:spcPts val="3100"/>
              </a:lnSpc>
              <a:spcBef>
                <a:spcPts val="600"/>
              </a:spcBef>
              <a:spcAft>
                <a:spcPts val="600"/>
              </a:spcAft>
              <a:buFont typeface="Arial" panose="020B0604020202020204" pitchFamily="34" charset="0"/>
              <a:buChar char="•"/>
            </a:pPr>
            <a:endParaRPr lang="de-DE" sz="2400" b="0" dirty="0">
              <a:latin typeface="Palatino" pitchFamily="2" charset="77"/>
              <a:ea typeface="Palatino" pitchFamily="2" charset="77"/>
              <a:cs typeface="Times New Roman" panose="02020603050405020304" pitchFamily="18" charset="0"/>
            </a:endParaRPr>
          </a:p>
          <a:p>
            <a:pPr marL="30163">
              <a:lnSpc>
                <a:spcPct val="100000"/>
              </a:lnSpc>
              <a:spcBef>
                <a:spcPts val="0"/>
              </a:spcBef>
              <a:spcAft>
                <a:spcPts val="600"/>
              </a:spcAft>
            </a:pPr>
            <a:r>
              <a:rPr lang="de-DE" sz="2400" b="0" dirty="0">
                <a:latin typeface="Palatino" pitchFamily="2" charset="77"/>
                <a:ea typeface="Palatino" pitchFamily="2" charset="77"/>
                <a:cs typeface="Times New Roman" panose="02020603050405020304" pitchFamily="18" charset="0"/>
              </a:rPr>
              <a:t>Sollten Angebote nicht bekannt sein, können sich die Teilnehmenden in einer kurzen Recherche einen Eindruck verschaffen und folgende Fragen besprechen:</a:t>
            </a:r>
          </a:p>
          <a:p>
            <a:pPr marL="373063"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cs typeface="Times New Roman" panose="02020603050405020304" pitchFamily="18" charset="0"/>
              </a:rPr>
              <a:t>Wo vermuten Sie mehr persönliche Meinung und wo mehr recherchierte Nachrichten?</a:t>
            </a:r>
          </a:p>
          <a:p>
            <a:pPr marL="373063"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cs typeface="Times New Roman" panose="02020603050405020304" pitchFamily="18" charset="0"/>
              </a:rPr>
              <a:t>Welches der Angebote ist zwar wie eine Nachrichtenseite aufgemacht, ist allerdings Satire?</a:t>
            </a:r>
          </a:p>
          <a:p>
            <a:pPr marL="30163">
              <a:lnSpc>
                <a:spcPct val="100000"/>
              </a:lnSpc>
              <a:spcBef>
                <a:spcPts val="0"/>
              </a:spcBef>
              <a:spcAft>
                <a:spcPts val="600"/>
              </a:spcAft>
            </a:pPr>
            <a:endParaRPr lang="de-DE" sz="2400" b="0" dirty="0">
              <a:latin typeface="Palatino" pitchFamily="2" charset="77"/>
              <a:ea typeface="Palatino" pitchFamily="2" charset="77"/>
              <a:cs typeface="Times New Roman" panose="02020603050405020304" pitchFamily="18" charset="0"/>
            </a:endParaRPr>
          </a:p>
          <a:p>
            <a:pPr marL="30163">
              <a:lnSpc>
                <a:spcPct val="100000"/>
              </a:lnSpc>
              <a:spcBef>
                <a:spcPts val="0"/>
              </a:spcBef>
              <a:spcAft>
                <a:spcPts val="600"/>
              </a:spcAft>
            </a:pPr>
            <a:r>
              <a:rPr lang="de-DE" sz="2400" b="0" dirty="0">
                <a:latin typeface="Palatino" pitchFamily="2" charset="77"/>
                <a:ea typeface="Palatino" pitchFamily="2" charset="77"/>
                <a:cs typeface="Times New Roman" panose="02020603050405020304" pitchFamily="18" charset="0"/>
              </a:rPr>
              <a:t>Sehen Sie sich mehrere Fragen und Antworten auf </a:t>
            </a:r>
            <a:r>
              <a:rPr lang="de-DE" sz="2400" b="0" dirty="0" err="1">
                <a:latin typeface="Palatino" pitchFamily="2" charset="77"/>
                <a:ea typeface="Palatino" pitchFamily="2" charset="77"/>
                <a:cs typeface="Times New Roman" panose="02020603050405020304" pitchFamily="18" charset="0"/>
              </a:rPr>
              <a:t>gutefrage</a:t>
            </a:r>
            <a:r>
              <a:rPr lang="de-DE" sz="2400" b="0" dirty="0">
                <a:latin typeface="Palatino" pitchFamily="2" charset="77"/>
                <a:ea typeface="Palatino" pitchFamily="2" charset="77"/>
                <a:cs typeface="Times New Roman" panose="02020603050405020304" pitchFamily="18" charset="0"/>
              </a:rPr>
              <a:t> an und diskutieren Sie: </a:t>
            </a:r>
          </a:p>
          <a:p>
            <a:pPr marL="373063"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cs typeface="Times New Roman" panose="02020603050405020304" pitchFamily="18" charset="0"/>
              </a:rPr>
              <a:t>Ist hier eine persönliche Einschätzung zu sehen oder sind Fakten benannt? </a:t>
            </a:r>
          </a:p>
          <a:p>
            <a:pPr marL="30163">
              <a:lnSpc>
                <a:spcPct val="100000"/>
              </a:lnSpc>
              <a:spcBef>
                <a:spcPts val="0"/>
              </a:spcBef>
              <a:spcAft>
                <a:spcPts val="600"/>
              </a:spcAft>
            </a:pPr>
            <a:endParaRPr lang="de-DE" sz="2400" b="0" dirty="0">
              <a:latin typeface="Palatino" pitchFamily="2" charset="77"/>
              <a:ea typeface="Palatino" pitchFamily="2" charset="77"/>
              <a:cs typeface="Times New Roman" panose="02020603050405020304" pitchFamily="18" charset="0"/>
            </a:endParaRPr>
          </a:p>
          <a:p>
            <a:pPr marL="30163">
              <a:lnSpc>
                <a:spcPct val="100000"/>
              </a:lnSpc>
              <a:spcBef>
                <a:spcPts val="0"/>
              </a:spcBef>
              <a:spcAft>
                <a:spcPts val="600"/>
              </a:spcAft>
            </a:pPr>
            <a:r>
              <a:rPr lang="de-DE" sz="2400" b="0" dirty="0">
                <a:latin typeface="Palatino" pitchFamily="2" charset="77"/>
                <a:ea typeface="Palatino" pitchFamily="2" charset="77"/>
                <a:cs typeface="Times New Roman" panose="02020603050405020304" pitchFamily="18" charset="0"/>
              </a:rPr>
              <a:t>Vergleichen Sie im Anschluss die Angebote von Funk, Fluter und der Tagesschau miteinander: </a:t>
            </a:r>
          </a:p>
          <a:p>
            <a:pPr marL="373063"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cs typeface="Times New Roman" panose="02020603050405020304" pitchFamily="18" charset="0"/>
              </a:rPr>
              <a:t>Welche Unterschiede in der Berichterstattung gibt es hier?</a:t>
            </a:r>
            <a:endParaRPr lang="de-DE" sz="2400" b="0" dirty="0">
              <a:latin typeface="Palatino" pitchFamily="2" charset="77"/>
              <a:ea typeface="Palatino" pitchFamily="2" charset="77"/>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13</a:t>
            </a:fld>
            <a:endParaRPr lang="de-DE" dirty="0"/>
          </a:p>
        </p:txBody>
      </p:sp>
      <p:pic>
        <p:nvPicPr>
          <p:cNvPr id="16" name="Bild" descr="Bild">
            <a:extLst>
              <a:ext uri="{FF2B5EF4-FFF2-40B4-BE49-F238E27FC236}">
                <a16:creationId xmlns:a16="http://schemas.microsoft.com/office/drawing/2014/main" id="{CF8CCF19-174B-CD21-2CF8-2A5A9B9AAB82}"/>
              </a:ext>
            </a:extLst>
          </p:cNvPr>
          <p:cNvPicPr>
            <a:picLocks noChangeAspect="1"/>
          </p:cNvPicPr>
          <p:nvPr/>
        </p:nvPicPr>
        <p:blipFill>
          <a:blip r:embed="rId9" cstate="print"/>
          <a:stretch>
            <a:fillRect/>
          </a:stretch>
        </p:blipFill>
        <p:spPr>
          <a:xfrm>
            <a:off x="5711280" y="4625752"/>
            <a:ext cx="900002" cy="900002"/>
          </a:xfrm>
          <a:prstGeom prst="rect">
            <a:avLst/>
          </a:prstGeom>
          <a:ln w="3175">
            <a:miter lim="400000"/>
          </a:ln>
        </p:spPr>
      </p:pic>
      <p:pic>
        <p:nvPicPr>
          <p:cNvPr id="17" name="Bild" descr="Bild">
            <a:extLst>
              <a:ext uri="{FF2B5EF4-FFF2-40B4-BE49-F238E27FC236}">
                <a16:creationId xmlns:a16="http://schemas.microsoft.com/office/drawing/2014/main" id="{7DC165D9-C841-A1BB-9713-68EA4D9764E2}"/>
              </a:ext>
            </a:extLst>
          </p:cNvPr>
          <p:cNvPicPr>
            <a:picLocks noChangeAspect="1"/>
          </p:cNvPicPr>
          <p:nvPr/>
        </p:nvPicPr>
        <p:blipFill>
          <a:blip r:embed="rId10" cstate="print"/>
          <a:stretch>
            <a:fillRect/>
          </a:stretch>
        </p:blipFill>
        <p:spPr>
          <a:xfrm>
            <a:off x="18141084" y="4626000"/>
            <a:ext cx="900002" cy="900001"/>
          </a:xfrm>
          <a:prstGeom prst="rect">
            <a:avLst/>
          </a:prstGeom>
          <a:ln w="3175">
            <a:miter lim="400000"/>
          </a:ln>
        </p:spPr>
      </p:pic>
      <p:sp>
        <p:nvSpPr>
          <p:cNvPr id="5" name="Abgerundetes Rechteck">
            <a:extLst>
              <a:ext uri="{FF2B5EF4-FFF2-40B4-BE49-F238E27FC236}">
                <a16:creationId xmlns:a16="http://schemas.microsoft.com/office/drawing/2014/main" id="{40A16454-BFF3-9076-1DA4-683EC6972C01}"/>
              </a:ext>
            </a:extLst>
          </p:cNvPr>
          <p:cNvSpPr/>
          <p:nvPr/>
        </p:nvSpPr>
        <p:spPr>
          <a:xfrm>
            <a:off x="5222256" y="1120605"/>
            <a:ext cx="17986993" cy="2706709"/>
          </a:xfrm>
          <a:prstGeom prst="roundRect">
            <a:avLst>
              <a:gd name="adj" fmla="val 1994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e. Wo finde ich Meinung, wo finde ich Nachrichten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Um sich zu informieren, nutzen viele Menschen unterschiedliche Internet- und Social-Media-Plattformen. Während einige Angebote redaktionell begleitet und die Inhalte verifiziert werden, bieten andere die Möglichkeit, eigene Inhalte zu posten und öffentlich zugänglich zu machen, ohne dass der veröffentlichte Inhalt geprüft wird. </a:t>
            </a:r>
          </a:p>
        </p:txBody>
      </p:sp>
    </p:spTree>
    <p:extLst>
      <p:ext uri="{BB962C8B-B14F-4D97-AF65-F5344CB8AC3E}">
        <p14:creationId xmlns:p14="http://schemas.microsoft.com/office/powerpoint/2010/main" val="4710720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14</a:t>
            </a:fld>
            <a:endParaRPr lang="de-DE" dirty="0"/>
          </a:p>
        </p:txBody>
      </p:sp>
      <p:sp>
        <p:nvSpPr>
          <p:cNvPr id="5" name="Abgerundetes Rechteck">
            <a:extLst>
              <a:ext uri="{FF2B5EF4-FFF2-40B4-BE49-F238E27FC236}">
                <a16:creationId xmlns:a16="http://schemas.microsoft.com/office/drawing/2014/main" id="{7DA306F5-A269-641D-AD06-BE9B6DDE8ECC}"/>
              </a:ext>
            </a:extLst>
          </p:cNvPr>
          <p:cNvSpPr/>
          <p:nvPr/>
        </p:nvSpPr>
        <p:spPr>
          <a:xfrm>
            <a:off x="5222256" y="1120605"/>
            <a:ext cx="17266269" cy="2192535"/>
          </a:xfrm>
          <a:prstGeom prst="roundRect">
            <a:avLst>
              <a:gd name="adj" fmla="val 22449"/>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Testen Sie Ihr Wissen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Hier finden Sie Vorschläge, welche bereits fertig angelegten Quizze Sie zum Einstieg einsetzen können,</a:t>
            </a:r>
            <a:r>
              <a:rPr lang="de-DE" sz="2400" dirty="0">
                <a:solidFill>
                  <a:schemeClr val="tx1"/>
                </a:solidFill>
                <a:latin typeface="Palatino" pitchFamily="2" charset="77"/>
                <a:ea typeface="Palatino" pitchFamily="2" charset="77"/>
              </a:rPr>
              <a:t> und Anregungen, um selbst ein Quiz anzulegen.</a:t>
            </a:r>
            <a:endParaRPr lang="de-DE" sz="2400" b="0" dirty="0">
              <a:solidFill>
                <a:schemeClr val="tx1"/>
              </a:solidFill>
              <a:latin typeface="Palatino"/>
            </a:endParaRPr>
          </a:p>
        </p:txBody>
      </p:sp>
      <p:sp>
        <p:nvSpPr>
          <p:cNvPr id="11" name="Abgerundetes Rechteck">
            <a:extLst>
              <a:ext uri="{FF2B5EF4-FFF2-40B4-BE49-F238E27FC236}">
                <a16:creationId xmlns:a16="http://schemas.microsoft.com/office/drawing/2014/main" id="{CB2B5867-1761-C490-40FE-0CF16516B0E6}"/>
              </a:ext>
            </a:extLst>
          </p:cNvPr>
          <p:cNvSpPr/>
          <p:nvPr/>
        </p:nvSpPr>
        <p:spPr>
          <a:xfrm>
            <a:off x="5233421" y="4292495"/>
            <a:ext cx="17255104" cy="5661850"/>
          </a:xfrm>
          <a:prstGeom prst="roundRect">
            <a:avLst>
              <a:gd name="adj" fmla="val 10770"/>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numCol="1" spcCol="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342900" indent="-342900">
              <a:lnSpc>
                <a:spcPct val="100000"/>
              </a:lnSpc>
              <a:spcBef>
                <a:spcPts val="1200"/>
              </a:spcBef>
              <a:buFont typeface="Arial" panose="020B0604020202020204" pitchFamily="34" charset="0"/>
              <a:buChar char="•"/>
            </a:pPr>
            <a:r>
              <a:rPr lang="de-DE" sz="2400" b="0" dirty="0">
                <a:latin typeface="Palatino"/>
              </a:rPr>
              <a:t>Auf der Website des #</a:t>
            </a:r>
            <a:r>
              <a:rPr lang="de-DE" sz="2400" b="0" dirty="0">
                <a:latin typeface="Palatino"/>
                <a:hlinkClick r:id="rId3"/>
              </a:rPr>
              <a:t>DigitalCheckNRW </a:t>
            </a:r>
            <a:r>
              <a:rPr lang="de-DE" sz="2400" b="0" dirty="0">
                <a:latin typeface="Palatino"/>
              </a:rPr>
              <a:t>finden sich </a:t>
            </a:r>
            <a:r>
              <a:rPr lang="de-DE" sz="2400" b="0" dirty="0">
                <a:latin typeface="Palatino"/>
                <a:hlinkClick r:id="rId4"/>
              </a:rPr>
              <a:t>verschiedene Quizze</a:t>
            </a:r>
            <a:r>
              <a:rPr lang="de-DE" sz="2400" b="0" dirty="0">
                <a:latin typeface="Palatino"/>
              </a:rPr>
              <a:t> bzw. Tests. Dort können Nutzer*innen herausfinden, wie fit sie im Umgang mit digitalen Medien sind. Neben dem Ergebnis liefert der Online-Test passende Weiterbildungsangebote. </a:t>
            </a:r>
          </a:p>
          <a:p>
            <a:pPr marL="342900" indent="-342900">
              <a:lnSpc>
                <a:spcPct val="100000"/>
              </a:lnSpc>
              <a:spcBef>
                <a:spcPts val="1200"/>
              </a:spcBef>
              <a:buFont typeface="Arial" panose="020B0604020202020204" pitchFamily="34" charset="0"/>
              <a:buChar char="•"/>
            </a:pPr>
            <a:r>
              <a:rPr lang="de-DE" sz="2400" b="0" dirty="0">
                <a:latin typeface="Palatino"/>
              </a:rPr>
              <a:t>Das Quiz </a:t>
            </a:r>
            <a:r>
              <a:rPr lang="de-DE" sz="2400" b="0" i="1" dirty="0">
                <a:latin typeface="Palatino"/>
              </a:rPr>
              <a:t>Wie gut bist Du im Umgang mit Nachrichten im Internet?</a:t>
            </a:r>
            <a:r>
              <a:rPr lang="de-DE" sz="2400" b="0" dirty="0">
                <a:latin typeface="Palatino"/>
              </a:rPr>
              <a:t> auf der </a:t>
            </a:r>
            <a:r>
              <a:rPr lang="de-DE" sz="2400" b="0" dirty="0">
                <a:latin typeface="Palatino"/>
                <a:hlinkClick r:id="rId5"/>
              </a:rPr>
              <a:t>Website der Stiftung Neue Verantwortung</a:t>
            </a:r>
            <a:r>
              <a:rPr lang="de-DE" sz="2400" b="0" dirty="0">
                <a:latin typeface="Palatino"/>
              </a:rPr>
              <a:t> eignet sich, um Bildbeispiele gemeinsam anzusehen und zu überlegen, ob es sich um eine echte Nachricht oder um einen Fake handelt.</a:t>
            </a:r>
          </a:p>
          <a:p>
            <a:pPr marL="342900" indent="-342900">
              <a:lnSpc>
                <a:spcPct val="100000"/>
              </a:lnSpc>
              <a:spcBef>
                <a:spcPts val="1200"/>
              </a:spcBef>
              <a:buFont typeface="Arial" panose="020B0604020202020204" pitchFamily="34" charset="0"/>
              <a:buChar char="•"/>
            </a:pPr>
            <a:r>
              <a:rPr lang="de-DE" sz="2400" b="0" dirty="0">
                <a:latin typeface="Palatino"/>
              </a:rPr>
              <a:t>Im Angebot von </a:t>
            </a:r>
            <a:r>
              <a:rPr lang="de-DE" sz="2400" b="0" dirty="0">
                <a:latin typeface="Palatino"/>
                <a:hlinkClick r:id="rId6"/>
              </a:rPr>
              <a:t>learningapps</a:t>
            </a:r>
            <a:r>
              <a:rPr lang="de-DE" sz="2400" b="0" dirty="0">
                <a:latin typeface="Palatino"/>
              </a:rPr>
              <a:t> finden Sie zum Thema passende Quizze </a:t>
            </a:r>
            <a:r>
              <a:rPr lang="de-DE" sz="2400" b="0" dirty="0">
                <a:latin typeface="Palatino"/>
                <a:hlinkClick r:id="rId7"/>
              </a:rPr>
              <a:t>hier</a:t>
            </a:r>
            <a:r>
              <a:rPr lang="de-DE" sz="2400" b="0" dirty="0">
                <a:latin typeface="Palatino"/>
              </a:rPr>
              <a:t> und </a:t>
            </a:r>
            <a:r>
              <a:rPr lang="de-DE" sz="2400" b="0" dirty="0">
                <a:latin typeface="Palatino"/>
                <a:hlinkClick r:id="rId8"/>
              </a:rPr>
              <a:t>hier</a:t>
            </a:r>
            <a:r>
              <a:rPr lang="de-DE" sz="2400" b="0" dirty="0">
                <a:latin typeface="Palatino"/>
              </a:rPr>
              <a:t>.</a:t>
            </a:r>
          </a:p>
          <a:p>
            <a:pPr marL="342900" indent="-342900">
              <a:lnSpc>
                <a:spcPct val="100000"/>
              </a:lnSpc>
              <a:spcBef>
                <a:spcPts val="1200"/>
              </a:spcBef>
            </a:pPr>
            <a:endParaRPr lang="de-DE" sz="2400" b="0" dirty="0">
              <a:latin typeface="Palatino"/>
            </a:endParaRPr>
          </a:p>
          <a:p>
            <a:pPr>
              <a:lnSpc>
                <a:spcPct val="100000"/>
              </a:lnSpc>
              <a:spcBef>
                <a:spcPts val="1200"/>
              </a:spcBef>
            </a:pPr>
            <a:r>
              <a:rPr lang="de-DE" sz="2400" b="0" dirty="0">
                <a:latin typeface="Palatino"/>
              </a:rPr>
              <a:t>Sie können auch ein eigenes Quiz anlegen, indem Sie sich bei </a:t>
            </a:r>
            <a:r>
              <a:rPr lang="de-DE" sz="2400" b="0" dirty="0">
                <a:latin typeface="Palatino"/>
                <a:hlinkClick r:id="rId6"/>
              </a:rPr>
              <a:t>learningapps</a:t>
            </a:r>
            <a:r>
              <a:rPr lang="de-DE" sz="2400" b="0" dirty="0">
                <a:latin typeface="Palatino"/>
              </a:rPr>
              <a:t> anmelden und z.B. ein bereits angelegtes Quiz als Vorlage verwenden und nach Ihren Vorstellungen und Bedürfnissen ändern und anpassen. </a:t>
            </a:r>
            <a:endParaRPr lang="de-DE" sz="2000" b="0" dirty="0">
              <a:latin typeface="Palatino"/>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128276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bgerundetes Rechteck">
            <a:extLst>
              <a:ext uri="{FF2B5EF4-FFF2-40B4-BE49-F238E27FC236}">
                <a16:creationId xmlns:a16="http://schemas.microsoft.com/office/drawing/2014/main" id="{86545CBC-7705-3FBF-D047-97837D95A32C}"/>
              </a:ext>
            </a:extLst>
          </p:cNvPr>
          <p:cNvSpPr/>
          <p:nvPr/>
        </p:nvSpPr>
        <p:spPr>
          <a:xfrm>
            <a:off x="5206999" y="3835254"/>
            <a:ext cx="7273033" cy="6227308"/>
          </a:xfrm>
          <a:prstGeom prst="roundRect">
            <a:avLst>
              <a:gd name="adj" fmla="val 8078"/>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800"/>
              </a:spcAft>
            </a:pPr>
            <a:r>
              <a:rPr lang="de-DE" sz="2400" b="0" dirty="0">
                <a:latin typeface="Palatino"/>
                <a:ea typeface="Calibri" panose="020F0502020204030204" pitchFamily="34" charset="0"/>
                <a:cs typeface="Times New Roman" panose="02020603050405020304" pitchFamily="18" charset="0"/>
              </a:rPr>
              <a:t>Folgende Fragen bieten sich zur Diskussion an:</a:t>
            </a:r>
          </a:p>
          <a:p>
            <a:pPr marL="342900" lvl="0" indent="-342900">
              <a:lnSpc>
                <a:spcPct val="100000"/>
              </a:lnSpc>
              <a:spcBef>
                <a:spcPts val="600"/>
              </a:spcBef>
              <a:spcAft>
                <a:spcPts val="800"/>
              </a:spcAft>
              <a:buFont typeface="Arial" panose="020B0604020202020204" pitchFamily="34" charset="0"/>
              <a:buChar char="•"/>
              <a:tabLst>
                <a:tab pos="457200" algn="l"/>
              </a:tabLst>
            </a:pPr>
            <a:r>
              <a:rPr lang="de-DE" sz="2400" b="0" dirty="0">
                <a:latin typeface="Palatino"/>
                <a:ea typeface="Calibri" panose="020F0502020204030204" pitchFamily="34" charset="0"/>
                <a:cs typeface="Times New Roman" panose="02020603050405020304" pitchFamily="18" charset="0"/>
              </a:rPr>
              <a:t>Wo begegnet Ihnen z.B. bei Instagram oder YouTube Werbung?</a:t>
            </a:r>
          </a:p>
          <a:p>
            <a:pPr marL="342900" lvl="0" indent="-342900">
              <a:lnSpc>
                <a:spcPct val="100000"/>
              </a:lnSpc>
              <a:spcBef>
                <a:spcPts val="600"/>
              </a:spcBef>
              <a:spcAft>
                <a:spcPts val="800"/>
              </a:spcAft>
              <a:buFont typeface="Arial" panose="020B0604020202020204" pitchFamily="34" charset="0"/>
              <a:buChar char="•"/>
              <a:tabLst>
                <a:tab pos="457200" algn="l"/>
              </a:tabLst>
            </a:pPr>
            <a:r>
              <a:rPr lang="de-DE" sz="2400" b="0" dirty="0">
                <a:latin typeface="Palatino"/>
                <a:ea typeface="Calibri" panose="020F0502020204030204" pitchFamily="34" charset="0"/>
                <a:cs typeface="Times New Roman" panose="02020603050405020304" pitchFamily="18" charset="0"/>
              </a:rPr>
              <a:t>Wie ist diese zu erkennen?</a:t>
            </a:r>
          </a:p>
          <a:p>
            <a:pPr marL="342900" lvl="0" indent="-342900">
              <a:lnSpc>
                <a:spcPct val="100000"/>
              </a:lnSpc>
              <a:spcBef>
                <a:spcPts val="600"/>
              </a:spcBef>
              <a:spcAft>
                <a:spcPts val="800"/>
              </a:spcAft>
              <a:buFont typeface="Arial" panose="020B0604020202020204" pitchFamily="34" charset="0"/>
              <a:buChar char="•"/>
              <a:tabLst>
                <a:tab pos="457200" algn="l"/>
              </a:tabLst>
            </a:pPr>
            <a:r>
              <a:rPr lang="de-DE" sz="2400" b="0" dirty="0">
                <a:latin typeface="Palatino"/>
                <a:ea typeface="Calibri" panose="020F0502020204030204" pitchFamily="34" charset="0"/>
                <a:cs typeface="Times New Roman" panose="02020603050405020304" pitchFamily="18" charset="0"/>
              </a:rPr>
              <a:t>Wie lässt sich Werbung gestalten, dass sie nicht auf den ersten Blick als solche auffällt? </a:t>
            </a:r>
          </a:p>
          <a:p>
            <a:pPr>
              <a:lnSpc>
                <a:spcPct val="100000"/>
              </a:lnSpc>
              <a:spcBef>
                <a:spcPts val="600"/>
              </a:spcBef>
              <a:spcAft>
                <a:spcPts val="800"/>
              </a:spcAft>
            </a:pPr>
            <a:r>
              <a:rPr lang="de-DE" sz="2400" b="0" dirty="0">
                <a:latin typeface="Palatino"/>
                <a:ea typeface="Calibri" panose="020F0502020204030204" pitchFamily="34" charset="0"/>
                <a:cs typeface="Times New Roman" panose="02020603050405020304" pitchFamily="18" charset="0"/>
              </a:rPr>
              <a:t>Dazu lesen Sie gemeinsam auf der Website von </a:t>
            </a:r>
            <a:r>
              <a:rPr lang="de-DE" sz="2400" b="0" u="sng" dirty="0" err="1">
                <a:solidFill>
                  <a:srgbClr val="0563C1"/>
                </a:solidFill>
                <a:latin typeface="Palatino"/>
                <a:ea typeface="Calibri" panose="020F0502020204030204" pitchFamily="34" charset="0"/>
                <a:cs typeface="Times New Roman" panose="02020603050405020304" pitchFamily="18" charset="0"/>
                <a:hlinkClick r:id="rId3"/>
              </a:rPr>
              <a:t>onlinemarketing</a:t>
            </a:r>
            <a:r>
              <a:rPr lang="de-DE" sz="2400" b="0" dirty="0">
                <a:latin typeface="Palatino"/>
                <a:ea typeface="Calibri" panose="020F0502020204030204" pitchFamily="34" charset="0"/>
                <a:cs typeface="Times New Roman" panose="02020603050405020304" pitchFamily="18" charset="0"/>
              </a:rPr>
              <a:t> die Definition des Begriffs </a:t>
            </a:r>
            <a:r>
              <a:rPr lang="de-DE" sz="2400" dirty="0">
                <a:latin typeface="Palatino"/>
                <a:ea typeface="Calibri" panose="020F0502020204030204" pitchFamily="34" charset="0"/>
                <a:cs typeface="Times New Roman" panose="02020603050405020304" pitchFamily="18" charset="0"/>
              </a:rPr>
              <a:t>Advertorial. </a:t>
            </a:r>
            <a:r>
              <a:rPr lang="de-DE" sz="2400" b="0" dirty="0">
                <a:latin typeface="Palatino"/>
                <a:ea typeface="Calibri" panose="020F0502020204030204" pitchFamily="34" charset="0"/>
                <a:cs typeface="Times New Roman" panose="02020603050405020304" pitchFamily="18" charset="0"/>
              </a:rPr>
              <a:t>Auf der Website der </a:t>
            </a:r>
            <a:r>
              <a:rPr lang="de-DE" sz="2400" b="0" dirty="0">
                <a:latin typeface="Palatino"/>
                <a:ea typeface="Calibri" panose="020F0502020204030204" pitchFamily="34" charset="0"/>
                <a:cs typeface="Times New Roman" panose="02020603050405020304" pitchFamily="18" charset="0"/>
                <a:hlinkClick r:id="rId4"/>
              </a:rPr>
              <a:t>BurdaForward GmbH </a:t>
            </a:r>
            <a:r>
              <a:rPr lang="de-DE" sz="2400" b="0" dirty="0">
                <a:latin typeface="Palatino"/>
                <a:ea typeface="Calibri" panose="020F0502020204030204" pitchFamily="34" charset="0"/>
                <a:cs typeface="Times New Roman" panose="02020603050405020304" pitchFamily="18" charset="0"/>
              </a:rPr>
              <a:t>erfahren Sie, wie diese professionell angeboten werden.</a:t>
            </a:r>
          </a:p>
        </p:txBody>
      </p:sp>
      <p:pic>
        <p:nvPicPr>
          <p:cNvPr id="17" name="Bild" descr="Bild">
            <a:extLst>
              <a:ext uri="{FF2B5EF4-FFF2-40B4-BE49-F238E27FC236}">
                <a16:creationId xmlns:a16="http://schemas.microsoft.com/office/drawing/2014/main" id="{AB1FEDC1-2CD5-6DF2-85D3-5EC239314C0E}"/>
              </a:ext>
            </a:extLst>
          </p:cNvPr>
          <p:cNvPicPr>
            <a:picLocks noChangeAspect="1"/>
          </p:cNvPicPr>
          <p:nvPr/>
        </p:nvPicPr>
        <p:blipFill>
          <a:blip r:embed="rId5" cstate="print"/>
          <a:stretch>
            <a:fillRect/>
          </a:stretch>
        </p:blipFill>
        <p:spPr>
          <a:xfrm>
            <a:off x="5633088" y="4121696"/>
            <a:ext cx="900002" cy="900002"/>
          </a:xfrm>
          <a:prstGeom prst="rect">
            <a:avLst/>
          </a:prstGeom>
          <a:ln w="3175">
            <a:miter lim="400000"/>
          </a:ln>
        </p:spPr>
      </p:pic>
      <p:sp>
        <p:nvSpPr>
          <p:cNvPr id="18" name="Abgerundetes Rechteck">
            <a:extLst>
              <a:ext uri="{FF2B5EF4-FFF2-40B4-BE49-F238E27FC236}">
                <a16:creationId xmlns:a16="http://schemas.microsoft.com/office/drawing/2014/main" id="{7F577A3A-7BCD-7773-F7B9-71DD5B8E536E}"/>
              </a:ext>
            </a:extLst>
          </p:cNvPr>
          <p:cNvSpPr/>
          <p:nvPr/>
        </p:nvSpPr>
        <p:spPr>
          <a:xfrm>
            <a:off x="12906121" y="3878807"/>
            <a:ext cx="9636621" cy="6183755"/>
          </a:xfrm>
          <a:prstGeom prst="roundRect">
            <a:avLst>
              <a:gd name="adj" fmla="val 8078"/>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lvl="6" indent="0">
              <a:lnSpc>
                <a:spcPct val="100000"/>
              </a:lnSpc>
              <a:spcBef>
                <a:spcPts val="600"/>
              </a:spcBef>
              <a:spcAft>
                <a:spcPts val="600"/>
              </a:spcAft>
            </a:pPr>
            <a:r>
              <a:rPr lang="de-DE" sz="2200" b="0" dirty="0">
                <a:latin typeface="Palatino"/>
                <a:ea typeface="Calibri" panose="020F0502020204030204" pitchFamily="34" charset="0"/>
                <a:cs typeface="Times New Roman" panose="02020603050405020304" pitchFamily="18" charset="0"/>
              </a:rPr>
              <a:t>Die Teilnehmenden können in Gruppenarbeit einen eigenen Werbe-Inhalt gestalten, der sich unauffällig im Internet bzw. auf einer Social-Media Plattform platzieren lässt. </a:t>
            </a:r>
          </a:p>
          <a:p>
            <a:pPr marL="0" lvl="6" indent="0">
              <a:lnSpc>
                <a:spcPct val="100000"/>
              </a:lnSpc>
              <a:spcBef>
                <a:spcPts val="600"/>
              </a:spcBef>
              <a:spcAft>
                <a:spcPts val="600"/>
              </a:spcAft>
            </a:pPr>
            <a:r>
              <a:rPr lang="de-DE" sz="2200" b="0" dirty="0">
                <a:latin typeface="Palatino"/>
                <a:ea typeface="Calibri" panose="020F0502020204030204" pitchFamily="34" charset="0"/>
                <a:cs typeface="Times New Roman" panose="02020603050405020304" pitchFamily="18" charset="0"/>
              </a:rPr>
              <a:t>Dazu überlegen sich die Teilnehmenden ein eigenes Produkt, das sie bewerben möchten. Zur Umsetzung eines Online-Beitrags eignet sich die Website </a:t>
            </a:r>
            <a:r>
              <a:rPr lang="de-DE" sz="2200" b="0" u="sng" dirty="0">
                <a:solidFill>
                  <a:srgbClr val="0563C1"/>
                </a:solidFill>
                <a:latin typeface="Palatino"/>
                <a:ea typeface="Calibri" panose="020F0502020204030204" pitchFamily="34" charset="0"/>
                <a:cs typeface="Times New Roman" panose="02020603050405020304" pitchFamily="18" charset="0"/>
                <a:hlinkClick r:id="rId6"/>
              </a:rPr>
              <a:t>paul-newsman</a:t>
            </a:r>
            <a:r>
              <a:rPr lang="de-DE" sz="2200" b="0" dirty="0">
                <a:latin typeface="Palatino"/>
                <a:ea typeface="Calibri" panose="020F0502020204030204" pitchFamily="34" charset="0"/>
                <a:cs typeface="Times New Roman" panose="02020603050405020304" pitchFamily="18" charset="0"/>
              </a:rPr>
              <a:t>. Hier lassen sich eigene Inhalte in Form eines Online-Artikels gestalten.</a:t>
            </a:r>
          </a:p>
          <a:p>
            <a:pPr>
              <a:lnSpc>
                <a:spcPct val="100000"/>
              </a:lnSpc>
              <a:spcBef>
                <a:spcPts val="600"/>
              </a:spcBef>
              <a:spcAft>
                <a:spcPts val="800"/>
              </a:spcAft>
            </a:pPr>
            <a:r>
              <a:rPr lang="de-DE" sz="2200" b="0" dirty="0">
                <a:latin typeface="Palatino"/>
                <a:ea typeface="Calibri" panose="020F0502020204030204" pitchFamily="34" charset="0"/>
                <a:cs typeface="Times New Roman" panose="02020603050405020304" pitchFamily="18" charset="0"/>
              </a:rPr>
              <a:t>Weitere Übung: Die Teilnehmenden stellen sich vor sie arbeiten in einer Werbeagentur und sollen für ihren Kunden einen Werbebeitrag platzieren, der sich möglichst seriös anhört. Dazu wählen sie eines dieser Formate: </a:t>
            </a:r>
          </a:p>
          <a:p>
            <a:pPr marL="342900" indent="-342900">
              <a:lnSpc>
                <a:spcPct val="100000"/>
              </a:lnSpc>
              <a:spcBef>
                <a:spcPts val="0"/>
              </a:spcBef>
              <a:spcAft>
                <a:spcPts val="600"/>
              </a:spcAft>
              <a:buFont typeface="Arial" panose="020B0604020202020204" pitchFamily="34" charset="0"/>
              <a:buChar char="•"/>
            </a:pPr>
            <a:r>
              <a:rPr lang="de-DE" sz="2200" b="0" dirty="0">
                <a:latin typeface="Palatino"/>
                <a:ea typeface="Calibri" panose="020F0502020204030204" pitchFamily="34" charset="0"/>
                <a:cs typeface="Times New Roman" panose="02020603050405020304" pitchFamily="18" charset="0"/>
              </a:rPr>
              <a:t>Advertorial in einem Online-Magazin, Videoclip bei YouTube</a:t>
            </a:r>
          </a:p>
          <a:p>
            <a:pPr marL="342900" indent="-342900">
              <a:lnSpc>
                <a:spcPct val="100000"/>
              </a:lnSpc>
              <a:spcBef>
                <a:spcPts val="0"/>
              </a:spcBef>
              <a:spcAft>
                <a:spcPts val="600"/>
              </a:spcAft>
              <a:buFont typeface="Arial" panose="020B0604020202020204" pitchFamily="34" charset="0"/>
              <a:buChar char="•"/>
            </a:pPr>
            <a:r>
              <a:rPr lang="de-DE" sz="2200" b="0" dirty="0">
                <a:latin typeface="Palatino"/>
                <a:ea typeface="Calibri" panose="020F0502020204030204" pitchFamily="34" charset="0"/>
                <a:cs typeface="Times New Roman" panose="02020603050405020304" pitchFamily="18" charset="0"/>
              </a:rPr>
              <a:t>Audioclip für Spotify </a:t>
            </a:r>
          </a:p>
          <a:p>
            <a:pPr marL="342900" indent="-342900">
              <a:lnSpc>
                <a:spcPct val="100000"/>
              </a:lnSpc>
              <a:spcBef>
                <a:spcPts val="0"/>
              </a:spcBef>
              <a:spcAft>
                <a:spcPts val="600"/>
              </a:spcAft>
              <a:buFont typeface="Arial" panose="020B0604020202020204" pitchFamily="34" charset="0"/>
              <a:buChar char="•"/>
            </a:pPr>
            <a:r>
              <a:rPr lang="de-DE" sz="2200" b="0" dirty="0">
                <a:latin typeface="Palatino"/>
                <a:ea typeface="Calibri" panose="020F0502020204030204" pitchFamily="34" charset="0"/>
                <a:cs typeface="Times New Roman" panose="02020603050405020304" pitchFamily="18" charset="0"/>
              </a:rPr>
              <a:t>Plakat für die Straßenwerbung.</a:t>
            </a:r>
            <a:endParaRPr lang="de-DE" sz="2400" b="0" dirty="0">
              <a:solidFill>
                <a:srgbClr val="35373A"/>
              </a:solidFill>
              <a:latin typeface="Palatino"/>
              <a:sym typeface="Palatino"/>
            </a:endParaRPr>
          </a:p>
        </p:txBody>
      </p:sp>
      <p:pic>
        <p:nvPicPr>
          <p:cNvPr id="19" name="Bild" descr="Bild">
            <a:extLst>
              <a:ext uri="{FF2B5EF4-FFF2-40B4-BE49-F238E27FC236}">
                <a16:creationId xmlns:a16="http://schemas.microsoft.com/office/drawing/2014/main" id="{873ED132-30D8-540D-90A4-84EB1AF40C68}"/>
              </a:ext>
            </a:extLst>
          </p:cNvPr>
          <p:cNvPicPr>
            <a:picLocks noChangeAspect="1"/>
          </p:cNvPicPr>
          <p:nvPr/>
        </p:nvPicPr>
        <p:blipFill>
          <a:blip r:embed="rId5" cstate="print"/>
          <a:stretch>
            <a:fillRect/>
          </a:stretch>
        </p:blipFill>
        <p:spPr>
          <a:xfrm>
            <a:off x="13272120" y="4265712"/>
            <a:ext cx="900002" cy="900002"/>
          </a:xfrm>
          <a:prstGeom prst="rect">
            <a:avLst/>
          </a:prstGeom>
          <a:ln w="3175">
            <a:miter lim="400000"/>
          </a:ln>
        </p:spPr>
      </p:pic>
      <p:sp>
        <p:nvSpPr>
          <p:cNvPr id="20" name="Abgerundetes Rechteck">
            <a:extLst>
              <a:ext uri="{FF2B5EF4-FFF2-40B4-BE49-F238E27FC236}">
                <a16:creationId xmlns:a16="http://schemas.microsoft.com/office/drawing/2014/main" id="{EEA9FA19-4688-F3E0-EADC-A28018714C01}"/>
              </a:ext>
            </a:extLst>
          </p:cNvPr>
          <p:cNvSpPr/>
          <p:nvPr/>
        </p:nvSpPr>
        <p:spPr>
          <a:xfrm>
            <a:off x="5222256" y="1120605"/>
            <a:ext cx="17266269" cy="2192535"/>
          </a:xfrm>
          <a:prstGeom prst="roundRect">
            <a:avLst>
              <a:gd name="adj" fmla="val 21667"/>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g. Kreative Übung: Wirklich so seriös?</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Zum Abschluss des Moduls sind die Teilnehmenden aufgefordert die Seiten zu wechseln und eigene Inhalte als vermeintlich seriöse Nachricht zu präsentieren. </a:t>
            </a:r>
          </a:p>
        </p:txBody>
      </p:sp>
      <p:sp>
        <p:nvSpPr>
          <p:cNvPr id="31" name="Foliennummer">
            <a:extLst>
              <a:ext uri="{FF2B5EF4-FFF2-40B4-BE49-F238E27FC236}">
                <a16:creationId xmlns:a16="http://schemas.microsoft.com/office/drawing/2014/main" id="{39F116E9-1577-962E-04D6-A83705E8E1F8}"/>
              </a:ext>
            </a:extLst>
          </p:cNvPr>
          <p:cNvSpPr txBox="1">
            <a:spLocks noGrp="1" noRot="1" noMove="1" noResize="1" noEditPoints="1" noAdjustHandles="1" noChangeArrowheads="1" noChangeShapeType="1"/>
          </p:cNvSpPr>
          <p:nvPr>
            <p:ph type="sldNum" sz="quarter" idx="2"/>
          </p:nvPr>
        </p:nvSpPr>
        <p:spPr>
          <a:xfrm>
            <a:off x="23133944" y="13113404"/>
            <a:ext cx="670055" cy="369332"/>
          </a:xfrm>
        </p:spPr>
        <p:txBody>
          <a:bodyPr/>
          <a:lstStyle/>
          <a:p>
            <a:fld id="{86CB4B4D-7CA3-9044-876B-883B54F8677D}" type="slidenum">
              <a:rPr lang="de-DE"/>
              <a:pPr/>
              <a:t>15</a:t>
            </a:fld>
            <a:endParaRPr lang="de-DE" dirty="0"/>
          </a:p>
        </p:txBody>
      </p:sp>
      <p:sp>
        <p:nvSpPr>
          <p:cNvPr id="32" name="Abgerundetes Rechteck">
            <a:extLst>
              <a:ext uri="{FF2B5EF4-FFF2-40B4-BE49-F238E27FC236}">
                <a16:creationId xmlns:a16="http://schemas.microsoft.com/office/drawing/2014/main" id="{FC94E9C6-B0AF-9421-153B-F986E0F857F4}"/>
              </a:ext>
            </a:extLst>
          </p:cNvPr>
          <p:cNvSpPr/>
          <p:nvPr/>
        </p:nvSpPr>
        <p:spPr>
          <a:xfrm>
            <a:off x="5207000" y="10547579"/>
            <a:ext cx="17266269" cy="2381175"/>
          </a:xfrm>
          <a:prstGeom prst="roundRect">
            <a:avLst>
              <a:gd name="adj" fmla="val 21023"/>
            </a:avLst>
          </a:prstGeom>
          <a:ln w="50800" cap="rnd">
            <a:solidFill>
              <a:srgbClr val="000000"/>
            </a:solidFill>
            <a:custDash>
              <a:ds d="100000" sp="200000"/>
            </a:custDash>
          </a:ln>
        </p:spPr>
        <p:txBody>
          <a:bodyPr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itchFamily="34" charset="0"/>
              </a:rPr>
              <a:t>Hinweis für Dozierende: </a:t>
            </a:r>
            <a:r>
              <a:rPr lang="de-DE" sz="2400" b="0" dirty="0">
                <a:latin typeface="Trebuchet MS" pitchFamily="34" charset="0"/>
              </a:rPr>
              <a:t>Je nachdem, wo Ihr Kurs stattfindet, stehen Ihnen verschiedene Möglichkeiten zur Verfügung, um Inhalte in unterschiedlicher Form zu gestalten. So haben z.B. viele Bibliotheken die Ausstattung, um im Videoformat die Green-Screen-Technik für die Produktion eines Videoclips im Nachrichtenformat zu nutzen. Fragen Sie vor Ort, ob und welche digitalen Möglichkeiten für eine kreative Arbeit mit Medien zur Verfügung stehen und wer bei der Umsetzung unterstützen kann.</a:t>
            </a:r>
          </a:p>
        </p:txBody>
      </p:sp>
    </p:spTree>
    <p:extLst>
      <p:ext uri="{BB962C8B-B14F-4D97-AF65-F5344CB8AC3E}">
        <p14:creationId xmlns:p14="http://schemas.microsoft.com/office/powerpoint/2010/main" val="105989724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F9E29D8-AE75-5547-A3FF-5DF2088E50DC}"/>
              </a:ext>
            </a:extLst>
          </p:cNvPr>
          <p:cNvSpPr>
            <a:spLocks noGrp="1" noRot="1" noMove="1" noResize="1" noEditPoints="1" noAdjustHandles="1" noChangeArrowheads="1" noChangeShapeType="1"/>
          </p:cNvSpPr>
          <p:nvPr>
            <p:ph type="title"/>
          </p:nvPr>
        </p:nvSpPr>
        <p:spPr>
          <a:xfrm>
            <a:off x="5207000" y="1096963"/>
            <a:ext cx="17301670" cy="2304653"/>
          </a:xfrm>
        </p:spPr>
        <p:txBody>
          <a:bodyPr/>
          <a:lstStyle/>
          <a:p>
            <a:r>
              <a:rPr lang="de-DE" dirty="0"/>
              <a:t>Über das Finden</a:t>
            </a:r>
          </a:p>
        </p:txBody>
      </p:sp>
      <p:sp>
        <p:nvSpPr>
          <p:cNvPr id="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16</a:t>
            </a:fld>
            <a:endParaRPr dirty="0"/>
          </a:p>
        </p:txBody>
      </p:sp>
      <p:sp>
        <p:nvSpPr>
          <p:cNvPr id="2" name="Abgerundetes Rechteck">
            <a:extLst>
              <a:ext uri="{FF2B5EF4-FFF2-40B4-BE49-F238E27FC236}">
                <a16:creationId xmlns:a16="http://schemas.microsoft.com/office/drawing/2014/main" id="{805E780A-AB70-031D-502A-D42E849F7EE7}"/>
              </a:ext>
            </a:extLst>
          </p:cNvPr>
          <p:cNvSpPr>
            <a:spLocks noGrp="1" noRot="1" noMove="1" noResize="1" noEditPoints="1" noAdjustHandles="1" noChangeArrowheads="1" noChangeShapeType="1"/>
          </p:cNvSpPr>
          <p:nvPr/>
        </p:nvSpPr>
        <p:spPr>
          <a:xfrm>
            <a:off x="11035655" y="6858000"/>
            <a:ext cx="10657184" cy="4062375"/>
          </a:xfrm>
          <a:prstGeom prst="roundRect">
            <a:avLst>
              <a:gd name="adj" fmla="val 11639"/>
            </a:avLst>
          </a:prstGeom>
          <a:solidFill>
            <a:schemeClr val="accent2"/>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Informationen im Alltag</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Alles Algorithmus?</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Digitale Manipulationswege</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Wem gehört der Algorithmus?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Wege durch den Informationsdschungel</a:t>
            </a:r>
            <a:endParaRPr sz="3200" spc="0" dirty="0">
              <a:latin typeface="Trebuchet MS" panose="020B0703020202090204" pitchFamily="34" charset="0"/>
            </a:endParaRPr>
          </a:p>
        </p:txBody>
      </p:sp>
      <p:sp>
        <p:nvSpPr>
          <p:cNvPr id="3" name="Textplatzhalter 2">
            <a:extLst>
              <a:ext uri="{FF2B5EF4-FFF2-40B4-BE49-F238E27FC236}">
                <a16:creationId xmlns:a16="http://schemas.microsoft.com/office/drawing/2014/main" id="{340B3846-B3B2-018A-D25B-CBC637B65281}"/>
              </a:ext>
            </a:extLst>
          </p:cNvPr>
          <p:cNvSpPr>
            <a:spLocks noGrp="1"/>
          </p:cNvSpPr>
          <p:nvPr>
            <p:ph type="body" sz="quarter" idx="10"/>
          </p:nvPr>
        </p:nvSpPr>
        <p:spPr>
          <a:xfrm>
            <a:off x="1751013" y="8081962"/>
            <a:ext cx="5400675" cy="4062375"/>
          </a:xfrm>
        </p:spPr>
        <p:txBody>
          <a:bodyPr/>
          <a:lstStyle/>
          <a:p>
            <a:r>
              <a:rPr lang="de-DE" dirty="0"/>
              <a:t>Immer häufiger begegnen uns im Alltag Informationen oder Nachrichten, ohne dass das wir gezielt danach gesucht haben. Wer ist dafür verantwortlich und wer trifft hier die Auswahlentscheidungen? Welche (Informations-)Macht haben dabei </a:t>
            </a:r>
            <a:r>
              <a:rPr lang="de-DE" dirty="0" err="1"/>
              <a:t>Social</a:t>
            </a:r>
            <a:r>
              <a:rPr lang="de-DE" dirty="0"/>
              <a:t>-Media-Anbieter? Wie sieht ein souveräner Umgang mit den vielen Informationen aus, die täglich „angespült“ werden? Darum geht es in diesem Modul: Über das Finden.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a:extLst>
              <a:ext uri="{FF2B5EF4-FFF2-40B4-BE49-F238E27FC236}">
                <a16:creationId xmlns:a16="http://schemas.microsoft.com/office/drawing/2014/main" id="{F141C7FA-7DF2-6933-FD0D-C9F842E3B7B9}"/>
              </a:ext>
            </a:extLst>
          </p:cNvPr>
          <p:cNvSpPr/>
          <p:nvPr/>
        </p:nvSpPr>
        <p:spPr>
          <a:xfrm>
            <a:off x="5206998" y="3029043"/>
            <a:ext cx="9108000" cy="9950357"/>
          </a:xfrm>
          <a:prstGeom prst="roundRect">
            <a:avLst>
              <a:gd name="adj" fmla="val 5528"/>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ea typeface="Calibri" panose="020F0502020204030204" pitchFamily="34" charset="0"/>
                <a:cs typeface="Times New Roman" panose="02020603050405020304" pitchFamily="18" charset="0"/>
              </a:rPr>
              <a:t>Zum Einstieg bieten sich folgende Fragen an: </a:t>
            </a:r>
          </a:p>
          <a:p>
            <a:pPr marL="1080000">
              <a:lnSpc>
                <a:spcPct val="100000"/>
              </a:lnSpc>
              <a:spcBef>
                <a:spcPts val="600"/>
              </a:spcBef>
              <a:spcAft>
                <a:spcPts val="600"/>
              </a:spcAft>
              <a:buAutoNum type="arabicPeriod"/>
            </a:pPr>
            <a:r>
              <a:rPr lang="de-DE" sz="2400" dirty="0">
                <a:latin typeface="Palatino"/>
                <a:ea typeface="Calibri" panose="020F0502020204030204" pitchFamily="34" charset="0"/>
                <a:cs typeface="Times New Roman" panose="02020603050405020304" pitchFamily="18" charset="0"/>
              </a:rPr>
              <a:t> Wo begegnen Ihnen im Alltag Informationen, ohne dass Sie gezielt danach gesucht haben?</a:t>
            </a:r>
          </a:p>
          <a:p>
            <a:pPr>
              <a:lnSpc>
                <a:spcPct val="100000"/>
              </a:lnSpc>
              <a:spcBef>
                <a:spcPts val="600"/>
              </a:spcBef>
              <a:spcAft>
                <a:spcPts val="600"/>
              </a:spcAft>
            </a:pPr>
            <a:r>
              <a:rPr lang="de-DE" sz="2400" b="0" dirty="0">
                <a:latin typeface="Palatino"/>
                <a:ea typeface="Calibri" panose="020F0502020204030204" pitchFamily="34" charset="0"/>
                <a:cs typeface="Times New Roman" panose="02020603050405020304" pitchFamily="18" charset="0"/>
              </a:rPr>
              <a:t>Die Ergebnisse können gesammelt und geordnet werden, z.B. nach digitalen und analogen Medien (Plakat, Push-Nachricht, Zeitung, Werbefilme in öffentlichen Verkehrsmitteln, Radio, Internet etc.).</a:t>
            </a:r>
          </a:p>
          <a:p>
            <a:pPr>
              <a:lnSpc>
                <a:spcPct val="100000"/>
              </a:lnSpc>
              <a:spcBef>
                <a:spcPts val="600"/>
              </a:spcBef>
              <a:spcAft>
                <a:spcPts val="600"/>
              </a:spcAft>
            </a:pPr>
            <a:r>
              <a:rPr lang="de-DE" sz="2400" dirty="0">
                <a:latin typeface="Palatino"/>
                <a:ea typeface="Calibri" panose="020F0502020204030204" pitchFamily="34" charset="0"/>
                <a:cs typeface="Times New Roman" panose="02020603050405020304" pitchFamily="18" charset="0"/>
              </a:rPr>
              <a:t>2. Welche Apps nutzen Sie, und wie oft? </a:t>
            </a:r>
            <a:br>
              <a:rPr lang="de-DE" sz="2400" dirty="0">
                <a:latin typeface="Palatino"/>
                <a:ea typeface="Calibri" panose="020F0502020204030204" pitchFamily="34" charset="0"/>
                <a:cs typeface="Times New Roman" panose="02020603050405020304" pitchFamily="18" charset="0"/>
              </a:rPr>
            </a:br>
            <a:r>
              <a:rPr lang="de-DE" sz="2400" b="0" dirty="0">
                <a:latin typeface="Palatino"/>
                <a:ea typeface="Calibri" panose="020F0502020204030204" pitchFamily="34" charset="0"/>
                <a:cs typeface="Times New Roman" panose="02020603050405020304" pitchFamily="18" charset="0"/>
              </a:rPr>
              <a:t>Die Teilnehmenden können hier zunächst ihr Nutzungsverhalten selbst einschätzen.</a:t>
            </a:r>
            <a:br>
              <a:rPr lang="de-DE" sz="2400" b="0" dirty="0">
                <a:latin typeface="Palatino"/>
                <a:ea typeface="Calibri" panose="020F0502020204030204" pitchFamily="34" charset="0"/>
                <a:cs typeface="Times New Roman" panose="02020603050405020304" pitchFamily="18" charset="0"/>
              </a:rPr>
            </a:br>
            <a:r>
              <a:rPr lang="de-DE" sz="2400" b="0" dirty="0">
                <a:latin typeface="Palatino"/>
                <a:ea typeface="Calibri" panose="020F0502020204030204" pitchFamily="34" charset="0"/>
                <a:cs typeface="Times New Roman" panose="02020603050405020304" pitchFamily="18" charset="0"/>
              </a:rPr>
              <a:t>Viele Smartphones haben eine sog. </a:t>
            </a:r>
            <a:r>
              <a:rPr lang="de-DE" sz="2400" dirty="0">
                <a:latin typeface="Palatino"/>
                <a:ea typeface="Calibri" panose="020F0502020204030204" pitchFamily="34" charset="0"/>
                <a:cs typeface="Times New Roman" panose="02020603050405020304" pitchFamily="18" charset="0"/>
              </a:rPr>
              <a:t>Digital-</a:t>
            </a:r>
            <a:r>
              <a:rPr lang="de-DE" sz="2400" dirty="0" err="1">
                <a:latin typeface="Palatino"/>
                <a:ea typeface="Calibri" panose="020F0502020204030204" pitchFamily="34" charset="0"/>
                <a:cs typeface="Times New Roman" panose="02020603050405020304" pitchFamily="18" charset="0"/>
              </a:rPr>
              <a:t>Wellbeing</a:t>
            </a:r>
            <a:r>
              <a:rPr lang="de-DE" sz="2400" b="0" dirty="0">
                <a:latin typeface="Palatino"/>
                <a:ea typeface="Calibri" panose="020F0502020204030204" pitchFamily="34" charset="0"/>
                <a:cs typeface="Times New Roman" panose="02020603050405020304" pitchFamily="18" charset="0"/>
              </a:rPr>
              <a:t>-Funktion, zu finden in den Einstellungen. Diese kann für einen Check der eigenen Einschätzung genutzt werden. Alternativ können auch die kürzlich geöffneten Apps aufgerufen werden. </a:t>
            </a:r>
          </a:p>
          <a:p>
            <a:pPr marL="0" lvl="1" indent="0">
              <a:lnSpc>
                <a:spcPct val="100000"/>
              </a:lnSpc>
              <a:spcBef>
                <a:spcPts val="600"/>
              </a:spcBef>
              <a:spcAft>
                <a:spcPts val="600"/>
              </a:spcAft>
            </a:pPr>
            <a:r>
              <a:rPr lang="de-DE" sz="2400" dirty="0">
                <a:latin typeface="Palatino"/>
                <a:ea typeface="Calibri" panose="020F0502020204030204" pitchFamily="34" charset="0"/>
                <a:cs typeface="Times New Roman" panose="02020603050405020304" pitchFamily="18" charset="0"/>
              </a:rPr>
              <a:t>3. Wer entscheidet eigentlich, welche Informationen mich erreichen?</a:t>
            </a:r>
            <a:br>
              <a:rPr lang="de-DE" sz="2400" dirty="0">
                <a:latin typeface="Palatino"/>
                <a:ea typeface="Calibri" panose="020F0502020204030204" pitchFamily="34" charset="0"/>
                <a:cs typeface="Times New Roman" panose="02020603050405020304" pitchFamily="18" charset="0"/>
              </a:rPr>
            </a:br>
            <a:r>
              <a:rPr lang="de-DE" sz="2400" b="0" dirty="0">
                <a:latin typeface="Palatino"/>
                <a:ea typeface="Calibri" panose="020F0502020204030204" pitchFamily="34" charset="0"/>
                <a:cs typeface="Times New Roman" panose="02020603050405020304" pitchFamily="18" charset="0"/>
              </a:rPr>
              <a:t>In Gruppen können die Teilnehmenden jeweils eine bestimmte </a:t>
            </a:r>
            <a:r>
              <a:rPr lang="de-DE" sz="2400" b="0" dirty="0" err="1">
                <a:latin typeface="Palatino"/>
                <a:ea typeface="Calibri" panose="020F0502020204030204" pitchFamily="34" charset="0"/>
                <a:cs typeface="Times New Roman" panose="02020603050405020304" pitchFamily="18" charset="0"/>
              </a:rPr>
              <a:t>Social</a:t>
            </a:r>
            <a:r>
              <a:rPr lang="de-DE" sz="2400" b="0" dirty="0">
                <a:latin typeface="Palatino"/>
                <a:ea typeface="Calibri" panose="020F0502020204030204" pitchFamily="34" charset="0"/>
                <a:cs typeface="Times New Roman" panose="02020603050405020304" pitchFamily="18" charset="0"/>
              </a:rPr>
              <a:t>-Media-App öffnen (z.B. Instagram, </a:t>
            </a:r>
            <a:r>
              <a:rPr lang="de-DE" sz="2400" b="0" dirty="0" err="1">
                <a:latin typeface="Palatino"/>
                <a:ea typeface="Calibri" panose="020F0502020204030204" pitchFamily="34" charset="0"/>
                <a:cs typeface="Times New Roman" panose="02020603050405020304" pitchFamily="18" charset="0"/>
              </a:rPr>
              <a:t>TikTok</a:t>
            </a:r>
            <a:r>
              <a:rPr lang="de-DE" sz="2400" b="0" dirty="0">
                <a:latin typeface="Palatino"/>
                <a:ea typeface="Calibri" panose="020F0502020204030204" pitchFamily="34" charset="0"/>
                <a:cs typeface="Times New Roman" panose="02020603050405020304" pitchFamily="18" charset="0"/>
              </a:rPr>
              <a:t>, Twitter). Gemeinsam kann verglichen und diskutiert werden: Welche Inhalte werden angezeigt und woran kann das liegen?</a:t>
            </a:r>
            <a:endParaRPr lang="de-DE" sz="2400" b="0" dirty="0">
              <a:latin typeface="Palatino"/>
            </a:endParaRPr>
          </a:p>
        </p:txBody>
      </p:sp>
      <p:sp>
        <p:nvSpPr>
          <p:cNvPr id="6" name="Abgerundetes Rechteck">
            <a:extLst>
              <a:ext uri="{FF2B5EF4-FFF2-40B4-BE49-F238E27FC236}">
                <a16:creationId xmlns:a16="http://schemas.microsoft.com/office/drawing/2014/main" id="{310184A7-1C21-E1BD-551A-EA48E3578E48}"/>
              </a:ext>
            </a:extLst>
          </p:cNvPr>
          <p:cNvSpPr/>
          <p:nvPr/>
        </p:nvSpPr>
        <p:spPr>
          <a:xfrm>
            <a:off x="5222256" y="1120605"/>
            <a:ext cx="17266888" cy="1313824"/>
          </a:xfrm>
          <a:prstGeom prst="roundRect">
            <a:avLst>
              <a:gd name="adj" fmla="val 3420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Informationen im Alltag</a:t>
            </a:r>
            <a:endParaRPr lang="de-DE" sz="2400" b="0" dirty="0">
              <a:solidFill>
                <a:schemeClr val="tx1"/>
              </a:solidFill>
              <a:latin typeface="Palatino" pitchFamily="2" charset="77"/>
              <a:ea typeface="Palatino" pitchFamily="2" charset="77"/>
            </a:endParaRPr>
          </a:p>
        </p:txBody>
      </p:sp>
      <p:sp>
        <p:nvSpPr>
          <p:cNvPr id="7" name="Abgerundetes Rechteck">
            <a:extLst>
              <a:ext uri="{FF2B5EF4-FFF2-40B4-BE49-F238E27FC236}">
                <a16:creationId xmlns:a16="http://schemas.microsoft.com/office/drawing/2014/main" id="{66690A0A-5D78-5EDE-A76A-F51A711E46EE}"/>
              </a:ext>
            </a:extLst>
          </p:cNvPr>
          <p:cNvSpPr/>
          <p:nvPr/>
        </p:nvSpPr>
        <p:spPr>
          <a:xfrm>
            <a:off x="14821144" y="3025635"/>
            <a:ext cx="7668000" cy="9950357"/>
          </a:xfrm>
          <a:prstGeom prst="roundRect">
            <a:avLst>
              <a:gd name="adj" fmla="val 6668"/>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latin typeface="Trebuchet MS" panose="020B0603020202020204" pitchFamily="34" charset="0"/>
              </a:rPr>
              <a:t>Hinweis für Dozierende: </a:t>
            </a:r>
          </a:p>
          <a:p>
            <a:pPr marL="1080000">
              <a:lnSpc>
                <a:spcPct val="100000"/>
              </a:lnSpc>
              <a:spcBef>
                <a:spcPts val="600"/>
              </a:spcBef>
              <a:spcAft>
                <a:spcPts val="600"/>
              </a:spcAft>
            </a:pPr>
            <a:r>
              <a:rPr lang="de-DE" sz="2400" b="0" dirty="0">
                <a:latin typeface="Trebuchet MS" panose="020B0603020202020204" pitchFamily="34" charset="0"/>
              </a:rPr>
              <a:t>Plattformen wie Facebook, Instagram, Twitter und Co. werden häufig als </a:t>
            </a:r>
            <a:r>
              <a:rPr lang="de-DE" sz="2400" dirty="0">
                <a:latin typeface="Trebuchet MS" panose="020B0603020202020204" pitchFamily="34" charset="0"/>
              </a:rPr>
              <a:t>Intermediäre </a:t>
            </a:r>
            <a:r>
              <a:rPr lang="de-DE" sz="2400" b="0" dirty="0">
                <a:latin typeface="Trebuchet MS" panose="020B0603020202020204" pitchFamily="34" charset="0"/>
              </a:rPr>
              <a:t>bezeichnet.</a:t>
            </a:r>
            <a:r>
              <a:rPr lang="de-DE" sz="2400" dirty="0">
                <a:latin typeface="Trebuchet MS" panose="020B0603020202020204" pitchFamily="34" charset="0"/>
              </a:rPr>
              <a:t> </a:t>
            </a:r>
            <a:r>
              <a:rPr lang="de-DE" sz="2400" b="0" dirty="0">
                <a:latin typeface="Trebuchet MS" panose="020B0603020202020204" pitchFamily="34" charset="0"/>
              </a:rPr>
              <a:t>Hierzu ein </a:t>
            </a:r>
            <a:r>
              <a:rPr lang="de-DE" sz="2400" b="0" dirty="0">
                <a:latin typeface="Trebuchet MS" panose="020B0603020202020204" pitchFamily="34" charset="0"/>
                <a:hlinkClick r:id="rId3"/>
              </a:rPr>
              <a:t>Erklärfilm der Medienanstalt mabb</a:t>
            </a:r>
            <a:r>
              <a:rPr lang="de-DE" sz="2400" b="0" dirty="0">
                <a:latin typeface="Trebuchet MS" panose="020B0603020202020204" pitchFamily="34" charset="0"/>
              </a:rPr>
              <a:t>.</a:t>
            </a:r>
          </a:p>
          <a:p>
            <a:pPr>
              <a:lnSpc>
                <a:spcPct val="100000"/>
              </a:lnSpc>
              <a:spcBef>
                <a:spcPts val="600"/>
              </a:spcBef>
              <a:spcAft>
                <a:spcPts val="600"/>
              </a:spcAft>
            </a:pPr>
            <a:r>
              <a:rPr lang="de-DE" sz="2400" b="0" i="1" dirty="0">
                <a:solidFill>
                  <a:schemeClr val="bg1">
                    <a:lumMod val="50000"/>
                  </a:schemeClr>
                </a:solidFill>
                <a:latin typeface="Trebuchet MS" panose="020B0603020202020204" pitchFamily="34" charset="0"/>
              </a:rPr>
              <a:t>„</a:t>
            </a:r>
            <a:r>
              <a:rPr lang="de-DE" sz="2400" b="0" i="1" dirty="0">
                <a:solidFill>
                  <a:schemeClr val="tx1"/>
                </a:solidFill>
                <a:latin typeface="Trebuchet MS" panose="020B0603020202020204" pitchFamily="34" charset="0"/>
              </a:rPr>
              <a:t>Das Wort Medienintermediäre bezeichnet Online-Plattformen, die ‚auch journalistisch-redaktionelle Angebote Dritter [aggregieren], [selektieren] und allgemein zugänglich [präsentieren]‘ (§ 2 Abs. 2 Nr. 16 Medienstaatsvertrag), also Beiträge von Online-Medien auf ihren eigenen Seiten verlinken oder unmittelbar anzeigen. Entscheidend ist auch, dass der Anbieter die Angebote nicht zu einem Gesamtangebot zusammenfasst. Zumeist handelt es sich um Dienstleistungen, die unter Einbeziehung von Nutzungsdaten Medieninhalte filtern, sortieren und anzeigen. Neben sozialen Medien wie Facebook und Twitter gehören hierzu auch die Google-Suche und Sprachassistenzsysteme.“ </a:t>
            </a:r>
          </a:p>
          <a:p>
            <a:pPr>
              <a:lnSpc>
                <a:spcPct val="100000"/>
              </a:lnSpc>
              <a:spcBef>
                <a:spcPts val="600"/>
              </a:spcBef>
              <a:spcAft>
                <a:spcPts val="600"/>
              </a:spcAft>
            </a:pPr>
            <a:r>
              <a:rPr lang="de-DE" sz="1800" b="0" dirty="0">
                <a:solidFill>
                  <a:schemeClr val="tx1"/>
                </a:solidFill>
                <a:latin typeface="Trebuchet MS" panose="020B0603020202020204" pitchFamily="34" charset="0"/>
              </a:rPr>
              <a:t>(</a:t>
            </a:r>
            <a:r>
              <a:rPr lang="de-DE" sz="1800" b="0" dirty="0">
                <a:solidFill>
                  <a:schemeClr val="tx1"/>
                </a:solidFill>
                <a:latin typeface="Trebuchet MS" panose="020B0603020202020204" pitchFamily="34" charset="0"/>
                <a:hlinkClick r:id="rId4"/>
              </a:rPr>
              <a:t>Studie „Breaking the News“ der Friedrich Ebert Stiftung</a:t>
            </a:r>
            <a:r>
              <a:rPr lang="de-DE" sz="1800" b="0" dirty="0">
                <a:solidFill>
                  <a:schemeClr val="tx1"/>
                </a:solidFill>
                <a:latin typeface="Trebuchet MS" panose="020B0603020202020204" pitchFamily="34" charset="0"/>
              </a:rPr>
              <a:t>)</a:t>
            </a:r>
            <a:endParaRPr lang="de-DE" sz="1800" b="0" dirty="0">
              <a:solidFill>
                <a:schemeClr val="tx1"/>
              </a:solidFill>
              <a:highlight>
                <a:srgbClr val="FFFF00"/>
              </a:highlight>
              <a:latin typeface="Trebuchet MS" panose="020B0603020202020204" pitchFamily="34" charset="0"/>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17</a:t>
            </a:fld>
            <a:endParaRPr lang="de-DE" dirty="0"/>
          </a:p>
        </p:txBody>
      </p:sp>
      <p:pic>
        <p:nvPicPr>
          <p:cNvPr id="16" name="Bild" descr="Bild">
            <a:extLst>
              <a:ext uri="{FF2B5EF4-FFF2-40B4-BE49-F238E27FC236}">
                <a16:creationId xmlns:a16="http://schemas.microsoft.com/office/drawing/2014/main" id="{40F4F16D-741A-E696-01FE-F14C097D8173}"/>
              </a:ext>
            </a:extLst>
          </p:cNvPr>
          <p:cNvPicPr>
            <a:picLocks noChangeAspect="1"/>
          </p:cNvPicPr>
          <p:nvPr/>
        </p:nvPicPr>
        <p:blipFill>
          <a:blip r:embed="rId5" cstate="print"/>
          <a:stretch>
            <a:fillRect/>
          </a:stretch>
        </p:blipFill>
        <p:spPr>
          <a:xfrm>
            <a:off x="5567264" y="3400038"/>
            <a:ext cx="900002" cy="900002"/>
          </a:xfrm>
          <a:prstGeom prst="rect">
            <a:avLst/>
          </a:prstGeom>
          <a:ln w="3175">
            <a:miter lim="400000"/>
          </a:ln>
        </p:spPr>
      </p:pic>
      <p:pic>
        <p:nvPicPr>
          <p:cNvPr id="17" name="Bild" descr="Bild">
            <a:extLst>
              <a:ext uri="{FF2B5EF4-FFF2-40B4-BE49-F238E27FC236}">
                <a16:creationId xmlns:a16="http://schemas.microsoft.com/office/drawing/2014/main" id="{CDC662E1-82C9-682A-AE4E-A385DF7D98C1}"/>
              </a:ext>
            </a:extLst>
          </p:cNvPr>
          <p:cNvPicPr>
            <a:picLocks noChangeAspect="1"/>
          </p:cNvPicPr>
          <p:nvPr/>
        </p:nvPicPr>
        <p:blipFill>
          <a:blip r:embed="rId6" cstate="print"/>
          <a:stretch>
            <a:fillRect/>
          </a:stretch>
        </p:blipFill>
        <p:spPr>
          <a:xfrm>
            <a:off x="15144999" y="3350301"/>
            <a:ext cx="949741" cy="949739"/>
          </a:xfrm>
          <a:prstGeom prst="rect">
            <a:avLst/>
          </a:prstGeom>
          <a:ln w="3175">
            <a:miter lim="400000"/>
          </a:ln>
        </p:spPr>
      </p:pic>
    </p:spTree>
    <p:extLst>
      <p:ext uri="{BB962C8B-B14F-4D97-AF65-F5344CB8AC3E}">
        <p14:creationId xmlns:p14="http://schemas.microsoft.com/office/powerpoint/2010/main" val="17695575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bgerundetes Rechteck">
            <a:extLst>
              <a:ext uri="{FF2B5EF4-FFF2-40B4-BE49-F238E27FC236}">
                <a16:creationId xmlns:a16="http://schemas.microsoft.com/office/drawing/2014/main" id="{783D3928-DF9E-F602-8139-AD5121128B03}"/>
              </a:ext>
            </a:extLst>
          </p:cNvPr>
          <p:cNvSpPr/>
          <p:nvPr/>
        </p:nvSpPr>
        <p:spPr>
          <a:xfrm>
            <a:off x="15306776" y="7776095"/>
            <a:ext cx="7181750" cy="2054481"/>
          </a:xfrm>
          <a:prstGeom prst="roundRect">
            <a:avLst>
              <a:gd name="adj" fmla="val 18423"/>
            </a:avLst>
          </a:prstGeom>
          <a:ln/>
        </p:spPr>
        <p:style>
          <a:lnRef idx="2">
            <a:schemeClr val="dk1"/>
          </a:lnRef>
          <a:fillRef idx="1">
            <a:schemeClr val="lt1"/>
          </a:fillRef>
          <a:effectRef idx="0">
            <a:schemeClr val="dk1"/>
          </a:effectRef>
          <a:fontRef idx="minor">
            <a:schemeClr val="dk1"/>
          </a:fontRef>
        </p:style>
        <p:txBody>
          <a:bodyPr wrap="square"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pitchFamily="2" charset="77"/>
                <a:ea typeface="Palatino" pitchFamily="2" charset="77"/>
              </a:rPr>
              <a:t>„[E]in Algorithmus ist eine Handlungsvorschrift, die dabei hilft, ein bestimmtes Problem zu lösen.“ </a:t>
            </a:r>
            <a:r>
              <a:rPr lang="de-DE" sz="2400" dirty="0">
                <a:latin typeface="Palatino" pitchFamily="2" charset="77"/>
                <a:ea typeface="Palatino" pitchFamily="2" charset="77"/>
              </a:rPr>
              <a:t>(Siemens Stiftung)</a:t>
            </a:r>
          </a:p>
        </p:txBody>
      </p:sp>
      <p:pic>
        <p:nvPicPr>
          <p:cNvPr id="9" name="Bildplatzhalter 8">
            <a:extLst>
              <a:ext uri="{FF2B5EF4-FFF2-40B4-BE49-F238E27FC236}">
                <a16:creationId xmlns:a16="http://schemas.microsoft.com/office/drawing/2014/main" id="{9524E890-2E37-B1E7-C9AF-8D4D3BC60869}"/>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26420" b="26420"/>
          <a:stretch>
            <a:fillRect/>
          </a:stretch>
        </p:blipFill>
        <p:spPr>
          <a:xfrm>
            <a:off x="15306775" y="4320943"/>
            <a:ext cx="6102249" cy="3164742"/>
          </a:xfrm>
        </p:spPr>
      </p:pic>
      <p:pic>
        <p:nvPicPr>
          <p:cNvPr id="19" name="Bildplatzhalter 8">
            <a:extLst>
              <a:ext uri="{FF2B5EF4-FFF2-40B4-BE49-F238E27FC236}">
                <a16:creationId xmlns:a16="http://schemas.microsoft.com/office/drawing/2014/main" id="{D2721A9B-7501-C511-EEEE-BB2629747422}"/>
              </a:ext>
            </a:extLst>
          </p:cNvPr>
          <p:cNvPicPr>
            <a:picLocks noChangeAspect="1"/>
          </p:cNvPicPr>
          <p:nvPr/>
        </p:nvPicPr>
        <p:blipFill>
          <a:blip r:embed="rId4" cstate="print">
            <a:extLst>
              <a:ext uri="{28A0092B-C50C-407E-A947-70E740481C1C}">
                <a14:useLocalDpi xmlns:a14="http://schemas.microsoft.com/office/drawing/2010/main" val="0"/>
              </a:ext>
            </a:extLst>
          </a:blip>
          <a:srcRect l="468" r="468"/>
          <a:stretch/>
        </p:blipFill>
        <p:spPr>
          <a:xfrm>
            <a:off x="10910703" y="4299055"/>
            <a:ext cx="3806411" cy="7743521"/>
          </a:xfrm>
          <a:prstGeom prst="roundRect">
            <a:avLst>
              <a:gd name="adj" fmla="val 11333"/>
            </a:avLst>
          </a:prstGeom>
          <a:blipFill>
            <a:blip r:embed="rId5"/>
            <a:tile tx="0" ty="0" sx="100000" sy="100000" flip="none" algn="tl"/>
          </a:blipFill>
        </p:spPr>
      </p:pic>
      <p:sp>
        <p:nvSpPr>
          <p:cNvPr id="10" name="Textfeld 9">
            <a:extLst>
              <a:ext uri="{FF2B5EF4-FFF2-40B4-BE49-F238E27FC236}">
                <a16:creationId xmlns:a16="http://schemas.microsoft.com/office/drawing/2014/main" id="{B3FFEB86-D2B0-E7E0-06F2-D4A5757AA264}"/>
              </a:ext>
            </a:extLst>
          </p:cNvPr>
          <p:cNvSpPr txBox="1"/>
          <p:nvPr/>
        </p:nvSpPr>
        <p:spPr>
          <a:xfrm>
            <a:off x="10895856" y="12208658"/>
            <a:ext cx="3782054" cy="55399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p>
            <a:pPr algn="l">
              <a:lnSpc>
                <a:spcPct val="100000"/>
              </a:lnSpc>
              <a:spcBef>
                <a:spcPts val="0"/>
              </a:spcBef>
            </a:pPr>
            <a:r>
              <a:rPr lang="de-DE" sz="1800" b="0" dirty="0">
                <a:latin typeface="Palatino"/>
              </a:rPr>
              <a:t>Abbildung 1 – Quelle: </a:t>
            </a:r>
            <a:r>
              <a:rPr lang="de-DE" sz="1800" b="0" dirty="0">
                <a:latin typeface="Palatino"/>
                <a:hlinkClick r:id="rId6"/>
              </a:rPr>
              <a:t>Siemens Stiftung</a:t>
            </a:r>
            <a:r>
              <a:rPr lang="de-DE" sz="1800" b="0" dirty="0">
                <a:latin typeface="Palatino"/>
              </a:rPr>
              <a:t>, CC BY-SA 4.0</a:t>
            </a:r>
          </a:p>
        </p:txBody>
      </p:sp>
      <p:pic>
        <p:nvPicPr>
          <p:cNvPr id="29" name="Bild" descr="Bild">
            <a:extLst>
              <a:ext uri="{FF2B5EF4-FFF2-40B4-BE49-F238E27FC236}">
                <a16:creationId xmlns:a16="http://schemas.microsoft.com/office/drawing/2014/main" id="{8A1254B2-A235-C1C7-855A-FC2ED886682D}"/>
              </a:ext>
            </a:extLst>
          </p:cNvPr>
          <p:cNvPicPr>
            <a:picLocks noChangeAspect="1"/>
          </p:cNvPicPr>
          <p:nvPr/>
        </p:nvPicPr>
        <p:blipFill>
          <a:blip r:embed="rId7" cstate="print"/>
          <a:stretch>
            <a:fillRect/>
          </a:stretch>
        </p:blipFill>
        <p:spPr>
          <a:xfrm>
            <a:off x="15658322" y="8163402"/>
            <a:ext cx="817920" cy="900001"/>
          </a:xfrm>
          <a:prstGeom prst="rect">
            <a:avLst/>
          </a:prstGeom>
          <a:ln w="3175">
            <a:miter lim="400000"/>
          </a:ln>
        </p:spPr>
      </p:pic>
      <p:sp>
        <p:nvSpPr>
          <p:cNvPr id="5" name="Foliennummer">
            <a:extLst>
              <a:ext uri="{FF2B5EF4-FFF2-40B4-BE49-F238E27FC236}">
                <a16:creationId xmlns:a16="http://schemas.microsoft.com/office/drawing/2014/main" id="{AE1C7FA4-E7F5-CB00-FB6A-58CC3FCDDAD4}"/>
              </a:ext>
            </a:extLst>
          </p:cNvPr>
          <p:cNvSpPr txBox="1">
            <a:spLocks noGrp="1" noRot="1" noMove="1" noResize="1" noEditPoints="1" noAdjustHandles="1" noChangeArrowheads="1" noChangeShapeType="1"/>
          </p:cNvSpPr>
          <p:nvPr>
            <p:ph type="sldNum" sz="quarter" idx="2"/>
          </p:nvPr>
        </p:nvSpPr>
        <p:spPr>
          <a:xfrm>
            <a:off x="23133944" y="13113404"/>
            <a:ext cx="670055" cy="369332"/>
          </a:xfrm>
        </p:spPr>
        <p:txBody>
          <a:bodyPr/>
          <a:lstStyle/>
          <a:p>
            <a:fld id="{86CB4B4D-7CA3-9044-876B-883B54F8677D}" type="slidenum">
              <a:rPr lang="de-DE"/>
              <a:pPr/>
              <a:t>18</a:t>
            </a:fld>
            <a:endParaRPr lang="de-DE" dirty="0"/>
          </a:p>
        </p:txBody>
      </p:sp>
      <p:sp>
        <p:nvSpPr>
          <p:cNvPr id="7" name="Abgerundetes Rechteck">
            <a:extLst>
              <a:ext uri="{FF2B5EF4-FFF2-40B4-BE49-F238E27FC236}">
                <a16:creationId xmlns:a16="http://schemas.microsoft.com/office/drawing/2014/main" id="{66A956AD-F999-CB06-2433-F7F68B6E3302}"/>
              </a:ext>
            </a:extLst>
          </p:cNvPr>
          <p:cNvSpPr/>
          <p:nvPr/>
        </p:nvSpPr>
        <p:spPr>
          <a:xfrm>
            <a:off x="5222256" y="1120605"/>
            <a:ext cx="17266269"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Alles Algorithmus? Begriffsdefinition und Funktionsweise</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Algorithmen finden sich überall in unserem Alltag. Sie kommen beispielsweise bei Bankautomaten, der Ampelschaltung, der Waschmaschine oder im Internet bei einer Suchmaschine oder Social-Media zum Einsatz. Aber was sind Algorithmen überhaupt und wie funktionieren sie?</a:t>
            </a:r>
          </a:p>
        </p:txBody>
      </p:sp>
      <p:sp>
        <p:nvSpPr>
          <p:cNvPr id="14" name="Abgerundetes Rechteck">
            <a:extLst>
              <a:ext uri="{FF2B5EF4-FFF2-40B4-BE49-F238E27FC236}">
                <a16:creationId xmlns:a16="http://schemas.microsoft.com/office/drawing/2014/main" id="{B42172BA-30CC-4337-39E4-444F06D6CAA7}"/>
              </a:ext>
            </a:extLst>
          </p:cNvPr>
          <p:cNvSpPr/>
          <p:nvPr/>
        </p:nvSpPr>
        <p:spPr>
          <a:xfrm>
            <a:off x="5199832" y="4268173"/>
            <a:ext cx="5184000" cy="8711227"/>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0"/>
              </a:spcBef>
              <a:spcAft>
                <a:spcPts val="600"/>
              </a:spcAft>
            </a:pPr>
            <a:r>
              <a:rPr lang="de-DE" sz="2400" b="0" dirty="0">
                <a:latin typeface="Palatino" pitchFamily="2" charset="77"/>
              </a:rPr>
              <a:t>Nutzen Sie folgende Fragen und Übungen:</a:t>
            </a:r>
          </a:p>
          <a:p>
            <a:pPr marL="514350" indent="-514350">
              <a:lnSpc>
                <a:spcPct val="100000"/>
              </a:lnSpc>
              <a:spcBef>
                <a:spcPts val="0"/>
              </a:spcBef>
              <a:spcAft>
                <a:spcPts val="600"/>
              </a:spcAft>
              <a:buFont typeface="+mj-lt"/>
              <a:buAutoNum type="arabicPeriod"/>
            </a:pPr>
            <a:r>
              <a:rPr lang="de-DE" sz="2400" b="0" dirty="0">
                <a:latin typeface="Palatino" pitchFamily="2" charset="77"/>
              </a:rPr>
              <a:t>Erklären Sie an Hand des Beispiels „Zähneputzen“ (Abbildung 1) die Funktionsweise von Algorithmen.</a:t>
            </a:r>
          </a:p>
          <a:p>
            <a:pPr marL="457200" indent="-457200">
              <a:lnSpc>
                <a:spcPct val="100000"/>
              </a:lnSpc>
              <a:spcBef>
                <a:spcPts val="0"/>
              </a:spcBef>
              <a:spcAft>
                <a:spcPts val="600"/>
              </a:spcAft>
              <a:buAutoNum type="arabicPeriod"/>
            </a:pPr>
            <a:r>
              <a:rPr lang="de-DE" sz="2400" b="0" dirty="0">
                <a:latin typeface="Palatino" pitchFamily="2" charset="77"/>
              </a:rPr>
              <a:t>Algorithmen können verschiedene Funktionen haben. Welche könnten das sein? Abbildung 2 zeigt beispielhaft zwei Funktionsweisen.</a:t>
            </a:r>
          </a:p>
          <a:p>
            <a:pPr>
              <a:lnSpc>
                <a:spcPct val="100000"/>
              </a:lnSpc>
              <a:spcBef>
                <a:spcPts val="0"/>
              </a:spcBef>
              <a:spcAft>
                <a:spcPts val="600"/>
              </a:spcAft>
            </a:pPr>
            <a:r>
              <a:rPr lang="de-DE" sz="2400" dirty="0">
                <a:latin typeface="Palatino" pitchFamily="2" charset="77"/>
              </a:rPr>
              <a:t>Ergänzung: </a:t>
            </a:r>
            <a:r>
              <a:rPr lang="de-DE" sz="2400" b="0" dirty="0">
                <a:latin typeface="Palatino" pitchFamily="2" charset="77"/>
              </a:rPr>
              <a:t>Durch das Spiel </a:t>
            </a:r>
            <a:r>
              <a:rPr lang="de-DE" sz="2400" b="0" i="1" dirty="0">
                <a:latin typeface="Palatino" pitchFamily="2" charset="77"/>
                <a:hlinkClick r:id="rId8"/>
              </a:rPr>
              <a:t>Bubblesort</a:t>
            </a:r>
            <a:r>
              <a:rPr lang="de-DE" sz="2400" b="0" dirty="0">
                <a:latin typeface="Palatino" pitchFamily="2" charset="77"/>
              </a:rPr>
              <a:t> der bpb wird Teilnehmenden interaktiv die Funktionsweise von Algorithmen am Beispiel eines Sortieralgorithmus verständlich gemacht.</a:t>
            </a:r>
          </a:p>
        </p:txBody>
      </p:sp>
      <p:pic>
        <p:nvPicPr>
          <p:cNvPr id="15" name="Bild" descr="Bild">
            <a:extLst>
              <a:ext uri="{FF2B5EF4-FFF2-40B4-BE49-F238E27FC236}">
                <a16:creationId xmlns:a16="http://schemas.microsoft.com/office/drawing/2014/main" id="{DBBB66BD-B67F-BC2D-1C12-111473763025}"/>
              </a:ext>
            </a:extLst>
          </p:cNvPr>
          <p:cNvPicPr>
            <a:picLocks noChangeAspect="1"/>
          </p:cNvPicPr>
          <p:nvPr/>
        </p:nvPicPr>
        <p:blipFill>
          <a:blip r:embed="rId9" cstate="print"/>
          <a:stretch>
            <a:fillRect/>
          </a:stretch>
        </p:blipFill>
        <p:spPr>
          <a:xfrm>
            <a:off x="5560096" y="4639168"/>
            <a:ext cx="900002" cy="900002"/>
          </a:xfrm>
          <a:prstGeom prst="rect">
            <a:avLst/>
          </a:prstGeom>
          <a:ln w="3175">
            <a:miter lim="400000"/>
          </a:ln>
        </p:spPr>
      </p:pic>
      <p:sp>
        <p:nvSpPr>
          <p:cNvPr id="18" name="Abgerundetes Rechteck">
            <a:extLst>
              <a:ext uri="{FF2B5EF4-FFF2-40B4-BE49-F238E27FC236}">
                <a16:creationId xmlns:a16="http://schemas.microsoft.com/office/drawing/2014/main" id="{04C2F3CB-C60F-7A60-42CE-E65E2204FBAB}"/>
              </a:ext>
            </a:extLst>
          </p:cNvPr>
          <p:cNvSpPr/>
          <p:nvPr/>
        </p:nvSpPr>
        <p:spPr>
          <a:xfrm>
            <a:off x="15306775" y="10217883"/>
            <a:ext cx="7181750" cy="2736845"/>
          </a:xfrm>
          <a:prstGeom prst="roundRect">
            <a:avLst>
              <a:gd name="adj" fmla="val 17821"/>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603020202020204" pitchFamily="34" charset="0"/>
              </a:rPr>
              <a:t>Hinweis für Dozierende: </a:t>
            </a:r>
            <a:r>
              <a:rPr lang="de-DE" sz="2400" b="0" dirty="0">
                <a:latin typeface="Trebuchet MS" panose="020B0603020202020204" pitchFamily="34" charset="0"/>
              </a:rPr>
              <a:t>Die Siemens Stiftung bietet Bilder, Texte, Videos und Unterrichtseinheiten zum Thema Algorithmen, u.a. eine Begriffsdefinition sowie Beispiele für verschiedene Arten von Algorithmen und ihre Funktionsweise.</a:t>
            </a:r>
            <a:endParaRPr lang="de-DE" sz="2400" b="0" i="1" dirty="0">
              <a:solidFill>
                <a:schemeClr val="tx1"/>
              </a:solidFill>
              <a:highlight>
                <a:srgbClr val="FFFF00"/>
              </a:highlight>
              <a:latin typeface="Trebuchet MS" panose="020B0603020202020204" pitchFamily="34" charset="0"/>
            </a:endParaRPr>
          </a:p>
        </p:txBody>
      </p:sp>
      <p:sp>
        <p:nvSpPr>
          <p:cNvPr id="23" name="Textfeld 22">
            <a:extLst>
              <a:ext uri="{FF2B5EF4-FFF2-40B4-BE49-F238E27FC236}">
                <a16:creationId xmlns:a16="http://schemas.microsoft.com/office/drawing/2014/main" id="{3F50D576-6734-37FA-DA10-9A7E5D6830B5}"/>
              </a:ext>
            </a:extLst>
          </p:cNvPr>
          <p:cNvSpPr txBox="1"/>
          <p:nvPr/>
        </p:nvSpPr>
        <p:spPr>
          <a:xfrm rot="16200000">
            <a:off x="20306997" y="5545768"/>
            <a:ext cx="3047425" cy="55399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p>
            <a:pPr>
              <a:lnSpc>
                <a:spcPct val="100000"/>
              </a:lnSpc>
              <a:spcBef>
                <a:spcPts val="0"/>
              </a:spcBef>
            </a:pPr>
            <a:r>
              <a:rPr lang="de-DE" sz="1800" b="0" dirty="0">
                <a:latin typeface="Palatino"/>
              </a:rPr>
              <a:t>Abbildung 2 – </a:t>
            </a:r>
            <a:r>
              <a:rPr lang="de-DE" sz="1800" b="0" dirty="0">
                <a:latin typeface="Palatino"/>
                <a:hlinkClick r:id="rId10"/>
              </a:rPr>
              <a:t>Siemens Stiftung</a:t>
            </a:r>
            <a:r>
              <a:rPr lang="de-DE" sz="1800" b="0" dirty="0">
                <a:latin typeface="Palatino"/>
              </a:rPr>
              <a:t>, CC BY-SA 4.0</a:t>
            </a:r>
          </a:p>
        </p:txBody>
      </p:sp>
    </p:spTree>
    <p:extLst>
      <p:ext uri="{BB962C8B-B14F-4D97-AF65-F5344CB8AC3E}">
        <p14:creationId xmlns:p14="http://schemas.microsoft.com/office/powerpoint/2010/main" val="59315083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19</a:t>
            </a:fld>
            <a:endParaRPr lang="de-DE" dirty="0"/>
          </a:p>
        </p:txBody>
      </p:sp>
      <p:sp>
        <p:nvSpPr>
          <p:cNvPr id="3" name="Textfeld 2">
            <a:extLst>
              <a:ext uri="{FF2B5EF4-FFF2-40B4-BE49-F238E27FC236}">
                <a16:creationId xmlns:a16="http://schemas.microsoft.com/office/drawing/2014/main" id="{30D0F77E-71A7-BC49-826D-3E8E01B557AB}"/>
              </a:ext>
            </a:extLst>
          </p:cNvPr>
          <p:cNvSpPr txBox="1"/>
          <p:nvPr/>
        </p:nvSpPr>
        <p:spPr>
          <a:xfrm>
            <a:off x="14181513" y="10274531"/>
            <a:ext cx="769506" cy="149970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0" tIns="381000" rIns="381000" bIns="381000" rtlCol="0">
            <a:spAutoFit/>
          </a:bodyPr>
          <a:lstStyle/>
          <a:p>
            <a:pPr algn="l"/>
            <a:endParaRPr lang="de-DE" err="1"/>
          </a:p>
        </p:txBody>
      </p:sp>
      <p:sp>
        <p:nvSpPr>
          <p:cNvPr id="6" name="Abgerundetes Rechteck">
            <a:extLst>
              <a:ext uri="{FF2B5EF4-FFF2-40B4-BE49-F238E27FC236}">
                <a16:creationId xmlns:a16="http://schemas.microsoft.com/office/drawing/2014/main" id="{752E9241-0D7B-766D-93FB-9D8DFE0909CE}"/>
              </a:ext>
            </a:extLst>
          </p:cNvPr>
          <p:cNvSpPr/>
          <p:nvPr/>
        </p:nvSpPr>
        <p:spPr>
          <a:xfrm>
            <a:off x="5222256" y="1120605"/>
            <a:ext cx="17266269"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Alles Algorithmus? </a:t>
            </a:r>
            <a:r>
              <a:rPr lang="de-DE" dirty="0" err="1">
                <a:solidFill>
                  <a:schemeClr val="tx1"/>
                </a:solidFill>
                <a:latin typeface="Trebuchet MS" panose="020B0703020202090204" pitchFamily="34" charset="0"/>
              </a:rPr>
              <a:t>Social</a:t>
            </a:r>
            <a:r>
              <a:rPr lang="de-DE" dirty="0">
                <a:solidFill>
                  <a:schemeClr val="tx1"/>
                </a:solidFill>
                <a:latin typeface="Trebuchet MS" panose="020B0703020202090204" pitchFamily="34" charset="0"/>
              </a:rPr>
              <a:t>-Media-Algorithmen</a:t>
            </a:r>
          </a:p>
          <a:p>
            <a:pPr marL="466725"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Viele technische Geräte arbeiten mit Algorithmen. So sind sie beispielsweise bei einem Navigationsgerät verantwortlich dafür, die beste Route für eine Fahrtstrecke zu ermitteln. Auch </a:t>
            </a:r>
            <a:r>
              <a:rPr lang="de-DE" sz="2400" b="0" dirty="0" err="1">
                <a:solidFill>
                  <a:schemeClr val="tx1"/>
                </a:solidFill>
                <a:latin typeface="Palatino" pitchFamily="2" charset="77"/>
                <a:ea typeface="Palatino" pitchFamily="2" charset="77"/>
              </a:rPr>
              <a:t>Social</a:t>
            </a:r>
            <a:r>
              <a:rPr lang="de-DE" sz="2400" b="0" dirty="0">
                <a:solidFill>
                  <a:schemeClr val="tx1"/>
                </a:solidFill>
                <a:latin typeface="Palatino" pitchFamily="2" charset="77"/>
                <a:ea typeface="Palatino" pitchFamily="2" charset="77"/>
              </a:rPr>
              <a:t>-Media-Plattformen nutzen Algorithmen.</a:t>
            </a:r>
          </a:p>
        </p:txBody>
      </p:sp>
      <p:sp>
        <p:nvSpPr>
          <p:cNvPr id="9" name="Abgerundetes Rechteck">
            <a:extLst>
              <a:ext uri="{FF2B5EF4-FFF2-40B4-BE49-F238E27FC236}">
                <a16:creationId xmlns:a16="http://schemas.microsoft.com/office/drawing/2014/main" id="{E62B14BB-37C2-24C5-B070-165FC62BAE80}"/>
              </a:ext>
            </a:extLst>
          </p:cNvPr>
          <p:cNvSpPr/>
          <p:nvPr/>
        </p:nvSpPr>
        <p:spPr>
          <a:xfrm>
            <a:off x="5222257" y="4383779"/>
            <a:ext cx="6322044" cy="8595621"/>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b="0" dirty="0">
                <a:solidFill>
                  <a:schemeClr val="tx1"/>
                </a:solidFill>
                <a:latin typeface="Palatino"/>
              </a:rPr>
              <a:t>Einen Einstieg in das Thema bieten die Erklärvideos von </a:t>
            </a:r>
            <a:r>
              <a:rPr lang="de-DE" sz="2400" b="0" dirty="0">
                <a:solidFill>
                  <a:schemeClr val="tx1"/>
                </a:solidFill>
                <a:latin typeface="Palatino"/>
                <a:hlinkClick r:id="rId3"/>
              </a:rPr>
              <a:t>Klickwinkel</a:t>
            </a:r>
            <a:r>
              <a:rPr lang="de-DE" sz="2400" b="0" dirty="0">
                <a:solidFill>
                  <a:schemeClr val="tx1"/>
                </a:solidFill>
                <a:latin typeface="Palatino"/>
              </a:rPr>
              <a:t> der Vodafone Stiftung Deutschland und </a:t>
            </a:r>
            <a:r>
              <a:rPr lang="de-DE" sz="2400" b="0" dirty="0">
                <a:solidFill>
                  <a:schemeClr val="tx1"/>
                </a:solidFill>
                <a:latin typeface="Palatino"/>
                <a:hlinkClick r:id="rId4"/>
              </a:rPr>
              <a:t>Handysektor</a:t>
            </a:r>
            <a:r>
              <a:rPr lang="de-DE" sz="2400" b="0" dirty="0">
                <a:solidFill>
                  <a:schemeClr val="tx1"/>
                </a:solidFill>
                <a:latin typeface="Palatino"/>
              </a:rPr>
              <a:t>. </a:t>
            </a:r>
          </a:p>
          <a:p>
            <a:pPr>
              <a:lnSpc>
                <a:spcPct val="100000"/>
              </a:lnSpc>
              <a:spcBef>
                <a:spcPts val="600"/>
              </a:spcBef>
            </a:pPr>
            <a:endParaRPr lang="de-DE" sz="2400" b="0" dirty="0">
              <a:solidFill>
                <a:schemeClr val="tx1"/>
              </a:solidFill>
              <a:latin typeface="Palatino"/>
            </a:endParaRPr>
          </a:p>
          <a:p>
            <a:pPr>
              <a:lnSpc>
                <a:spcPct val="100000"/>
              </a:lnSpc>
              <a:spcBef>
                <a:spcPts val="600"/>
              </a:spcBef>
            </a:pPr>
            <a:r>
              <a:rPr lang="en-US" sz="2400" b="0" dirty="0" err="1">
                <a:solidFill>
                  <a:schemeClr val="tx1"/>
                </a:solidFill>
                <a:latin typeface="Palatino"/>
              </a:rPr>
              <a:t>Jede</a:t>
            </a:r>
            <a:r>
              <a:rPr lang="en-US" sz="2400" b="0" dirty="0">
                <a:solidFill>
                  <a:schemeClr val="tx1"/>
                </a:solidFill>
                <a:latin typeface="Palatino"/>
              </a:rPr>
              <a:t> </a:t>
            </a:r>
            <a:r>
              <a:rPr lang="en-US" sz="2400" b="0" dirty="0" err="1">
                <a:solidFill>
                  <a:schemeClr val="tx1"/>
                </a:solidFill>
                <a:latin typeface="Palatino"/>
              </a:rPr>
              <a:t>Plattform</a:t>
            </a:r>
            <a:r>
              <a:rPr lang="en-US" sz="2400" b="0" dirty="0">
                <a:solidFill>
                  <a:schemeClr val="tx1"/>
                </a:solidFill>
                <a:latin typeface="Palatino"/>
              </a:rPr>
              <a:t> hat </a:t>
            </a:r>
            <a:r>
              <a:rPr lang="en-US" sz="2400" b="0" dirty="0" err="1">
                <a:solidFill>
                  <a:schemeClr val="tx1"/>
                </a:solidFill>
                <a:latin typeface="Palatino"/>
              </a:rPr>
              <a:t>spezifische</a:t>
            </a:r>
            <a:r>
              <a:rPr lang="en-US" sz="2400" b="0" dirty="0">
                <a:solidFill>
                  <a:schemeClr val="tx1"/>
                </a:solidFill>
                <a:latin typeface="Palatino"/>
              </a:rPr>
              <a:t> </a:t>
            </a:r>
            <a:r>
              <a:rPr lang="en-US" sz="2400" b="0" dirty="0" err="1">
                <a:solidFill>
                  <a:schemeClr val="tx1"/>
                </a:solidFill>
                <a:latin typeface="Palatino"/>
              </a:rPr>
              <a:t>Algorithmen</a:t>
            </a:r>
            <a:r>
              <a:rPr lang="en-US" sz="2400" b="0" dirty="0">
                <a:solidFill>
                  <a:schemeClr val="tx1"/>
                </a:solidFill>
                <a:latin typeface="Palatino"/>
              </a:rPr>
              <a:t>. </a:t>
            </a:r>
            <a:r>
              <a:rPr lang="en-US" sz="2400" b="0" dirty="0" err="1">
                <a:solidFill>
                  <a:schemeClr val="tx1"/>
                </a:solidFill>
                <a:latin typeface="Palatino"/>
              </a:rPr>
              <a:t>Welche</a:t>
            </a:r>
            <a:r>
              <a:rPr lang="en-US" sz="2400" b="0" dirty="0">
                <a:solidFill>
                  <a:schemeClr val="tx1"/>
                </a:solidFill>
                <a:latin typeface="Palatino"/>
              </a:rPr>
              <a:t> </a:t>
            </a:r>
            <a:r>
              <a:rPr lang="en-US" sz="2400" b="0" dirty="0" err="1">
                <a:solidFill>
                  <a:schemeClr val="tx1"/>
                </a:solidFill>
                <a:latin typeface="Palatino"/>
              </a:rPr>
              <a:t>Kriterien</a:t>
            </a:r>
            <a:r>
              <a:rPr lang="en-US" sz="2400" b="0" dirty="0">
                <a:solidFill>
                  <a:schemeClr val="tx1"/>
                </a:solidFill>
                <a:latin typeface="Palatino"/>
              </a:rPr>
              <a:t> </a:t>
            </a:r>
            <a:r>
              <a:rPr lang="en-US" sz="2400" b="0" dirty="0" err="1">
                <a:solidFill>
                  <a:schemeClr val="tx1"/>
                </a:solidFill>
                <a:latin typeface="Palatino"/>
              </a:rPr>
              <a:t>sie</a:t>
            </a:r>
            <a:r>
              <a:rPr lang="en-US" sz="2400" b="0" dirty="0">
                <a:solidFill>
                  <a:schemeClr val="tx1"/>
                </a:solidFill>
                <a:latin typeface="Palatino"/>
              </a:rPr>
              <a:t> </a:t>
            </a:r>
            <a:r>
              <a:rPr lang="en-US" sz="2400" b="0" dirty="0" err="1">
                <a:solidFill>
                  <a:schemeClr val="tx1"/>
                </a:solidFill>
                <a:latin typeface="Palatino"/>
              </a:rPr>
              <a:t>konkret</a:t>
            </a:r>
            <a:r>
              <a:rPr lang="en-US" sz="2400" b="0" dirty="0">
                <a:solidFill>
                  <a:schemeClr val="tx1"/>
                </a:solidFill>
                <a:latin typeface="Palatino"/>
              </a:rPr>
              <a:t> </a:t>
            </a:r>
            <a:r>
              <a:rPr lang="en-US" sz="2400" b="0" dirty="0" err="1">
                <a:solidFill>
                  <a:schemeClr val="tx1"/>
                </a:solidFill>
                <a:latin typeface="Palatino"/>
              </a:rPr>
              <a:t>priorisieren</a:t>
            </a:r>
            <a:r>
              <a:rPr lang="en-US" sz="2400" b="0" dirty="0">
                <a:solidFill>
                  <a:schemeClr val="tx1"/>
                </a:solidFill>
                <a:latin typeface="Palatino"/>
              </a:rPr>
              <a:t> (</a:t>
            </a:r>
            <a:r>
              <a:rPr lang="en-US" sz="2400" b="0" dirty="0" err="1">
                <a:solidFill>
                  <a:schemeClr val="tx1"/>
                </a:solidFill>
                <a:latin typeface="Palatino"/>
              </a:rPr>
              <a:t>z.B.</a:t>
            </a:r>
            <a:r>
              <a:rPr lang="en-US" sz="2400" b="0" dirty="0">
                <a:solidFill>
                  <a:schemeClr val="tx1"/>
                </a:solidFill>
                <a:latin typeface="Palatino"/>
              </a:rPr>
              <a:t> </a:t>
            </a:r>
            <a:r>
              <a:rPr lang="en-US" sz="2400" b="0" dirty="0" err="1">
                <a:solidFill>
                  <a:schemeClr val="tx1"/>
                </a:solidFill>
                <a:latin typeface="Palatino"/>
              </a:rPr>
              <a:t>Interaktionen</a:t>
            </a:r>
            <a:r>
              <a:rPr lang="en-US" sz="2400" b="0" dirty="0">
                <a:solidFill>
                  <a:schemeClr val="tx1"/>
                </a:solidFill>
                <a:latin typeface="Palatino"/>
              </a:rPr>
              <a:t> </a:t>
            </a:r>
            <a:r>
              <a:rPr lang="en-US" sz="2400" b="0" dirty="0" err="1">
                <a:solidFill>
                  <a:schemeClr val="tx1"/>
                </a:solidFill>
                <a:latin typeface="Palatino"/>
              </a:rPr>
              <a:t>wie</a:t>
            </a:r>
            <a:r>
              <a:rPr lang="en-US" sz="2400" b="0" dirty="0">
                <a:solidFill>
                  <a:schemeClr val="tx1"/>
                </a:solidFill>
                <a:latin typeface="Palatino"/>
              </a:rPr>
              <a:t> Likes </a:t>
            </a:r>
            <a:r>
              <a:rPr lang="en-US" sz="2400" b="0" dirty="0" err="1">
                <a:solidFill>
                  <a:schemeClr val="tx1"/>
                </a:solidFill>
                <a:latin typeface="Palatino"/>
              </a:rPr>
              <a:t>oder</a:t>
            </a:r>
            <a:r>
              <a:rPr lang="en-US" sz="2400" b="0" dirty="0">
                <a:solidFill>
                  <a:schemeClr val="tx1"/>
                </a:solidFill>
                <a:latin typeface="Palatino"/>
              </a:rPr>
              <a:t> </a:t>
            </a:r>
            <a:r>
              <a:rPr lang="en-US" sz="2400" b="0" dirty="0" err="1">
                <a:solidFill>
                  <a:schemeClr val="tx1"/>
                </a:solidFill>
                <a:latin typeface="Palatino"/>
              </a:rPr>
              <a:t>Kommentare</a:t>
            </a:r>
            <a:r>
              <a:rPr lang="en-US" sz="2400" b="0" dirty="0">
                <a:solidFill>
                  <a:schemeClr val="tx1"/>
                </a:solidFill>
                <a:latin typeface="Palatino"/>
              </a:rPr>
              <a:t>), </a:t>
            </a:r>
            <a:r>
              <a:rPr lang="en-US" sz="2400" b="0" dirty="0" err="1">
                <a:solidFill>
                  <a:schemeClr val="tx1"/>
                </a:solidFill>
                <a:latin typeface="Palatino"/>
              </a:rPr>
              <a:t>wird</a:t>
            </a:r>
            <a:r>
              <a:rPr lang="en-US" sz="2400" b="0" dirty="0">
                <a:solidFill>
                  <a:schemeClr val="tx1"/>
                </a:solidFill>
                <a:latin typeface="Palatino"/>
              </a:rPr>
              <a:t> </a:t>
            </a:r>
            <a:r>
              <a:rPr lang="en-US" sz="2400" b="0" dirty="0" err="1">
                <a:solidFill>
                  <a:schemeClr val="tx1"/>
                </a:solidFill>
                <a:latin typeface="Palatino"/>
              </a:rPr>
              <a:t>nicht</a:t>
            </a:r>
            <a:r>
              <a:rPr lang="en-US" sz="2400" b="0" dirty="0">
                <a:solidFill>
                  <a:schemeClr val="tx1"/>
                </a:solidFill>
                <a:latin typeface="Palatino"/>
              </a:rPr>
              <a:t> </a:t>
            </a:r>
            <a:r>
              <a:rPr lang="en-US" sz="2400" b="0" dirty="0" err="1">
                <a:solidFill>
                  <a:schemeClr val="tx1"/>
                </a:solidFill>
                <a:latin typeface="Palatino"/>
              </a:rPr>
              <a:t>offen</a:t>
            </a:r>
            <a:r>
              <a:rPr lang="en-US" sz="2400" b="0" dirty="0">
                <a:solidFill>
                  <a:schemeClr val="tx1"/>
                </a:solidFill>
                <a:latin typeface="Palatino"/>
              </a:rPr>
              <a:t> </a:t>
            </a:r>
            <a:r>
              <a:rPr lang="en-US" sz="2400" b="0" dirty="0" err="1">
                <a:solidFill>
                  <a:schemeClr val="tx1"/>
                </a:solidFill>
                <a:latin typeface="Palatino"/>
              </a:rPr>
              <a:t>gelegt</a:t>
            </a:r>
            <a:r>
              <a:rPr lang="en-US" sz="2400" b="0" dirty="0">
                <a:solidFill>
                  <a:schemeClr val="tx1"/>
                </a:solidFill>
                <a:latin typeface="Palatino"/>
              </a:rPr>
              <a:t>. </a:t>
            </a:r>
            <a:r>
              <a:rPr lang="en-US" sz="2400" b="0" dirty="0" err="1">
                <a:solidFill>
                  <a:schemeClr val="tx1"/>
                </a:solidFill>
                <a:latin typeface="Palatino"/>
              </a:rPr>
              <a:t>Hier</a:t>
            </a:r>
            <a:r>
              <a:rPr lang="en-US" sz="2400" b="0" dirty="0">
                <a:solidFill>
                  <a:schemeClr val="tx1"/>
                </a:solidFill>
                <a:latin typeface="Palatino"/>
              </a:rPr>
              <a:t> </a:t>
            </a:r>
            <a:r>
              <a:rPr lang="en-US" sz="2400" b="0" dirty="0" err="1">
                <a:solidFill>
                  <a:schemeClr val="tx1"/>
                </a:solidFill>
                <a:latin typeface="Palatino"/>
              </a:rPr>
              <a:t>fehlt</a:t>
            </a:r>
            <a:r>
              <a:rPr lang="en-US" sz="2400" b="0" dirty="0">
                <a:solidFill>
                  <a:schemeClr val="tx1"/>
                </a:solidFill>
                <a:latin typeface="Palatino"/>
              </a:rPr>
              <a:t> es </a:t>
            </a:r>
            <a:r>
              <a:rPr lang="en-US" sz="2400" b="0" dirty="0" err="1">
                <a:solidFill>
                  <a:schemeClr val="tx1"/>
                </a:solidFill>
                <a:latin typeface="Palatino"/>
              </a:rPr>
              <a:t>leider</a:t>
            </a:r>
            <a:r>
              <a:rPr lang="en-US" sz="2400" b="0" dirty="0">
                <a:solidFill>
                  <a:schemeClr val="tx1"/>
                </a:solidFill>
                <a:latin typeface="Palatino"/>
              </a:rPr>
              <a:t> an </a:t>
            </a:r>
            <a:r>
              <a:rPr lang="en-US" sz="2400" b="0" dirty="0" err="1">
                <a:solidFill>
                  <a:schemeClr val="tx1"/>
                </a:solidFill>
                <a:latin typeface="Palatino"/>
              </a:rPr>
              <a:t>Transparenz</a:t>
            </a:r>
            <a:r>
              <a:rPr lang="en-US" sz="2400" b="0" dirty="0">
                <a:solidFill>
                  <a:schemeClr val="tx1"/>
                </a:solidFill>
                <a:latin typeface="Palatino"/>
              </a:rPr>
              <a:t>. </a:t>
            </a:r>
          </a:p>
          <a:p>
            <a:pPr>
              <a:lnSpc>
                <a:spcPct val="100000"/>
              </a:lnSpc>
              <a:spcBef>
                <a:spcPts val="600"/>
              </a:spcBef>
            </a:pPr>
            <a:endParaRPr lang="de-DE" sz="2400" b="0" dirty="0">
              <a:solidFill>
                <a:schemeClr val="tx1"/>
              </a:solidFill>
              <a:latin typeface="Palatino"/>
            </a:endParaRPr>
          </a:p>
          <a:p>
            <a:pPr>
              <a:lnSpc>
                <a:spcPct val="100000"/>
              </a:lnSpc>
              <a:spcBef>
                <a:spcPts val="600"/>
              </a:spcBef>
            </a:pPr>
            <a:r>
              <a:rPr lang="de-DE" sz="2400" b="0" dirty="0">
                <a:latin typeface="Palatino"/>
              </a:rPr>
              <a:t>Welchen Einfluss eine Vorsortierung durch Algorithmen auf unsere Meinungsbildung haben kann, damit beschäftigt sich Handysektor in diesem kurzen </a:t>
            </a:r>
            <a:r>
              <a:rPr lang="de-DE" sz="2400" b="0" dirty="0">
                <a:latin typeface="Palatino"/>
                <a:hlinkClick r:id="rId5"/>
              </a:rPr>
              <a:t>Video</a:t>
            </a:r>
            <a:r>
              <a:rPr lang="de-DE" sz="2400" b="0" dirty="0">
                <a:latin typeface="Palatino"/>
              </a:rPr>
              <a:t>.</a:t>
            </a:r>
            <a:endParaRPr lang="de-DE" sz="2400" b="0" dirty="0">
              <a:solidFill>
                <a:srgbClr val="0000FF"/>
              </a:solidFill>
              <a:latin typeface="Palatino"/>
            </a:endParaRPr>
          </a:p>
        </p:txBody>
      </p:sp>
      <p:sp>
        <p:nvSpPr>
          <p:cNvPr id="10" name="Abgerundetes Rechteck">
            <a:extLst>
              <a:ext uri="{FF2B5EF4-FFF2-40B4-BE49-F238E27FC236}">
                <a16:creationId xmlns:a16="http://schemas.microsoft.com/office/drawing/2014/main" id="{8ACF6A56-B84A-5545-005F-4A96F8E5D807}"/>
              </a:ext>
            </a:extLst>
          </p:cNvPr>
          <p:cNvSpPr/>
          <p:nvPr/>
        </p:nvSpPr>
        <p:spPr>
          <a:xfrm>
            <a:off x="12159991" y="4383779"/>
            <a:ext cx="10328534" cy="3194301"/>
          </a:xfrm>
          <a:prstGeom prst="roundRect">
            <a:avLst>
              <a:gd name="adj" fmla="val 7673"/>
            </a:avLst>
          </a:prstGeom>
          <a:ln w="31750" cap="rnd">
            <a:solidFill>
              <a:srgbClr val="000000"/>
            </a:solidFill>
            <a:prstDash val="lg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603020202020204" pitchFamily="34" charset="0"/>
              </a:rPr>
              <a:t>Vertiefung: </a:t>
            </a:r>
            <a:r>
              <a:rPr lang="de-DE" sz="2400" dirty="0" err="1">
                <a:latin typeface="Trebuchet MS" panose="020B0603020202020204" pitchFamily="34" charset="0"/>
              </a:rPr>
              <a:t>TikTok</a:t>
            </a:r>
            <a:endParaRPr lang="de-DE" sz="2400" dirty="0">
              <a:latin typeface="Trebuchet MS" panose="020B0603020202020204" pitchFamily="34" charset="0"/>
            </a:endParaRPr>
          </a:p>
          <a:p>
            <a:pPr>
              <a:lnSpc>
                <a:spcPct val="100000"/>
              </a:lnSpc>
              <a:spcBef>
                <a:spcPts val="600"/>
              </a:spcBef>
              <a:spcAft>
                <a:spcPts val="600"/>
              </a:spcAft>
            </a:pPr>
            <a:r>
              <a:rPr lang="de-DE" sz="2400" b="0" dirty="0">
                <a:latin typeface="Trebuchet MS" panose="020B0603020202020204" pitchFamily="34" charset="0"/>
              </a:rPr>
              <a:t>Der </a:t>
            </a:r>
            <a:r>
              <a:rPr lang="de-DE" sz="2400" b="0" dirty="0" err="1">
                <a:latin typeface="Trebuchet MS" panose="020B0603020202020204" pitchFamily="34" charset="0"/>
              </a:rPr>
              <a:t>TikTok</a:t>
            </a:r>
            <a:r>
              <a:rPr lang="de-DE" sz="2400" b="0" dirty="0">
                <a:latin typeface="Trebuchet MS" panose="020B0603020202020204" pitchFamily="34" charset="0"/>
              </a:rPr>
              <a:t>-Algorithmus wird in dem </a:t>
            </a:r>
            <a:r>
              <a:rPr lang="de-DE" sz="2400" dirty="0">
                <a:solidFill>
                  <a:schemeClr val="tx1"/>
                </a:solidFill>
                <a:latin typeface="Trebuchet MS" panose="020B0703020202090204" pitchFamily="34" charset="0"/>
                <a:hlinkClick r:id="rId6"/>
              </a:rPr>
              <a:t>Radiobeitrag des Deutschlandfunk</a:t>
            </a:r>
            <a:r>
              <a:rPr lang="de-DE" sz="2400" b="0" dirty="0">
                <a:latin typeface="Trebuchet MS" panose="020B0603020202020204" pitchFamily="34" charset="0"/>
              </a:rPr>
              <a:t> beschrieben. </a:t>
            </a:r>
          </a:p>
          <a:p>
            <a:pPr>
              <a:lnSpc>
                <a:spcPct val="100000"/>
              </a:lnSpc>
              <a:spcBef>
                <a:spcPts val="600"/>
              </a:spcBef>
              <a:spcAft>
                <a:spcPts val="600"/>
              </a:spcAft>
            </a:pPr>
            <a:r>
              <a:rPr lang="de-DE" sz="2400" b="0" dirty="0">
                <a:latin typeface="Trebuchet MS" panose="020B0603020202020204" pitchFamily="34" charset="0"/>
              </a:rPr>
              <a:t>In dem Erklärvideo von </a:t>
            </a:r>
            <a:r>
              <a:rPr lang="de-DE" sz="2400" dirty="0">
                <a:solidFill>
                  <a:schemeClr val="tx1"/>
                </a:solidFill>
                <a:latin typeface="Trebuchet MS" panose="020B0703020202090204" pitchFamily="34" charset="0"/>
                <a:hlinkClick r:id="rId7"/>
              </a:rPr>
              <a:t>Erklärvideo von „So geht MEDIEN“ </a:t>
            </a:r>
            <a:r>
              <a:rPr lang="de-DE" sz="2400" b="0" dirty="0">
                <a:latin typeface="Trebuchet MS" panose="020B0603020202020204" pitchFamily="34" charset="0"/>
              </a:rPr>
              <a:t>wird die Frage nach dem Erfolg von </a:t>
            </a:r>
            <a:r>
              <a:rPr lang="de-DE" sz="2400" b="0" dirty="0" err="1">
                <a:latin typeface="Trebuchet MS" panose="020B0603020202020204" pitchFamily="34" charset="0"/>
              </a:rPr>
              <a:t>TikTok</a:t>
            </a:r>
            <a:r>
              <a:rPr lang="de-DE" sz="2400" b="0" dirty="0">
                <a:latin typeface="Trebuchet MS" panose="020B0603020202020204" pitchFamily="34" charset="0"/>
              </a:rPr>
              <a:t> beantwortet.</a:t>
            </a:r>
            <a:endParaRPr lang="de-DE" sz="2400" dirty="0">
              <a:latin typeface="Trebuchet MS" panose="020B0603020202020204" pitchFamily="34" charset="0"/>
            </a:endParaRPr>
          </a:p>
        </p:txBody>
      </p:sp>
      <p:sp>
        <p:nvSpPr>
          <p:cNvPr id="13" name="Abgerundetes Rechteck">
            <a:extLst>
              <a:ext uri="{FF2B5EF4-FFF2-40B4-BE49-F238E27FC236}">
                <a16:creationId xmlns:a16="http://schemas.microsoft.com/office/drawing/2014/main" id="{4BCCDE66-72CC-26EE-FA2E-D5872BB59EBD}"/>
              </a:ext>
            </a:extLst>
          </p:cNvPr>
          <p:cNvSpPr/>
          <p:nvPr/>
        </p:nvSpPr>
        <p:spPr>
          <a:xfrm>
            <a:off x="12129323" y="8160514"/>
            <a:ext cx="10328534" cy="4818886"/>
          </a:xfrm>
          <a:prstGeom prst="roundRect">
            <a:avLst>
              <a:gd name="adj" fmla="val 7673"/>
            </a:avLst>
          </a:prstGeom>
          <a:ln w="31750" cap="rnd">
            <a:solidFill>
              <a:srgbClr val="000000"/>
            </a:solidFill>
            <a:prstDash val="lg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603020202020204" pitchFamily="34" charset="0"/>
              </a:rPr>
              <a:t>Vertiefung: Datenschutz</a:t>
            </a:r>
          </a:p>
          <a:p>
            <a:pPr>
              <a:lnSpc>
                <a:spcPct val="100000"/>
              </a:lnSpc>
              <a:spcBef>
                <a:spcPts val="600"/>
              </a:spcBef>
              <a:spcAft>
                <a:spcPts val="600"/>
              </a:spcAft>
            </a:pPr>
            <a:r>
              <a:rPr lang="de-DE" sz="2400" b="0" dirty="0">
                <a:latin typeface="Trebuchet MS" panose="020B0603020202020204" pitchFamily="34" charset="0"/>
              </a:rPr>
              <a:t>Die Anzeige von personalisierten Newsfeeds auf Social-Media ist nur möglich, weil Unternehmen Nutzungsdaten (z.B. Alter, Interessen, besuchte Webseiten, Gefällt-mir-Angaben etc.) sammeln. Auf dieser Basis nehmen Algorithmen u.a. Sortierungen und Empfehlungen vor. Deshalb ist es wichtig als User*in darauf zu achten, welche persönlichen Informationen man preisgibt. Worauf es beim Datenschutz ankommt, erklärt das Video von </a:t>
            </a:r>
            <a:r>
              <a:rPr lang="de-DE" sz="2400" b="0" dirty="0">
                <a:latin typeface="Trebuchet MS" panose="020B0603020202020204" pitchFamily="34" charset="0"/>
                <a:hlinkClick r:id="rId8"/>
              </a:rPr>
              <a:t>So geht MEDIEN</a:t>
            </a:r>
            <a:r>
              <a:rPr lang="de-DE" sz="2400" b="0" dirty="0">
                <a:latin typeface="Trebuchet MS" panose="020B0603020202020204" pitchFamily="34" charset="0"/>
              </a:rPr>
              <a:t>. Unterrichtsmaterial (Arbeitsblatt 4) stellt u.a. </a:t>
            </a:r>
            <a:r>
              <a:rPr lang="de-DE" sz="2400" b="0" dirty="0">
                <a:latin typeface="Trebuchet MS" panose="020B0603020202020204" pitchFamily="34" charset="0"/>
                <a:hlinkClick r:id="rId9"/>
              </a:rPr>
              <a:t>Klicksafe</a:t>
            </a:r>
            <a:r>
              <a:rPr lang="de-DE" sz="2400" b="0" dirty="0">
                <a:latin typeface="Trebuchet MS" panose="020B0603020202020204" pitchFamily="34" charset="0"/>
              </a:rPr>
              <a:t> zur Verfügung.</a:t>
            </a:r>
          </a:p>
          <a:p>
            <a:pPr>
              <a:lnSpc>
                <a:spcPct val="100000"/>
              </a:lnSpc>
              <a:spcBef>
                <a:spcPts val="600"/>
              </a:spcBef>
              <a:spcAft>
                <a:spcPts val="600"/>
              </a:spcAft>
            </a:pPr>
            <a:endParaRPr lang="de-DE" sz="2400" dirty="0">
              <a:latin typeface="Trebuchet MS" panose="020B0603020202020204" pitchFamily="34" charset="0"/>
            </a:endParaRPr>
          </a:p>
          <a:p>
            <a:pPr>
              <a:lnSpc>
                <a:spcPct val="100000"/>
              </a:lnSpc>
              <a:spcBef>
                <a:spcPts val="600"/>
              </a:spcBef>
              <a:spcAft>
                <a:spcPts val="600"/>
              </a:spcAft>
            </a:pPr>
            <a:endParaRPr lang="de-DE" sz="2400" dirty="0">
              <a:latin typeface="Trebuchet MS" panose="020B0603020202020204" pitchFamily="34" charset="0"/>
            </a:endParaRPr>
          </a:p>
        </p:txBody>
      </p:sp>
    </p:spTree>
    <p:extLst>
      <p:ext uri="{BB962C8B-B14F-4D97-AF65-F5344CB8AC3E}">
        <p14:creationId xmlns:p14="http://schemas.microsoft.com/office/powerpoint/2010/main" val="2773379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8ECC57-769F-5445-8ED5-160C7DACC2A7}"/>
              </a:ext>
            </a:extLst>
          </p:cNvPr>
          <p:cNvSpPr>
            <a:spLocks noGrp="1"/>
          </p:cNvSpPr>
          <p:nvPr>
            <p:ph type="title"/>
          </p:nvPr>
        </p:nvSpPr>
        <p:spPr/>
        <p:txBody>
          <a:bodyPr/>
          <a:lstStyle/>
          <a:p>
            <a:r>
              <a:rPr lang="de-DE" dirty="0"/>
              <a:t>Inhalt</a:t>
            </a:r>
          </a:p>
        </p:txBody>
      </p:sp>
      <p:sp>
        <p:nvSpPr>
          <p:cNvPr id="21"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dirty="0"/>
          </a:p>
        </p:txBody>
      </p:sp>
      <p:sp>
        <p:nvSpPr>
          <p:cNvPr id="6" name="Textplatzhalter 5">
            <a:extLst>
              <a:ext uri="{FF2B5EF4-FFF2-40B4-BE49-F238E27FC236}">
                <a16:creationId xmlns:a16="http://schemas.microsoft.com/office/drawing/2014/main" id="{408A6B1E-2C27-444A-A78C-36B1E521DA2C}"/>
              </a:ext>
            </a:extLst>
          </p:cNvPr>
          <p:cNvSpPr>
            <a:spLocks noGrp="1"/>
          </p:cNvSpPr>
          <p:nvPr>
            <p:ph type="body" sz="quarter" idx="10"/>
          </p:nvPr>
        </p:nvSpPr>
        <p:spPr/>
        <p:txBody>
          <a:bodyPr/>
          <a:lstStyle/>
          <a:p>
            <a:pPr marL="0" indent="0">
              <a:spcBef>
                <a:spcPts val="1800"/>
              </a:spcBef>
              <a:spcAft>
                <a:spcPts val="1800"/>
              </a:spcAft>
              <a:buNone/>
            </a:pPr>
            <a:r>
              <a:rPr lang="de-DE" dirty="0"/>
              <a:t>Mit DINA arbeiten</a:t>
            </a:r>
          </a:p>
          <a:p>
            <a:r>
              <a:rPr lang="de-DE" dirty="0"/>
              <a:t>Thematische Einführung</a:t>
            </a:r>
          </a:p>
          <a:p>
            <a:r>
              <a:rPr lang="de-DE" dirty="0"/>
              <a:t>Über das Finden</a:t>
            </a:r>
          </a:p>
          <a:p>
            <a:r>
              <a:rPr lang="de-DE" dirty="0"/>
              <a:t>Über das Suchen</a:t>
            </a:r>
          </a:p>
          <a:p>
            <a:r>
              <a:rPr lang="de-DE" dirty="0"/>
              <a:t>Wer spricht, schreibt, sendet hier?</a:t>
            </a:r>
          </a:p>
          <a:p>
            <a:r>
              <a:rPr lang="de-DE" dirty="0"/>
              <a:t>Jede*</a:t>
            </a:r>
            <a:r>
              <a:rPr lang="de-DE" dirty="0" err="1"/>
              <a:t>r</a:t>
            </a:r>
            <a:r>
              <a:rPr lang="de-DE" dirty="0"/>
              <a:t> eine Quelle?</a:t>
            </a:r>
          </a:p>
          <a:p>
            <a:r>
              <a:rPr lang="de-DE" dirty="0"/>
              <a:t>Was ist Journalismus?</a:t>
            </a:r>
          </a:p>
          <a:p>
            <a:r>
              <a:rPr lang="de-DE" dirty="0"/>
              <a:t>Desinformation erkennen </a:t>
            </a:r>
          </a:p>
          <a:p>
            <a:r>
              <a:rPr lang="de-DE" dirty="0"/>
              <a:t>Extras</a:t>
            </a:r>
          </a:p>
          <a:p>
            <a:pPr marL="0" indent="0">
              <a:spcBef>
                <a:spcPts val="1800"/>
              </a:spcBef>
              <a:spcAft>
                <a:spcPts val="1800"/>
              </a:spcAft>
              <a:buNone/>
            </a:pPr>
            <a:r>
              <a:rPr lang="de-DE" dirty="0"/>
              <a:t>Impressum</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a:extLst>
              <a:ext uri="{FF2B5EF4-FFF2-40B4-BE49-F238E27FC236}">
                <a16:creationId xmlns:a16="http://schemas.microsoft.com/office/drawing/2014/main" id="{2B4577E5-BA76-D803-B89B-999546593838}"/>
              </a:ext>
            </a:extLst>
          </p:cNvPr>
          <p:cNvSpPr/>
          <p:nvPr/>
        </p:nvSpPr>
        <p:spPr>
          <a:xfrm>
            <a:off x="5207004" y="5526368"/>
            <a:ext cx="7812000" cy="7453032"/>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pPr>
            <a:r>
              <a:rPr lang="de-DE" sz="2400" b="0" dirty="0">
                <a:solidFill>
                  <a:schemeClr val="tx1"/>
                </a:solidFill>
                <a:latin typeface="Palatino"/>
              </a:rPr>
              <a:t>Der Debattenmonitor </a:t>
            </a:r>
            <a:r>
              <a:rPr lang="de-DE" sz="2400" b="0" dirty="0" err="1">
                <a:solidFill>
                  <a:schemeClr val="tx1"/>
                </a:solidFill>
                <a:latin typeface="Palatino"/>
              </a:rPr>
              <a:t>tdb</a:t>
            </a:r>
            <a:r>
              <a:rPr lang="de-DE" sz="2400" b="0" dirty="0">
                <a:solidFill>
                  <a:schemeClr val="tx1"/>
                </a:solidFill>
                <a:latin typeface="Palatino"/>
              </a:rPr>
              <a:t> ist ein Angebot der Landesanstalt für Medien NRW, in dem aktuelle medienpolitische Themen und Fragen besprochen werden. </a:t>
            </a:r>
          </a:p>
          <a:p>
            <a:pPr>
              <a:lnSpc>
                <a:spcPct val="100000"/>
              </a:lnSpc>
              <a:spcBef>
                <a:spcPts val="600"/>
              </a:spcBef>
            </a:pPr>
            <a:r>
              <a:rPr lang="de-DE" sz="2400" b="0" dirty="0">
                <a:solidFill>
                  <a:schemeClr val="tx1"/>
                </a:solidFill>
                <a:latin typeface="Palatino"/>
              </a:rPr>
              <a:t>Die </a:t>
            </a:r>
            <a:r>
              <a:rPr lang="de-DE" sz="2400" b="0" dirty="0">
                <a:solidFill>
                  <a:schemeClr val="tx1"/>
                </a:solidFill>
                <a:latin typeface="Palatino"/>
                <a:hlinkClick r:id="rId3"/>
              </a:rPr>
              <a:t>Ausgabe 2 (Mai 2021) </a:t>
            </a:r>
            <a:r>
              <a:rPr lang="de-DE" sz="2400" b="0" dirty="0">
                <a:solidFill>
                  <a:schemeClr val="tx1"/>
                </a:solidFill>
                <a:latin typeface="Palatino"/>
              </a:rPr>
              <a:t>gibt einen Einblick in die Diskussion um Veränderungen von Medien, öffentlichem Diskurs und Zugang zu Informationen durch soziale Netzwerke. </a:t>
            </a:r>
          </a:p>
          <a:p>
            <a:pPr>
              <a:lnSpc>
                <a:spcPct val="100000"/>
              </a:lnSpc>
              <a:spcBef>
                <a:spcPts val="600"/>
              </a:spcBef>
            </a:pPr>
            <a:endParaRPr lang="de-DE" sz="1200" b="0" dirty="0">
              <a:latin typeface="Palatino"/>
              <a:hlinkClick r:id="" action="ppaction://noaction"/>
            </a:endParaRPr>
          </a:p>
          <a:p>
            <a:pPr>
              <a:lnSpc>
                <a:spcPct val="100000"/>
              </a:lnSpc>
              <a:spcBef>
                <a:spcPts val="600"/>
              </a:spcBef>
            </a:pPr>
            <a:r>
              <a:rPr lang="de-DE" sz="2400" b="0" dirty="0">
                <a:latin typeface="Palatino"/>
                <a:hlinkClick r:id="" action="ppaction://noaction"/>
              </a:rPr>
              <a:t>Übung World-Café</a:t>
            </a:r>
            <a:r>
              <a:rPr lang="de-DE" sz="2400" b="0" dirty="0">
                <a:latin typeface="Palatino"/>
              </a:rPr>
              <a:t>: Nutzen Sie die Positionen 1-3 (S.4-7) des Debattenmonitors und teilen Sie jeder Gruppe jeweils eine Position zu.</a:t>
            </a:r>
          </a:p>
          <a:p>
            <a:pPr>
              <a:lnSpc>
                <a:spcPct val="100000"/>
              </a:lnSpc>
              <a:spcBef>
                <a:spcPts val="600"/>
              </a:spcBef>
            </a:pPr>
            <a:endParaRPr lang="de-DE" sz="1200" b="0" dirty="0">
              <a:latin typeface="Palatino"/>
            </a:endParaRPr>
          </a:p>
          <a:p>
            <a:pPr>
              <a:lnSpc>
                <a:spcPct val="100000"/>
              </a:lnSpc>
              <a:spcBef>
                <a:spcPts val="600"/>
              </a:spcBef>
            </a:pPr>
            <a:r>
              <a:rPr lang="de-DE" sz="2400" b="0" dirty="0">
                <a:latin typeface="Palatino"/>
              </a:rPr>
              <a:t>Diskutieren Sie im Plenum: </a:t>
            </a:r>
            <a:r>
              <a:rPr lang="de-DE" sz="2400" dirty="0">
                <a:latin typeface="Palatino"/>
              </a:rPr>
              <a:t>Welche Folgen können Soziale Netzwerke für die Meinungsvielfalt und demokratische Debattenkultur haben?</a:t>
            </a:r>
            <a:endParaRPr lang="en-US" sz="2400" dirty="0">
              <a:latin typeface="Palatino"/>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20</a:t>
            </a:fld>
            <a:endParaRPr lang="de-DE" dirty="0"/>
          </a:p>
        </p:txBody>
      </p:sp>
      <p:pic>
        <p:nvPicPr>
          <p:cNvPr id="14" name="Bild" descr="Bild">
            <a:extLst>
              <a:ext uri="{FF2B5EF4-FFF2-40B4-BE49-F238E27FC236}">
                <a16:creationId xmlns:a16="http://schemas.microsoft.com/office/drawing/2014/main" id="{361F0B18-06AB-3A3C-6253-940571528596}"/>
              </a:ext>
            </a:extLst>
          </p:cNvPr>
          <p:cNvPicPr>
            <a:picLocks noChangeAspect="1"/>
          </p:cNvPicPr>
          <p:nvPr/>
        </p:nvPicPr>
        <p:blipFill>
          <a:blip r:embed="rId4" cstate="print"/>
          <a:stretch>
            <a:fillRect/>
          </a:stretch>
        </p:blipFill>
        <p:spPr>
          <a:xfrm>
            <a:off x="5639272" y="5927967"/>
            <a:ext cx="900002" cy="900002"/>
          </a:xfrm>
          <a:prstGeom prst="rect">
            <a:avLst/>
          </a:prstGeom>
          <a:ln w="3175">
            <a:miter lim="400000"/>
          </a:ln>
        </p:spPr>
      </p:pic>
      <p:sp>
        <p:nvSpPr>
          <p:cNvPr id="2" name="Abgerundetes Rechteck">
            <a:extLst>
              <a:ext uri="{FF2B5EF4-FFF2-40B4-BE49-F238E27FC236}">
                <a16:creationId xmlns:a16="http://schemas.microsoft.com/office/drawing/2014/main" id="{A4C3996C-73A5-34E1-A0D6-CE7BB3E90562}"/>
              </a:ext>
            </a:extLst>
          </p:cNvPr>
          <p:cNvSpPr/>
          <p:nvPr/>
        </p:nvSpPr>
        <p:spPr>
          <a:xfrm>
            <a:off x="5222256" y="1120605"/>
            <a:ext cx="17986994" cy="3852101"/>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no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Alles Algorithmus? Die Informationsmacht der sozialen Medien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Wie Nachrichten konsumiert werden, hat sich durch die zunehmende Bedeutung der Intermediären gewandelt. Statt durch die eigene aktive Suche werden Informationen und Nachrichten quasi „angespült“ (z.B. personalisierte Newsfeeds). Algorithmen bestimmen, welche Inhalte User*innen angezeigt werden. Im Unterschied zu klassischen Nachrichtenanbietern haben Intermediäre einen anderen Anspruch an Informationsvermittlung. Sie haben keinen journalistischen Auftrag (siehe Modul 6). Ihr Ziel ist es, die </a:t>
            </a:r>
            <a:r>
              <a:rPr lang="de-DE" sz="2400" i="1" dirty="0" err="1">
                <a:solidFill>
                  <a:schemeClr val="tx1"/>
                </a:solidFill>
                <a:latin typeface="Palatino" pitchFamily="2" charset="77"/>
                <a:ea typeface="Palatino" pitchFamily="2" charset="77"/>
              </a:rPr>
              <a:t>Watchtime</a:t>
            </a:r>
            <a:r>
              <a:rPr lang="de-DE" sz="2400" b="0" dirty="0">
                <a:solidFill>
                  <a:schemeClr val="tx1"/>
                </a:solidFill>
                <a:latin typeface="Palatino" pitchFamily="2" charset="77"/>
                <a:ea typeface="Palatino" pitchFamily="2" charset="77"/>
              </a:rPr>
              <a:t> zu erhöhen. Wie beeinflussen soziale Netzwerke die Aufnahme und Verbreitung von Inhalten? </a:t>
            </a:r>
          </a:p>
        </p:txBody>
      </p:sp>
      <p:sp>
        <p:nvSpPr>
          <p:cNvPr id="19" name="Abgerundetes Rechteck">
            <a:extLst>
              <a:ext uri="{FF2B5EF4-FFF2-40B4-BE49-F238E27FC236}">
                <a16:creationId xmlns:a16="http://schemas.microsoft.com/office/drawing/2014/main" id="{1456C643-7716-2C35-41F6-A9D763948F2B}"/>
              </a:ext>
            </a:extLst>
          </p:cNvPr>
          <p:cNvSpPr/>
          <p:nvPr/>
        </p:nvSpPr>
        <p:spPr>
          <a:xfrm>
            <a:off x="13597249" y="5526368"/>
            <a:ext cx="9612001" cy="4644000"/>
          </a:xfrm>
          <a:prstGeom prst="roundRect">
            <a:avLst>
              <a:gd name="adj" fmla="val 13343"/>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Hinweis für Dozierende: </a:t>
            </a:r>
            <a:r>
              <a:rPr lang="de-DE" sz="2400" b="0" dirty="0">
                <a:solidFill>
                  <a:schemeClr val="tx1"/>
                </a:solidFill>
                <a:latin typeface="Trebuchet MS" panose="020B0603020202020204" pitchFamily="34" charset="0"/>
              </a:rPr>
              <a:t>In der Publikation der Friedrich-Ebert-Stiftung „</a:t>
            </a:r>
            <a:r>
              <a:rPr lang="de-DE" sz="2400" b="0" dirty="0">
                <a:solidFill>
                  <a:schemeClr val="tx1"/>
                </a:solidFill>
                <a:latin typeface="Trebuchet MS" panose="020B0603020202020204" pitchFamily="34" charset="0"/>
                <a:hlinkClick r:id="rId5"/>
              </a:rPr>
              <a:t>Breaking the News</a:t>
            </a:r>
            <a:r>
              <a:rPr lang="de-DE" sz="2400" b="0" dirty="0">
                <a:solidFill>
                  <a:schemeClr val="tx1"/>
                </a:solidFill>
                <a:latin typeface="Trebuchet MS" panose="020B0603020202020204" pitchFamily="34" charset="0"/>
              </a:rPr>
              <a:t>“ wird diskutiert, inwieweit Intermediäre politische Öffentlichkeit formen und ob staatliche Regulierungen benötigt werden. </a:t>
            </a:r>
            <a:endParaRPr lang="de-DE" sz="2400" b="0" dirty="0">
              <a:solidFill>
                <a:schemeClr val="tx1"/>
              </a:solidFill>
              <a:highlight>
                <a:srgbClr val="FFFF00"/>
              </a:highlight>
              <a:latin typeface="Trebuchet MS" panose="020B0603020202020204" pitchFamily="34" charset="0"/>
            </a:endParaRPr>
          </a:p>
          <a:p>
            <a:pPr>
              <a:lnSpc>
                <a:spcPct val="100000"/>
              </a:lnSpc>
              <a:spcBef>
                <a:spcPts val="600"/>
              </a:spcBef>
              <a:spcAft>
                <a:spcPts val="600"/>
              </a:spcAft>
            </a:pPr>
            <a:r>
              <a:rPr lang="de-DE" sz="2400" b="0" dirty="0">
                <a:solidFill>
                  <a:schemeClr val="tx1"/>
                </a:solidFill>
                <a:latin typeface="Trebuchet MS" panose="020B0603020202020204" pitchFamily="34" charset="0"/>
              </a:rPr>
              <a:t>Die Landesanstalt für Medien NRW befasst sich im „</a:t>
            </a:r>
            <a:r>
              <a:rPr lang="de-DE" sz="2400" b="0" dirty="0">
                <a:solidFill>
                  <a:schemeClr val="tx1"/>
                </a:solidFill>
                <a:latin typeface="Trebuchet MS" panose="020B0603020202020204" pitchFamily="34" charset="0"/>
                <a:hlinkClick r:id="rId6"/>
              </a:rPr>
              <a:t>Forschungsmonitor Informationsintermediäre</a:t>
            </a:r>
            <a:r>
              <a:rPr lang="de-DE" sz="2400" b="0" dirty="0">
                <a:solidFill>
                  <a:schemeClr val="tx1"/>
                </a:solidFill>
                <a:latin typeface="Trebuchet MS" panose="020B0603020202020204" pitchFamily="34" charset="0"/>
              </a:rPr>
              <a:t>“ eingehend mit Effekten der Intermediäre auf die öffentliche Meinungsbildung. In der ersten &amp; zweiten Ausgabe (S. 4-8; S. 5-8) werden Informationen zu dem hier diskutierten Thema bereit gestellt.</a:t>
            </a:r>
          </a:p>
        </p:txBody>
      </p:sp>
      <p:sp>
        <p:nvSpPr>
          <p:cNvPr id="20" name="Abgerundetes Rechteck">
            <a:extLst>
              <a:ext uri="{FF2B5EF4-FFF2-40B4-BE49-F238E27FC236}">
                <a16:creationId xmlns:a16="http://schemas.microsoft.com/office/drawing/2014/main" id="{DB99F431-C101-C2FC-624A-233F536E431D}"/>
              </a:ext>
            </a:extLst>
          </p:cNvPr>
          <p:cNvSpPr/>
          <p:nvPr/>
        </p:nvSpPr>
        <p:spPr>
          <a:xfrm>
            <a:off x="13597250" y="10598225"/>
            <a:ext cx="9612000" cy="2381175"/>
          </a:xfrm>
          <a:prstGeom prst="roundRect">
            <a:avLst>
              <a:gd name="adj" fmla="val 13343"/>
            </a:avLst>
          </a:prstGeom>
          <a:ln w="31750" cap="rnd">
            <a:solidFill>
              <a:srgbClr val="000000"/>
            </a:solidFill>
            <a:prstDash val="lgDash"/>
          </a:ln>
        </p:spPr>
        <p:txBody>
          <a:bodyPr wrap="square"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Vertiefung: </a:t>
            </a:r>
            <a:r>
              <a:rPr lang="en-US" sz="2400" b="0" dirty="0">
                <a:solidFill>
                  <a:schemeClr val="tx1"/>
                </a:solidFill>
                <a:latin typeface="Trebuchet MS" panose="020B0603020202020204" pitchFamily="34" charset="0"/>
              </a:rPr>
              <a:t>Das </a:t>
            </a:r>
            <a:r>
              <a:rPr lang="en-US" sz="2400" b="0" dirty="0">
                <a:solidFill>
                  <a:schemeClr val="tx1"/>
                </a:solidFill>
                <a:latin typeface="Trebuchet MS" panose="020B0603020202020204" pitchFamily="34" charset="0"/>
                <a:hlinkClick r:id="rId7"/>
              </a:rPr>
              <a:t>30-minütige Interview </a:t>
            </a:r>
            <a:r>
              <a:rPr lang="en-US" sz="2400" b="0" dirty="0">
                <a:solidFill>
                  <a:schemeClr val="tx1"/>
                </a:solidFill>
                <a:latin typeface="Trebuchet MS" panose="020B0603020202020204" pitchFamily="34" charset="0"/>
              </a:rPr>
              <a:t>von Jan </a:t>
            </a:r>
            <a:r>
              <a:rPr lang="en-US" sz="2400" b="0" dirty="0" err="1">
                <a:solidFill>
                  <a:schemeClr val="tx1"/>
                </a:solidFill>
                <a:latin typeface="Trebuchet MS" panose="020B0603020202020204" pitchFamily="34" charset="0"/>
              </a:rPr>
              <a:t>Böhmermann</a:t>
            </a:r>
            <a:r>
              <a:rPr lang="en-US" sz="2400" b="0" dirty="0">
                <a:solidFill>
                  <a:schemeClr val="tx1"/>
                </a:solidFill>
                <a:latin typeface="Trebuchet MS" panose="020B0603020202020204" pitchFamily="34" charset="0"/>
              </a:rPr>
              <a:t> (ZDF </a:t>
            </a:r>
            <a:r>
              <a:rPr lang="en-US" sz="2400" b="0" dirty="0" err="1">
                <a:solidFill>
                  <a:schemeClr val="tx1"/>
                </a:solidFill>
                <a:latin typeface="Trebuchet MS" panose="020B0603020202020204" pitchFamily="34" charset="0"/>
              </a:rPr>
              <a:t>Magazin</a:t>
            </a:r>
            <a:r>
              <a:rPr lang="en-US" sz="2400" b="0" dirty="0">
                <a:solidFill>
                  <a:schemeClr val="tx1"/>
                </a:solidFill>
                <a:latin typeface="Trebuchet MS" panose="020B0603020202020204" pitchFamily="34" charset="0"/>
              </a:rPr>
              <a:t> Royale) </a:t>
            </a:r>
            <a:r>
              <a:rPr lang="en-US" sz="2400" b="0" dirty="0" err="1">
                <a:solidFill>
                  <a:schemeClr val="tx1"/>
                </a:solidFill>
                <a:latin typeface="Trebuchet MS" panose="020B0603020202020204" pitchFamily="34" charset="0"/>
              </a:rPr>
              <a:t>mit</a:t>
            </a:r>
            <a:r>
              <a:rPr lang="en-US" sz="2400" b="0" dirty="0">
                <a:solidFill>
                  <a:schemeClr val="tx1"/>
                </a:solidFill>
                <a:latin typeface="Trebuchet MS" panose="020B0603020202020204" pitchFamily="34" charset="0"/>
              </a:rPr>
              <a:t> der </a:t>
            </a:r>
            <a:r>
              <a:rPr lang="en-US" sz="2400" b="0" dirty="0" err="1">
                <a:solidFill>
                  <a:schemeClr val="tx1"/>
                </a:solidFill>
                <a:latin typeface="Trebuchet MS" panose="020B0603020202020204" pitchFamily="34" charset="0"/>
              </a:rPr>
              <a:t>Whistleblowerin</a:t>
            </a:r>
            <a:r>
              <a:rPr lang="en-US" sz="2400" b="0" dirty="0">
                <a:solidFill>
                  <a:schemeClr val="tx1"/>
                </a:solidFill>
                <a:latin typeface="Trebuchet MS" panose="020B0603020202020204" pitchFamily="34" charset="0"/>
              </a:rPr>
              <a:t> Frances Haugen </a:t>
            </a:r>
            <a:r>
              <a:rPr lang="en-US" sz="2400" b="0" dirty="0" err="1">
                <a:solidFill>
                  <a:schemeClr val="tx1"/>
                </a:solidFill>
                <a:latin typeface="Trebuchet MS" panose="020B0603020202020204" pitchFamily="34" charset="0"/>
              </a:rPr>
              <a:t>bietet</a:t>
            </a:r>
            <a:r>
              <a:rPr lang="en-US" sz="2400" b="0" dirty="0">
                <a:solidFill>
                  <a:schemeClr val="tx1"/>
                </a:solidFill>
                <a:latin typeface="Trebuchet MS" panose="020B0603020202020204" pitchFamily="34" charset="0"/>
              </a:rPr>
              <a:t> </a:t>
            </a:r>
            <a:r>
              <a:rPr lang="en-US" sz="2400" b="0" dirty="0" err="1">
                <a:solidFill>
                  <a:schemeClr val="tx1"/>
                </a:solidFill>
                <a:latin typeface="Trebuchet MS" panose="020B0603020202020204" pitchFamily="34" charset="0"/>
              </a:rPr>
              <a:t>einen</a:t>
            </a:r>
            <a:r>
              <a:rPr lang="en-US" sz="2400" b="0" dirty="0">
                <a:solidFill>
                  <a:schemeClr val="tx1"/>
                </a:solidFill>
                <a:latin typeface="Trebuchet MS" panose="020B0603020202020204" pitchFamily="34" charset="0"/>
              </a:rPr>
              <a:t> </a:t>
            </a:r>
            <a:r>
              <a:rPr lang="en-US" sz="2400" b="0" dirty="0" err="1">
                <a:solidFill>
                  <a:schemeClr val="tx1"/>
                </a:solidFill>
                <a:latin typeface="Trebuchet MS" panose="020B0603020202020204" pitchFamily="34" charset="0"/>
              </a:rPr>
              <a:t>vertiefenden</a:t>
            </a:r>
            <a:r>
              <a:rPr lang="en-US" sz="2400" b="0" dirty="0">
                <a:solidFill>
                  <a:schemeClr val="tx1"/>
                </a:solidFill>
                <a:latin typeface="Trebuchet MS" panose="020B0603020202020204" pitchFamily="34" charset="0"/>
              </a:rPr>
              <a:t> </a:t>
            </a:r>
            <a:r>
              <a:rPr lang="en-US" sz="2400" b="0" dirty="0" err="1">
                <a:solidFill>
                  <a:schemeClr val="tx1"/>
                </a:solidFill>
                <a:latin typeface="Trebuchet MS" panose="020B0603020202020204" pitchFamily="34" charset="0"/>
              </a:rPr>
              <a:t>Einblick</a:t>
            </a:r>
            <a:r>
              <a:rPr lang="en-US" sz="2400" b="0" dirty="0">
                <a:solidFill>
                  <a:schemeClr val="tx1"/>
                </a:solidFill>
                <a:latin typeface="Trebuchet MS" panose="020B0603020202020204" pitchFamily="34" charset="0"/>
              </a:rPr>
              <a:t> in die </a:t>
            </a:r>
            <a:r>
              <a:rPr lang="en-US" sz="2400" b="0" dirty="0" err="1">
                <a:solidFill>
                  <a:schemeClr val="tx1"/>
                </a:solidFill>
                <a:latin typeface="Trebuchet MS" panose="020B0603020202020204" pitchFamily="34" charset="0"/>
              </a:rPr>
              <a:t>Enthüllungen</a:t>
            </a:r>
            <a:r>
              <a:rPr lang="en-US" sz="2400" b="0" dirty="0">
                <a:solidFill>
                  <a:schemeClr val="tx1"/>
                </a:solidFill>
                <a:latin typeface="Trebuchet MS" panose="020B0603020202020204" pitchFamily="34" charset="0"/>
              </a:rPr>
              <a:t> </a:t>
            </a:r>
            <a:r>
              <a:rPr lang="en-US" sz="2400" b="0" dirty="0" err="1">
                <a:solidFill>
                  <a:schemeClr val="tx1"/>
                </a:solidFill>
                <a:latin typeface="Trebuchet MS" panose="020B0603020202020204" pitchFamily="34" charset="0"/>
              </a:rPr>
              <a:t>durch</a:t>
            </a:r>
            <a:r>
              <a:rPr lang="en-US" sz="2400" b="0" dirty="0">
                <a:solidFill>
                  <a:schemeClr val="tx1"/>
                </a:solidFill>
                <a:latin typeface="Trebuchet MS" panose="020B0603020202020204" pitchFamily="34" charset="0"/>
              </a:rPr>
              <a:t> die Facebook Papers. (Das Interview </a:t>
            </a:r>
            <a:r>
              <a:rPr lang="en-US" sz="2400" b="0" dirty="0" err="1">
                <a:solidFill>
                  <a:schemeClr val="tx1"/>
                </a:solidFill>
                <a:latin typeface="Trebuchet MS" panose="020B0603020202020204" pitchFamily="34" charset="0"/>
              </a:rPr>
              <a:t>wurde</a:t>
            </a:r>
            <a:r>
              <a:rPr lang="en-US" sz="2400" b="0" dirty="0">
                <a:solidFill>
                  <a:schemeClr val="tx1"/>
                </a:solidFill>
                <a:latin typeface="Trebuchet MS" panose="020B0603020202020204" pitchFamily="34" charset="0"/>
              </a:rPr>
              <a:t> auf </a:t>
            </a:r>
            <a:r>
              <a:rPr lang="en-US" sz="2400" b="0" dirty="0" err="1">
                <a:solidFill>
                  <a:schemeClr val="tx1"/>
                </a:solidFill>
                <a:latin typeface="Trebuchet MS" panose="020B0603020202020204" pitchFamily="34" charset="0"/>
              </a:rPr>
              <a:t>Englisch</a:t>
            </a:r>
            <a:r>
              <a:rPr lang="en-US" sz="2400" b="0" dirty="0">
                <a:solidFill>
                  <a:schemeClr val="tx1"/>
                </a:solidFill>
                <a:latin typeface="Trebuchet MS" panose="020B0603020202020204" pitchFamily="34" charset="0"/>
              </a:rPr>
              <a:t> </a:t>
            </a:r>
            <a:r>
              <a:rPr lang="en-US" sz="2400" b="0" dirty="0" err="1">
                <a:solidFill>
                  <a:schemeClr val="tx1"/>
                </a:solidFill>
                <a:latin typeface="Trebuchet MS" panose="020B0603020202020204" pitchFamily="34" charset="0"/>
              </a:rPr>
              <a:t>geführt</a:t>
            </a:r>
            <a:r>
              <a:rPr lang="en-US" sz="2400" b="0" dirty="0">
                <a:solidFill>
                  <a:schemeClr val="tx1"/>
                </a:solidFill>
                <a:latin typeface="Trebuchet MS" panose="020B0603020202020204" pitchFamily="34" charset="0"/>
              </a:rPr>
              <a:t>, es </a:t>
            </a:r>
            <a:r>
              <a:rPr lang="en-US" sz="2400" b="0" dirty="0" err="1">
                <a:solidFill>
                  <a:schemeClr val="tx1"/>
                </a:solidFill>
                <a:latin typeface="Trebuchet MS" panose="020B0603020202020204" pitchFamily="34" charset="0"/>
              </a:rPr>
              <a:t>gibt</a:t>
            </a:r>
            <a:r>
              <a:rPr lang="en-US" sz="2400" b="0" dirty="0">
                <a:solidFill>
                  <a:schemeClr val="tx1"/>
                </a:solidFill>
                <a:latin typeface="Trebuchet MS" panose="020B0603020202020204" pitchFamily="34" charset="0"/>
              </a:rPr>
              <a:t> deutsche </a:t>
            </a:r>
            <a:r>
              <a:rPr lang="en-US" sz="2400" b="0" dirty="0" err="1">
                <a:solidFill>
                  <a:schemeClr val="tx1"/>
                </a:solidFill>
                <a:latin typeface="Trebuchet MS" panose="020B0603020202020204" pitchFamily="34" charset="0"/>
              </a:rPr>
              <a:t>Untertitel</a:t>
            </a:r>
            <a:r>
              <a:rPr lang="en-US" sz="2400" b="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65030977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a:extLst>
              <a:ext uri="{FF2B5EF4-FFF2-40B4-BE49-F238E27FC236}">
                <a16:creationId xmlns:a16="http://schemas.microsoft.com/office/drawing/2014/main" id="{BA7CF719-D27D-EF62-0097-8A5D42081E38}"/>
              </a:ext>
            </a:extLst>
          </p:cNvPr>
          <p:cNvSpPr/>
          <p:nvPr/>
        </p:nvSpPr>
        <p:spPr>
          <a:xfrm>
            <a:off x="5207000" y="4659629"/>
            <a:ext cx="9216000" cy="8319769"/>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324000" rIns="288000" bIns="32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lvl="8" indent="0">
              <a:lnSpc>
                <a:spcPct val="100000"/>
              </a:lnSpc>
              <a:spcBef>
                <a:spcPts val="600"/>
              </a:spcBef>
              <a:spcAft>
                <a:spcPts val="600"/>
              </a:spcAft>
            </a:pPr>
            <a:r>
              <a:rPr lang="de-DE" sz="2400" b="0" dirty="0">
                <a:latin typeface="Palatino"/>
              </a:rPr>
              <a:t>Schauen Sie </a:t>
            </a:r>
            <a:r>
              <a:rPr lang="de-DE" sz="2400" b="0" dirty="0">
                <a:latin typeface="Palatino"/>
                <a:hlinkClick r:id="rId3"/>
              </a:rPr>
              <a:t>Folge 7 „Trolle im Dienst des Kremels“ </a:t>
            </a:r>
            <a:r>
              <a:rPr lang="de-DE" sz="2400" b="0" dirty="0">
                <a:latin typeface="Palatino"/>
              </a:rPr>
              <a:t>der ARTE-Webserie „</a:t>
            </a:r>
            <a:r>
              <a:rPr lang="de-DE" sz="2400" b="0" dirty="0" err="1">
                <a:latin typeface="Palatino"/>
              </a:rPr>
              <a:t>Runet</a:t>
            </a:r>
            <a:r>
              <a:rPr lang="de-DE" sz="2400" b="0" dirty="0">
                <a:latin typeface="Palatino"/>
              </a:rPr>
              <a:t> – Unterwegs im russischen Netz“.</a:t>
            </a:r>
          </a:p>
          <a:p>
            <a:pPr>
              <a:lnSpc>
                <a:spcPct val="100000"/>
              </a:lnSpc>
              <a:spcBef>
                <a:spcPts val="0"/>
              </a:spcBef>
              <a:spcAft>
                <a:spcPts val="600"/>
              </a:spcAft>
            </a:pPr>
            <a:r>
              <a:rPr lang="de-DE" sz="2400" b="0" dirty="0">
                <a:latin typeface="Palatino"/>
              </a:rPr>
              <a:t>Folgende Fragen können im Plenum diskutiert werden:</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Wie oft lesen Sie sich Kommentare unter Beiträgen durch?</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Wie wichtig ist Ihnen die Kommentarfunktion?</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Glauben Sie, dass die Kommentare den öffentlichen Diskurs beeinflussen? Erläutern Sie Ihre Vermutungen. </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Sind Ihnen in Ihrem Newsfeed schon einmal Inhalte von Trollen angezeigt worden?</a:t>
            </a:r>
          </a:p>
          <a:p>
            <a:pPr>
              <a:lnSpc>
                <a:spcPct val="100000"/>
              </a:lnSpc>
              <a:spcBef>
                <a:spcPts val="600"/>
              </a:spcBef>
              <a:spcAft>
                <a:spcPts val="600"/>
              </a:spcAft>
            </a:pPr>
            <a:r>
              <a:rPr lang="de-DE" sz="2400" b="0" dirty="0">
                <a:latin typeface="Palatino"/>
              </a:rPr>
              <a:t>Algorithmen sortieren unsere Newsfeeds vor. Dadurch kann es passieren, dass man sich in einer Meinungsblase, auch Filterblase genannt, bewegt. Dies kann einen Einfluss auf die eigene Meinungsbildung haben. </a:t>
            </a:r>
          </a:p>
          <a:p>
            <a:pPr>
              <a:lnSpc>
                <a:spcPct val="100000"/>
              </a:lnSpc>
              <a:spcBef>
                <a:spcPts val="600"/>
              </a:spcBef>
              <a:spcAft>
                <a:spcPts val="600"/>
              </a:spcAft>
            </a:pPr>
            <a:r>
              <a:rPr lang="de-DE" sz="2400" b="0" dirty="0">
                <a:latin typeface="Palatino"/>
              </a:rPr>
              <a:t>Überlegen Sie gemeinsam: Kriegen wir außerhalb „unserer Blase“ wirklich nichts mehr mit?</a:t>
            </a:r>
          </a:p>
        </p:txBody>
      </p:sp>
      <p:sp>
        <p:nvSpPr>
          <p:cNvPr id="9" name="Abgerundetes Rechteck">
            <a:extLst>
              <a:ext uri="{FF2B5EF4-FFF2-40B4-BE49-F238E27FC236}">
                <a16:creationId xmlns:a16="http://schemas.microsoft.com/office/drawing/2014/main" id="{34BF40F6-942B-C64B-8157-C7F21CFCF7FA}"/>
              </a:ext>
            </a:extLst>
          </p:cNvPr>
          <p:cNvSpPr/>
          <p:nvPr/>
        </p:nvSpPr>
        <p:spPr>
          <a:xfrm>
            <a:off x="14856296" y="4659628"/>
            <a:ext cx="8460000" cy="8319770"/>
          </a:xfrm>
          <a:prstGeom prst="roundRect">
            <a:avLst>
              <a:gd name="adj" fmla="val 6130"/>
            </a:avLst>
          </a:prstGeom>
          <a:ln w="50800" cap="rnd">
            <a:solidFill>
              <a:srgbClr val="000000"/>
            </a:solidFill>
            <a:custDash>
              <a:ds d="100000" sp="200000"/>
            </a:custDash>
          </a:ln>
        </p:spPr>
        <p:txBody>
          <a:bodyPr wrap="square" lIns="324000" tIns="180000" rIns="288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Hinweis für Dozierende: </a:t>
            </a:r>
            <a:r>
              <a:rPr lang="de-DE" sz="2400" b="0" dirty="0">
                <a:solidFill>
                  <a:schemeClr val="tx1"/>
                </a:solidFill>
                <a:latin typeface="Trebuchet MS" panose="020B0603020202020204" pitchFamily="34" charset="0"/>
              </a:rPr>
              <a:t>Das </a:t>
            </a:r>
            <a:r>
              <a:rPr lang="de-DE" sz="2400" b="0"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Video von Quarks</a:t>
            </a:r>
            <a:r>
              <a:rPr lang="de-DE" sz="2400" b="0" dirty="0">
                <a:solidFill>
                  <a:schemeClr val="tx1"/>
                </a:solidFill>
                <a:latin typeface="Trebuchet MS" panose="020B0603020202020204" pitchFamily="34" charset="0"/>
              </a:rPr>
              <a:t> hinterfragt kritisch den Effekt der </a:t>
            </a:r>
            <a:r>
              <a:rPr lang="de-DE" sz="2400" dirty="0">
                <a:solidFill>
                  <a:schemeClr val="tx1"/>
                </a:solidFill>
                <a:latin typeface="Trebuchet MS" panose="020B0603020202020204" pitchFamily="34" charset="0"/>
              </a:rPr>
              <a:t>Filterblase</a:t>
            </a:r>
            <a:r>
              <a:rPr lang="de-DE" sz="2400" b="0" dirty="0">
                <a:solidFill>
                  <a:schemeClr val="tx1"/>
                </a:solidFill>
                <a:latin typeface="Trebuchet MS" panose="020B0603020202020204" pitchFamily="34" charset="0"/>
              </a:rPr>
              <a:t> und der </a:t>
            </a:r>
            <a:r>
              <a:rPr lang="de-DE" sz="2400" dirty="0">
                <a:solidFill>
                  <a:schemeClr val="tx1"/>
                </a:solidFill>
                <a:latin typeface="Trebuchet MS" panose="020B0603020202020204" pitchFamily="34" charset="0"/>
              </a:rPr>
              <a:t>Echokammer</a:t>
            </a:r>
            <a:r>
              <a:rPr lang="de-DE" sz="2400" b="0" dirty="0">
                <a:solidFill>
                  <a:schemeClr val="tx1"/>
                </a:solidFill>
                <a:latin typeface="Trebuchet MS" panose="020B0603020202020204" pitchFamily="34" charset="0"/>
              </a:rPr>
              <a:t> und setzt sich mit Manipulationen durch Trolle und </a:t>
            </a:r>
            <a:r>
              <a:rPr lang="de-DE" sz="2400" b="0" dirty="0" err="1">
                <a:solidFill>
                  <a:schemeClr val="tx1"/>
                </a:solidFill>
                <a:latin typeface="Trebuchet MS" panose="020B0603020202020204" pitchFamily="34" charset="0"/>
              </a:rPr>
              <a:t>Social</a:t>
            </a:r>
            <a:r>
              <a:rPr lang="de-DE" sz="2400" b="0" dirty="0">
                <a:solidFill>
                  <a:schemeClr val="tx1"/>
                </a:solidFill>
                <a:latin typeface="Trebuchet MS" panose="020B0603020202020204" pitchFamily="34" charset="0"/>
              </a:rPr>
              <a:t> Bots auseinander.</a:t>
            </a:r>
          </a:p>
          <a:p>
            <a:pPr marL="1080000">
              <a:lnSpc>
                <a:spcPct val="100000"/>
              </a:lnSpc>
              <a:spcBef>
                <a:spcPts val="600"/>
              </a:spcBef>
              <a:spcAft>
                <a:spcPts val="1200"/>
              </a:spcAft>
            </a:pPr>
            <a:r>
              <a:rPr lang="de-DE" sz="2400" b="0" dirty="0">
                <a:solidFill>
                  <a:schemeClr val="tx1"/>
                </a:solidFill>
                <a:latin typeface="Trebuchet MS" panose="020B0603020202020204" pitchFamily="34" charset="0"/>
              </a:rPr>
              <a:t>Eine Definition für Echokammer (auch in Abgrenzung zur Filterblase) finden Sie im </a:t>
            </a:r>
            <a:r>
              <a:rPr lang="de-DE" sz="2400" b="0" dirty="0">
                <a:solidFill>
                  <a:schemeClr val="tx1"/>
                </a:solidFill>
                <a:latin typeface="Trebuchet MS" panose="020B0603020202020204" pitchFamily="34" charset="0"/>
                <a:hlinkClick r:id="rId5">
                  <a:extLst>
                    <a:ext uri="{A12FA001-AC4F-418D-AE19-62706E023703}">
                      <ahyp:hlinkClr xmlns:ahyp="http://schemas.microsoft.com/office/drawing/2018/hyperlinkcolor" val="tx"/>
                    </a:ext>
                  </a:extLst>
                </a:hlinkClick>
              </a:rPr>
              <a:t>Journalistikon</a:t>
            </a:r>
            <a:r>
              <a:rPr lang="de-DE" sz="2400" b="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hlinkClick r:id="rId6">
                <a:extLst>
                  <a:ext uri="{A12FA001-AC4F-418D-AE19-62706E023703}">
                    <ahyp:hlinkClr xmlns:ahyp="http://schemas.microsoft.com/office/drawing/2018/hyperlinkcolor" val="tx"/>
                  </a:ext>
                </a:extLst>
              </a:hlinkClick>
            </a:endParaRPr>
          </a:p>
          <a:p>
            <a:pPr>
              <a:lnSpc>
                <a:spcPct val="100000"/>
              </a:lnSpc>
              <a:spcBef>
                <a:spcPts val="600"/>
              </a:spcBef>
              <a:spcAft>
                <a:spcPts val="1200"/>
              </a:spcAft>
            </a:pPr>
            <a:r>
              <a:rPr lang="de-DE" sz="2400" b="0" dirty="0">
                <a:solidFill>
                  <a:schemeClr val="tx1"/>
                </a:solidFill>
                <a:latin typeface="Trebuchet MS" panose="020B0603020202020204" pitchFamily="34" charset="0"/>
                <a:hlinkClick r:id="rId6">
                  <a:extLst>
                    <a:ext uri="{A12FA001-AC4F-418D-AE19-62706E023703}">
                      <ahyp:hlinkClr xmlns:ahyp="http://schemas.microsoft.com/office/drawing/2018/hyperlinkcolor" val="tx"/>
                    </a:ext>
                  </a:extLst>
                </a:hlinkClick>
              </a:rPr>
              <a:t>Trollfabriken</a:t>
            </a:r>
            <a:r>
              <a:rPr lang="de-DE" sz="2400" b="0" dirty="0">
                <a:solidFill>
                  <a:schemeClr val="tx1"/>
                </a:solidFill>
                <a:latin typeface="Trebuchet MS" panose="020B0603020202020204" pitchFamily="34" charset="0"/>
              </a:rPr>
              <a:t> simulieren eine Relevanz von Inhalten und formen Deutungen, die keinen journalistischen Qualitätsstandards gerecht werden (siehe Modul 6). Sie nutzen gezielt </a:t>
            </a:r>
            <a:r>
              <a:rPr lang="de-DE" sz="2400" b="0" dirty="0" err="1">
                <a:solidFill>
                  <a:schemeClr val="tx1"/>
                </a:solidFill>
                <a:latin typeface="Trebuchet MS" panose="020B0603020202020204" pitchFamily="34" charset="0"/>
              </a:rPr>
              <a:t>Social</a:t>
            </a:r>
            <a:r>
              <a:rPr lang="de-DE" sz="2400" b="0" dirty="0">
                <a:solidFill>
                  <a:schemeClr val="tx1"/>
                </a:solidFill>
                <a:latin typeface="Trebuchet MS" panose="020B0603020202020204" pitchFamily="34" charset="0"/>
              </a:rPr>
              <a:t>-Media-Plattformen, um Inhalte zu verteilen. So kann passieren, dass diese im eigenen Newsfeed auftauchen, auch wenn sie keine Relevanz für einen selbst haben. </a:t>
            </a:r>
            <a:r>
              <a:rPr lang="de-DE" sz="2400" b="0" dirty="0" err="1">
                <a:solidFill>
                  <a:schemeClr val="tx1"/>
                </a:solidFill>
                <a:latin typeface="Trebuchet MS" panose="020B0603020202020204" pitchFamily="34" charset="0"/>
              </a:rPr>
              <a:t>Trollfabriken</a:t>
            </a:r>
            <a:r>
              <a:rPr lang="de-DE" sz="2400" b="0" dirty="0">
                <a:solidFill>
                  <a:schemeClr val="tx1"/>
                </a:solidFill>
                <a:latin typeface="Trebuchet MS" panose="020B0603020202020204" pitchFamily="34" charset="0"/>
              </a:rPr>
              <a:t> nutzen aus, dass Algorithmen Interaktionen wie Kommentieren, Weiterleiten und Liken mit Reichweite belohnen. </a:t>
            </a:r>
          </a:p>
          <a:p>
            <a:pPr>
              <a:lnSpc>
                <a:spcPct val="100000"/>
              </a:lnSpc>
              <a:spcBef>
                <a:spcPts val="600"/>
              </a:spcBef>
              <a:spcAft>
                <a:spcPts val="1200"/>
              </a:spcAft>
            </a:pPr>
            <a:r>
              <a:rPr lang="de-DE" sz="2400" b="0" dirty="0">
                <a:solidFill>
                  <a:schemeClr val="tx1"/>
                </a:solidFill>
                <a:latin typeface="Trebuchet MS" panose="020B0603020202020204" pitchFamily="34" charset="0"/>
              </a:rPr>
              <a:t>Weitere Informationen zum Thema Desinformation finden Sie in Modul 7.</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21</a:t>
            </a:fld>
            <a:endParaRPr lang="de-DE" dirty="0"/>
          </a:p>
        </p:txBody>
      </p:sp>
      <p:pic>
        <p:nvPicPr>
          <p:cNvPr id="6" name="Bild" descr="Bild">
            <a:extLst>
              <a:ext uri="{FF2B5EF4-FFF2-40B4-BE49-F238E27FC236}">
                <a16:creationId xmlns:a16="http://schemas.microsoft.com/office/drawing/2014/main" id="{D132BD9C-03C2-A194-22B0-CCAD177CCC09}"/>
              </a:ext>
            </a:extLst>
          </p:cNvPr>
          <p:cNvPicPr>
            <a:picLocks noChangeAspect="1"/>
          </p:cNvPicPr>
          <p:nvPr/>
        </p:nvPicPr>
        <p:blipFill>
          <a:blip r:embed="rId7" cstate="print"/>
          <a:stretch>
            <a:fillRect/>
          </a:stretch>
        </p:blipFill>
        <p:spPr>
          <a:xfrm>
            <a:off x="15297750" y="6569968"/>
            <a:ext cx="900001" cy="864096"/>
          </a:xfrm>
          <a:prstGeom prst="rect">
            <a:avLst/>
          </a:prstGeom>
          <a:ln w="3175">
            <a:miter lim="400000"/>
          </a:ln>
        </p:spPr>
      </p:pic>
      <p:sp>
        <p:nvSpPr>
          <p:cNvPr id="5" name="Abgerundetes Rechteck">
            <a:extLst>
              <a:ext uri="{FF2B5EF4-FFF2-40B4-BE49-F238E27FC236}">
                <a16:creationId xmlns:a16="http://schemas.microsoft.com/office/drawing/2014/main" id="{E3AD4F40-8221-514E-24C0-95220FF06721}"/>
              </a:ext>
            </a:extLst>
          </p:cNvPr>
          <p:cNvSpPr/>
          <p:nvPr/>
        </p:nvSpPr>
        <p:spPr>
          <a:xfrm>
            <a:off x="5222256" y="1120605"/>
            <a:ext cx="18058432" cy="304199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Digitale Manipulationswege</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Informationen, Meinungen und Trends verbreiten sich immer schneller über das Internet. Entscheidende Akteure sind hier soziale Netzwerke und ihre Algorithmen. Algorithmen können auch manipuliert werden. Einzelpersonen, Organisationen, Institutionen </a:t>
            </a:r>
            <a:r>
              <a:rPr lang="de-DE" sz="2400" dirty="0">
                <a:solidFill>
                  <a:schemeClr val="tx1"/>
                </a:solidFill>
                <a:latin typeface="Palatino" pitchFamily="2" charset="77"/>
                <a:ea typeface="Palatino" pitchFamily="2" charset="77"/>
              </a:rPr>
              <a:t>oder Unternehmen können mit Hilfe von sogenannten </a:t>
            </a:r>
            <a:r>
              <a:rPr lang="de-DE" sz="2400" b="0" dirty="0" err="1">
                <a:solidFill>
                  <a:schemeClr val="tx1"/>
                </a:solidFill>
                <a:latin typeface="Palatino" pitchFamily="2" charset="77"/>
                <a:ea typeface="Palatino" pitchFamily="2" charset="77"/>
              </a:rPr>
              <a:t>Social</a:t>
            </a:r>
            <a:r>
              <a:rPr lang="de-DE" sz="2400" b="0" dirty="0">
                <a:solidFill>
                  <a:schemeClr val="tx1"/>
                </a:solidFill>
                <a:latin typeface="Palatino" pitchFamily="2" charset="77"/>
                <a:ea typeface="Palatino" pitchFamily="2" charset="77"/>
              </a:rPr>
              <a:t> Bots oder Trollen beeinflussen, welche Inhalte mich erreichen und welche Themen online groß werden. </a:t>
            </a:r>
          </a:p>
        </p:txBody>
      </p:sp>
      <p:pic>
        <p:nvPicPr>
          <p:cNvPr id="8" name="Bild" descr="Bild">
            <a:extLst>
              <a:ext uri="{FF2B5EF4-FFF2-40B4-BE49-F238E27FC236}">
                <a16:creationId xmlns:a16="http://schemas.microsoft.com/office/drawing/2014/main" id="{519717DA-B9D4-15F0-3DB7-CD530C618A96}"/>
              </a:ext>
            </a:extLst>
          </p:cNvPr>
          <p:cNvPicPr>
            <a:picLocks noChangeAspect="1"/>
          </p:cNvPicPr>
          <p:nvPr/>
        </p:nvPicPr>
        <p:blipFill>
          <a:blip r:embed="rId8" cstate="print"/>
          <a:stretch>
            <a:fillRect/>
          </a:stretch>
        </p:blipFill>
        <p:spPr>
          <a:xfrm>
            <a:off x="5639268" y="5166139"/>
            <a:ext cx="900002" cy="900002"/>
          </a:xfrm>
          <a:prstGeom prst="rect">
            <a:avLst/>
          </a:prstGeom>
          <a:ln w="3175">
            <a:miter lim="400000"/>
          </a:ln>
        </p:spPr>
      </p:pic>
    </p:spTree>
    <p:extLst>
      <p:ext uri="{BB962C8B-B14F-4D97-AF65-F5344CB8AC3E}">
        <p14:creationId xmlns:p14="http://schemas.microsoft.com/office/powerpoint/2010/main" val="238453619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a:extLst>
              <a:ext uri="{FF2B5EF4-FFF2-40B4-BE49-F238E27FC236}">
                <a16:creationId xmlns:a16="http://schemas.microsoft.com/office/drawing/2014/main" id="{79464E7F-7560-A404-6D36-01D427A5BD5A}"/>
              </a:ext>
            </a:extLst>
          </p:cNvPr>
          <p:cNvSpPr/>
          <p:nvPr/>
        </p:nvSpPr>
        <p:spPr>
          <a:xfrm>
            <a:off x="5222255" y="2941879"/>
            <a:ext cx="17482913" cy="6580417"/>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288000" rIns="288000" bIns="288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pPr>
            <a:r>
              <a:rPr lang="de-DE" sz="2400" b="0" dirty="0">
                <a:solidFill>
                  <a:schemeClr val="tx1"/>
                </a:solidFill>
                <a:latin typeface="Palatino"/>
              </a:rPr>
              <a:t>Die Diskussion um Filterblasen und Diskriminierungsvorwürfe hat die Frage aufgeworfen: Braucht es eine Offenlegung oder staatliche Regulierung von Algorithmen? Denn was für Inhalte uns online begegnen, können wir nur bis zu einem gewissen Grad bestimmen. Und wer den Algorithmus programmiert oder beeinflusst, entscheidet auch, welche Inhalte vor- oder aussortiert werden. </a:t>
            </a:r>
            <a:r>
              <a:rPr lang="de-DE" sz="2400" b="0" dirty="0">
                <a:latin typeface="Palatino"/>
              </a:rPr>
              <a:t>Zu beachten ist, dass in Deutschland durch Artikel 5 des Grundgesetzes die Presse- und Meinungsfreiheit garantiert ist. Eine staatliche Zensur findet nicht statt. Wie diese definiert ist, erklärt die </a:t>
            </a:r>
            <a:r>
              <a:rPr lang="de-DE" sz="2400" b="0" dirty="0">
                <a:latin typeface="Palatino"/>
                <a:hlinkClick r:id="rId3"/>
              </a:rPr>
              <a:t>bpb</a:t>
            </a:r>
            <a:r>
              <a:rPr lang="de-DE" sz="2400" b="0" dirty="0">
                <a:latin typeface="Palatino"/>
              </a:rPr>
              <a:t>.</a:t>
            </a:r>
            <a:endParaRPr lang="de-DE" sz="2400" dirty="0">
              <a:solidFill>
                <a:schemeClr val="tx1"/>
              </a:solidFill>
              <a:latin typeface="Palatino"/>
            </a:endParaRPr>
          </a:p>
          <a:p>
            <a:pPr>
              <a:lnSpc>
                <a:spcPct val="100000"/>
              </a:lnSpc>
              <a:spcBef>
                <a:spcPts val="0"/>
              </a:spcBef>
            </a:pPr>
            <a:r>
              <a:rPr lang="de-DE" sz="2400" b="0" dirty="0">
                <a:latin typeface="Palatino"/>
              </a:rPr>
              <a:t>Zu verstehen, warum Ihnen was angezeigt wird, fällt leichter, wenn Sie wissen, was die grundlegenden Auswahlkriterien sind. Zur Sicherung der Meinungsvielfalt wurden durch den Medienstaatsvertrag 2020 ein Transparenzgebot und ein Diskriminierungsverbot für Intermediäre eingeführt. Lesen Sie hierzu S. 13-15 der Publikation </a:t>
            </a:r>
            <a:r>
              <a:rPr lang="de-DE" sz="2400" b="0" dirty="0">
                <a:latin typeface="Palatino"/>
                <a:hlinkClick r:id="rId4"/>
              </a:rPr>
              <a:t>Breaking News? Politische Öffentlichkeit und die Regulierung von Medienintermediären</a:t>
            </a:r>
            <a:r>
              <a:rPr lang="de-DE" sz="2400" b="0" dirty="0">
                <a:latin typeface="Palatino"/>
              </a:rPr>
              <a:t> von der Friedrich-Ebert-Stiftung. </a:t>
            </a:r>
          </a:p>
          <a:p>
            <a:pPr marL="1080000">
              <a:lnSpc>
                <a:spcPct val="100000"/>
              </a:lnSpc>
              <a:spcBef>
                <a:spcPts val="0"/>
              </a:spcBef>
            </a:pPr>
            <a:endParaRPr lang="de-DE" sz="2400" b="0" dirty="0">
              <a:latin typeface="Palatino"/>
            </a:endParaRPr>
          </a:p>
          <a:p>
            <a:pPr marL="1080000">
              <a:lnSpc>
                <a:spcPct val="100000"/>
              </a:lnSpc>
              <a:spcBef>
                <a:spcPts val="0"/>
              </a:spcBef>
            </a:pPr>
            <a:r>
              <a:rPr lang="de-DE" sz="2400" b="0" dirty="0">
                <a:latin typeface="Palatino"/>
              </a:rPr>
              <a:t>Schauen Sie sich die Transparenzberichte von YouTube oder Google-Suche an. Halten Sie die bisherigen Vorschriften für ausreichend?</a:t>
            </a:r>
          </a:p>
          <a:p>
            <a:pPr marL="1080000">
              <a:lnSpc>
                <a:spcPct val="100000"/>
              </a:lnSpc>
              <a:spcBef>
                <a:spcPts val="0"/>
              </a:spcBef>
            </a:pPr>
            <a:r>
              <a:rPr lang="de-DE" sz="2400" b="0" dirty="0">
                <a:latin typeface="Palatino"/>
              </a:rPr>
              <a:t>Lesen Sie den </a:t>
            </a:r>
            <a:r>
              <a:rPr lang="de-DE" sz="2400" b="0" dirty="0">
                <a:latin typeface="Palatino"/>
                <a:hlinkClick r:id="rId5"/>
              </a:rPr>
              <a:t>Artikel der Tagesschau </a:t>
            </a:r>
            <a:r>
              <a:rPr lang="de-DE" sz="2400" b="0" dirty="0">
                <a:latin typeface="Palatino"/>
              </a:rPr>
              <a:t>über die Blockade einzelner Begriffe auf </a:t>
            </a:r>
            <a:r>
              <a:rPr lang="de-DE" sz="2400" b="0" dirty="0" err="1">
                <a:latin typeface="Palatino"/>
              </a:rPr>
              <a:t>TikTok</a:t>
            </a:r>
            <a:r>
              <a:rPr lang="de-DE" sz="2400" b="0" dirty="0">
                <a:latin typeface="Palatino"/>
              </a:rPr>
              <a:t> und diskutieren Sie: </a:t>
            </a:r>
          </a:p>
          <a:p>
            <a:pPr marL="1080000">
              <a:lnSpc>
                <a:spcPct val="100000"/>
              </a:lnSpc>
              <a:spcBef>
                <a:spcPts val="0"/>
              </a:spcBef>
            </a:pPr>
            <a:r>
              <a:rPr lang="de-DE" sz="2400" b="0" dirty="0">
                <a:latin typeface="Palatino"/>
              </a:rPr>
              <a:t>Sollten Unternehmen bestimmte Inhalte vorfiltern dürfen?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22</a:t>
            </a:fld>
            <a:endParaRPr lang="de-DE" dirty="0"/>
          </a:p>
        </p:txBody>
      </p:sp>
      <p:sp>
        <p:nvSpPr>
          <p:cNvPr id="2" name="Abgerundetes Rechteck">
            <a:extLst>
              <a:ext uri="{FF2B5EF4-FFF2-40B4-BE49-F238E27FC236}">
                <a16:creationId xmlns:a16="http://schemas.microsoft.com/office/drawing/2014/main" id="{8796DFC7-91C2-D995-F895-8E2286B7557B}"/>
              </a:ext>
            </a:extLst>
          </p:cNvPr>
          <p:cNvSpPr/>
          <p:nvPr/>
        </p:nvSpPr>
        <p:spPr>
          <a:xfrm>
            <a:off x="5222256" y="1120605"/>
            <a:ext cx="17482912" cy="1337411"/>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Wem gehört der Algorithmus?</a:t>
            </a:r>
          </a:p>
        </p:txBody>
      </p:sp>
      <p:pic>
        <p:nvPicPr>
          <p:cNvPr id="6" name="Bild" descr="Bild">
            <a:extLst>
              <a:ext uri="{FF2B5EF4-FFF2-40B4-BE49-F238E27FC236}">
                <a16:creationId xmlns:a16="http://schemas.microsoft.com/office/drawing/2014/main" id="{58BD2741-B5EC-74A8-BF4E-C408C1DBC240}"/>
              </a:ext>
            </a:extLst>
          </p:cNvPr>
          <p:cNvPicPr>
            <a:picLocks noChangeAspect="1"/>
          </p:cNvPicPr>
          <p:nvPr/>
        </p:nvPicPr>
        <p:blipFill>
          <a:blip r:embed="rId6" cstate="print"/>
          <a:stretch>
            <a:fillRect/>
          </a:stretch>
        </p:blipFill>
        <p:spPr>
          <a:xfrm>
            <a:off x="5699617" y="8046230"/>
            <a:ext cx="900002" cy="900002"/>
          </a:xfrm>
          <a:prstGeom prst="rect">
            <a:avLst/>
          </a:prstGeom>
          <a:ln w="3175">
            <a:miter lim="400000"/>
          </a:ln>
        </p:spPr>
      </p:pic>
      <p:sp>
        <p:nvSpPr>
          <p:cNvPr id="11" name="Abgerundetes Rechteck">
            <a:extLst>
              <a:ext uri="{FF2B5EF4-FFF2-40B4-BE49-F238E27FC236}">
                <a16:creationId xmlns:a16="http://schemas.microsoft.com/office/drawing/2014/main" id="{5E245139-34D5-B7C3-2FD1-B988D92B61B4}"/>
              </a:ext>
            </a:extLst>
          </p:cNvPr>
          <p:cNvSpPr/>
          <p:nvPr/>
        </p:nvSpPr>
        <p:spPr>
          <a:xfrm>
            <a:off x="5222257" y="9738320"/>
            <a:ext cx="17482912" cy="3375084"/>
          </a:xfrm>
          <a:prstGeom prst="roundRect">
            <a:avLst>
              <a:gd name="adj" fmla="val 6130"/>
            </a:avLst>
          </a:prstGeom>
          <a:ln w="50800" cap="rnd">
            <a:solidFill>
              <a:srgbClr val="000000"/>
            </a:solidFill>
            <a:custDash>
              <a:ds d="100000" sp="200000"/>
            </a:custDash>
          </a:ln>
        </p:spPr>
        <p:txBody>
          <a:bodyPr wrap="square" lIns="251999" tIns="251999" rIns="251999"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en-US" sz="2400" dirty="0">
                <a:solidFill>
                  <a:schemeClr val="tx1"/>
                </a:solidFill>
                <a:latin typeface="Trebuchet MS" panose="020B0703020202090204" pitchFamily="34" charset="0"/>
              </a:rPr>
              <a:t>Hinweis für </a:t>
            </a:r>
            <a:r>
              <a:rPr lang="en-US" sz="2400" dirty="0" err="1">
                <a:solidFill>
                  <a:schemeClr val="tx1"/>
                </a:solidFill>
                <a:latin typeface="Trebuchet MS" panose="020B0703020202090204" pitchFamily="34" charset="0"/>
              </a:rPr>
              <a:t>Dozierende</a:t>
            </a:r>
            <a:r>
              <a:rPr lang="en-US" sz="2400" dirty="0">
                <a:solidFill>
                  <a:schemeClr val="tx1"/>
                </a:solidFill>
                <a:latin typeface="Trebuchet MS" panose="020B0703020202090204" pitchFamily="34" charset="0"/>
              </a:rPr>
              <a:t>: </a:t>
            </a:r>
          </a:p>
          <a:p>
            <a:pPr>
              <a:lnSpc>
                <a:spcPct val="100000"/>
              </a:lnSpc>
              <a:spcBef>
                <a:spcPts val="600"/>
              </a:spcBef>
              <a:spcAft>
                <a:spcPts val="600"/>
              </a:spcAft>
            </a:pPr>
            <a:r>
              <a:rPr lang="de-DE" sz="2400" b="0" dirty="0">
                <a:latin typeface="Trebuchet MS" panose="020B0703020202090204" pitchFamily="34" charset="0"/>
              </a:rPr>
              <a:t>Im englischsprachigen </a:t>
            </a:r>
            <a:r>
              <a:rPr lang="de-DE" sz="2400" b="0" dirty="0">
                <a:latin typeface="Trebuchet MS" panose="020B0703020202090204" pitchFamily="34" charset="0"/>
                <a:hlinkClick r:id="rId7"/>
              </a:rPr>
              <a:t>Artikel von The Guardian</a:t>
            </a:r>
            <a:r>
              <a:rPr lang="de-DE" sz="2400" b="0" dirty="0">
                <a:latin typeface="Trebuchet MS" panose="020B0703020202090204" pitchFamily="34" charset="0"/>
              </a:rPr>
              <a:t> wird politische Zensur bei </a:t>
            </a:r>
            <a:r>
              <a:rPr lang="de-DE" sz="2400" b="0" dirty="0" err="1">
                <a:latin typeface="Trebuchet MS" panose="020B0703020202090204" pitchFamily="34" charset="0"/>
              </a:rPr>
              <a:t>TikTok</a:t>
            </a:r>
            <a:r>
              <a:rPr lang="de-DE" sz="2400" b="0" dirty="0">
                <a:latin typeface="Trebuchet MS" panose="020B0703020202090204" pitchFamily="34" charset="0"/>
              </a:rPr>
              <a:t> nachgewiesen.</a:t>
            </a:r>
            <a:r>
              <a:rPr lang="en-US" sz="2400" b="0" dirty="0">
                <a:solidFill>
                  <a:schemeClr val="tx1"/>
                </a:solidFill>
                <a:latin typeface="Trebuchet MS" panose="020B0703020202090204" pitchFamily="34" charset="0"/>
              </a:rPr>
              <a:t> </a:t>
            </a:r>
            <a:r>
              <a:rPr lang="de-DE" sz="2400" b="0" dirty="0">
                <a:latin typeface="Trebuchet MS" panose="020B0703020202090204" pitchFamily="34" charset="0"/>
              </a:rPr>
              <a:t>Eine weitere Perspektive auf das Thema bietet der </a:t>
            </a:r>
            <a:r>
              <a:rPr lang="de-DE" sz="2400" b="0" dirty="0">
                <a:latin typeface="Trebuchet MS" panose="020B0703020202090204" pitchFamily="34" charset="0"/>
                <a:hlinkClick r:id="rId8"/>
              </a:rPr>
              <a:t>Artikel von Netzpolitik. </a:t>
            </a:r>
            <a:endParaRPr lang="de-DE" sz="2400" b="0" dirty="0">
              <a:latin typeface="Trebuchet MS" panose="020B0703020202090204" pitchFamily="34" charset="0"/>
            </a:endParaRPr>
          </a:p>
          <a:p>
            <a:pPr>
              <a:lnSpc>
                <a:spcPct val="100000"/>
              </a:lnSpc>
              <a:spcBef>
                <a:spcPts val="0"/>
              </a:spcBef>
              <a:spcAft>
                <a:spcPts val="600"/>
              </a:spcAft>
            </a:pPr>
            <a:r>
              <a:rPr lang="en-US" sz="2400" b="0" dirty="0" err="1">
                <a:solidFill>
                  <a:schemeClr val="tx1"/>
                </a:solidFill>
                <a:latin typeface="Trebuchet MS" panose="020B0703020202090204" pitchFamily="34" charset="0"/>
              </a:rPr>
              <a:t>Umfassende</a:t>
            </a:r>
            <a:r>
              <a:rPr lang="en-US" sz="2400" b="0" dirty="0">
                <a:solidFill>
                  <a:schemeClr val="tx1"/>
                </a:solidFill>
                <a:latin typeface="Trebuchet MS" panose="020B0703020202090204" pitchFamily="34" charset="0"/>
              </a:rPr>
              <a:t> </a:t>
            </a:r>
            <a:r>
              <a:rPr lang="en-US" sz="2400" b="0" dirty="0" err="1">
                <a:solidFill>
                  <a:schemeClr val="tx1"/>
                </a:solidFill>
                <a:latin typeface="Trebuchet MS" panose="020B0703020202090204" pitchFamily="34" charset="0"/>
              </a:rPr>
              <a:t>Hintergrundinformationen</a:t>
            </a:r>
            <a:r>
              <a:rPr lang="en-US" sz="2400" b="0" dirty="0">
                <a:solidFill>
                  <a:schemeClr val="tx1"/>
                </a:solidFill>
                <a:latin typeface="Trebuchet MS" panose="020B0703020202090204" pitchFamily="34" charset="0"/>
              </a:rPr>
              <a:t> </a:t>
            </a:r>
            <a:r>
              <a:rPr lang="en-US" sz="2400" b="0" dirty="0" err="1">
                <a:solidFill>
                  <a:schemeClr val="tx1"/>
                </a:solidFill>
                <a:latin typeface="Trebuchet MS" panose="020B0703020202090204" pitchFamily="34" charset="0"/>
              </a:rPr>
              <a:t>zur</a:t>
            </a:r>
            <a:r>
              <a:rPr lang="en-US" sz="2400" b="0" dirty="0">
                <a:solidFill>
                  <a:schemeClr val="tx1"/>
                </a:solidFill>
                <a:latin typeface="Trebuchet MS" panose="020B0703020202090204" pitchFamily="34" charset="0"/>
              </a:rPr>
              <a:t> </a:t>
            </a:r>
            <a:r>
              <a:rPr lang="en-US" sz="2400" b="0" dirty="0" err="1">
                <a:solidFill>
                  <a:schemeClr val="tx1"/>
                </a:solidFill>
                <a:latin typeface="Trebuchet MS" panose="020B0703020202090204" pitchFamily="34" charset="0"/>
              </a:rPr>
              <a:t>Regulierungsdebatte</a:t>
            </a:r>
            <a:r>
              <a:rPr lang="en-US" sz="2400" b="0" dirty="0">
                <a:solidFill>
                  <a:schemeClr val="tx1"/>
                </a:solidFill>
                <a:latin typeface="Trebuchet MS" panose="020B0703020202090204" pitchFamily="34" charset="0"/>
              </a:rPr>
              <a:t> von </a:t>
            </a:r>
            <a:r>
              <a:rPr lang="en-US" sz="2400" b="0" dirty="0" err="1">
                <a:solidFill>
                  <a:schemeClr val="tx1"/>
                </a:solidFill>
                <a:latin typeface="Trebuchet MS" panose="020B0703020202090204" pitchFamily="34" charset="0"/>
              </a:rPr>
              <a:t>Intermediären</a:t>
            </a:r>
            <a:r>
              <a:rPr lang="en-US" sz="2400" b="0" dirty="0">
                <a:solidFill>
                  <a:schemeClr val="tx1"/>
                </a:solidFill>
                <a:latin typeface="Trebuchet MS" panose="020B0703020202090204" pitchFamily="34" charset="0"/>
              </a:rPr>
              <a:t> </a:t>
            </a:r>
            <a:r>
              <a:rPr lang="en-US" sz="2400" b="0" dirty="0" err="1">
                <a:solidFill>
                  <a:schemeClr val="tx1"/>
                </a:solidFill>
                <a:latin typeface="Trebuchet MS" panose="020B0703020202090204" pitchFamily="34" charset="0"/>
              </a:rPr>
              <a:t>bieten</a:t>
            </a:r>
            <a:r>
              <a:rPr lang="en-US" sz="2400" b="0" dirty="0">
                <a:solidFill>
                  <a:schemeClr val="tx1"/>
                </a:solidFill>
                <a:latin typeface="Trebuchet MS" panose="020B0703020202090204" pitchFamily="34" charset="0"/>
              </a:rPr>
              <a:t> </a:t>
            </a:r>
          </a:p>
          <a:p>
            <a:pPr marL="342900" indent="-342900">
              <a:lnSpc>
                <a:spcPct val="100000"/>
              </a:lnSpc>
              <a:spcBef>
                <a:spcPts val="0"/>
              </a:spcBef>
              <a:spcAft>
                <a:spcPts val="600"/>
              </a:spcAft>
              <a:buFont typeface="Arial" panose="020B0604020202020204" pitchFamily="34" charset="0"/>
              <a:buChar char="•"/>
            </a:pPr>
            <a:r>
              <a:rPr lang="en-US" sz="2400" b="0" dirty="0">
                <a:solidFill>
                  <a:schemeClr val="tx1"/>
                </a:solidFill>
                <a:latin typeface="Trebuchet MS" panose="020B0703020202090204" pitchFamily="34" charset="0"/>
                <a:hlinkClick r:id="rId9"/>
              </a:rPr>
              <a:t>die </a:t>
            </a:r>
            <a:r>
              <a:rPr lang="en-US" sz="2400" b="0" dirty="0" err="1">
                <a:solidFill>
                  <a:schemeClr val="tx1"/>
                </a:solidFill>
                <a:latin typeface="Trebuchet MS" panose="020B0703020202090204" pitchFamily="34" charset="0"/>
                <a:hlinkClick r:id="rId9"/>
              </a:rPr>
              <a:t>Ergebnisse</a:t>
            </a:r>
            <a:r>
              <a:rPr lang="en-US" sz="2400" b="0" dirty="0">
                <a:solidFill>
                  <a:schemeClr val="tx1"/>
                </a:solidFill>
                <a:latin typeface="Trebuchet MS" panose="020B0703020202090204" pitchFamily="34" charset="0"/>
                <a:hlinkClick r:id="rId9"/>
              </a:rPr>
              <a:t> der Studie </a:t>
            </a:r>
            <a:r>
              <a:rPr lang="en-US" sz="2400" b="0" i="1" dirty="0" err="1">
                <a:solidFill>
                  <a:schemeClr val="tx1"/>
                </a:solidFill>
                <a:latin typeface="Trebuchet MS" panose="020B0703020202090204" pitchFamily="34" charset="0"/>
                <a:hlinkClick r:id="rId9"/>
              </a:rPr>
              <a:t>Medienintermediäre</a:t>
            </a:r>
            <a:r>
              <a:rPr lang="en-US" sz="2400" b="0" i="1" dirty="0">
                <a:solidFill>
                  <a:schemeClr val="tx1"/>
                </a:solidFill>
                <a:latin typeface="Trebuchet MS" panose="020B0703020202090204" pitchFamily="34" charset="0"/>
                <a:hlinkClick r:id="rId9"/>
              </a:rPr>
              <a:t> transparent</a:t>
            </a:r>
            <a:r>
              <a:rPr lang="en-US" sz="2400" b="0" dirty="0">
                <a:solidFill>
                  <a:schemeClr val="tx1"/>
                </a:solidFill>
                <a:latin typeface="Trebuchet MS" panose="020B0703020202090204" pitchFamily="34" charset="0"/>
                <a:hlinkClick r:id="rId9"/>
              </a:rPr>
              <a:t> </a:t>
            </a:r>
            <a:r>
              <a:rPr lang="en-US" sz="2400" b="0" dirty="0">
                <a:solidFill>
                  <a:schemeClr val="tx1"/>
                </a:solidFill>
                <a:latin typeface="Trebuchet MS" panose="020B0703020202090204" pitchFamily="34" charset="0"/>
              </a:rPr>
              <a:t>der </a:t>
            </a:r>
            <a:r>
              <a:rPr lang="en-US" sz="2400" b="0" dirty="0" err="1">
                <a:solidFill>
                  <a:schemeClr val="tx1"/>
                </a:solidFill>
                <a:latin typeface="Trebuchet MS" panose="020B0703020202090204" pitchFamily="34" charset="0"/>
              </a:rPr>
              <a:t>Landesanstalt</a:t>
            </a:r>
            <a:r>
              <a:rPr lang="en-US" sz="2400" b="0" dirty="0">
                <a:solidFill>
                  <a:schemeClr val="tx1"/>
                </a:solidFill>
                <a:latin typeface="Trebuchet MS" panose="020B0703020202090204" pitchFamily="34" charset="0"/>
              </a:rPr>
              <a:t> für </a:t>
            </a:r>
            <a:r>
              <a:rPr lang="en-US" sz="2400" b="0" dirty="0" err="1">
                <a:solidFill>
                  <a:schemeClr val="tx1"/>
                </a:solidFill>
                <a:latin typeface="Trebuchet MS" panose="020B0703020202090204" pitchFamily="34" charset="0"/>
              </a:rPr>
              <a:t>Medien</a:t>
            </a:r>
            <a:r>
              <a:rPr lang="en-US" sz="2400" b="0" dirty="0">
                <a:solidFill>
                  <a:schemeClr val="tx1"/>
                </a:solidFill>
                <a:latin typeface="Trebuchet MS" panose="020B0703020202090204" pitchFamily="34" charset="0"/>
              </a:rPr>
              <a:t> in </a:t>
            </a:r>
            <a:r>
              <a:rPr lang="en-US" sz="2400" b="0" dirty="0" err="1">
                <a:solidFill>
                  <a:schemeClr val="tx1"/>
                </a:solidFill>
                <a:latin typeface="Trebuchet MS" panose="020B0703020202090204" pitchFamily="34" charset="0"/>
              </a:rPr>
              <a:t>Videoformat</a:t>
            </a:r>
            <a:endParaRPr lang="en-US" sz="2400" b="0" dirty="0">
              <a:solidFill>
                <a:schemeClr val="tx1"/>
              </a:solidFill>
              <a:latin typeface="Trebuchet MS" panose="020B0703020202090204" pitchFamily="34" charset="0"/>
            </a:endParaRPr>
          </a:p>
          <a:p>
            <a:pPr marL="342900" indent="-342900">
              <a:lnSpc>
                <a:spcPct val="100000"/>
              </a:lnSpc>
              <a:spcBef>
                <a:spcPts val="0"/>
              </a:spcBef>
              <a:spcAft>
                <a:spcPts val="600"/>
              </a:spcAft>
              <a:buFont typeface="Arial" panose="020B0604020202020204" pitchFamily="34" charset="0"/>
              <a:buChar char="•"/>
            </a:pPr>
            <a:r>
              <a:rPr lang="en-US" sz="2400" b="0" dirty="0">
                <a:solidFill>
                  <a:schemeClr val="tx1"/>
                </a:solidFill>
                <a:latin typeface="Trebuchet MS" panose="020B0703020202090204" pitchFamily="34" charset="0"/>
              </a:rPr>
              <a:t>die </a:t>
            </a:r>
            <a:r>
              <a:rPr lang="en-US" sz="2400" b="0" dirty="0">
                <a:solidFill>
                  <a:schemeClr val="tx1"/>
                </a:solidFill>
                <a:latin typeface="Trebuchet MS" panose="020B0703020202090204" pitchFamily="34" charset="0"/>
                <a:hlinkClick r:id="rId10"/>
              </a:rPr>
              <a:t>Publikation Regulierung digitaler Plattformen als Infrastruktur der Daseinsvorsorge </a:t>
            </a:r>
            <a:r>
              <a:rPr lang="en-US" sz="2400" b="0" dirty="0">
                <a:solidFill>
                  <a:schemeClr val="tx1"/>
                </a:solidFill>
                <a:latin typeface="Trebuchet MS" panose="020B0703020202090204" pitchFamily="34" charset="0"/>
              </a:rPr>
              <a:t>der Friedrich-Ebert-Stiftung</a:t>
            </a:r>
          </a:p>
        </p:txBody>
      </p:sp>
    </p:spTree>
    <p:extLst>
      <p:ext uri="{BB962C8B-B14F-4D97-AF65-F5344CB8AC3E}">
        <p14:creationId xmlns:p14="http://schemas.microsoft.com/office/powerpoint/2010/main" val="79649186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a:extLst>
              <a:ext uri="{FF2B5EF4-FFF2-40B4-BE49-F238E27FC236}">
                <a16:creationId xmlns:a16="http://schemas.microsoft.com/office/drawing/2014/main" id="{00925F3F-174F-DE10-4C72-F6183972D091}"/>
              </a:ext>
            </a:extLst>
          </p:cNvPr>
          <p:cNvSpPr/>
          <p:nvPr/>
        </p:nvSpPr>
        <p:spPr>
          <a:xfrm>
            <a:off x="5222256" y="4265712"/>
            <a:ext cx="5817220" cy="8713688"/>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Ein Video der </a:t>
            </a:r>
            <a:r>
              <a:rPr lang="de-DE" sz="2400" b="0" dirty="0">
                <a:latin typeface="Palatino" pitchFamily="2" charset="77"/>
                <a:ea typeface="Palatino" pitchFamily="2" charset="77"/>
                <a:hlinkClick r:id="rId3"/>
              </a:rPr>
              <a:t>Deutschen Welle </a:t>
            </a:r>
            <a:r>
              <a:rPr lang="de-DE" sz="2400" b="0" dirty="0">
                <a:latin typeface="Palatino" pitchFamily="2" charset="77"/>
                <a:ea typeface="Palatino" pitchFamily="2" charset="77"/>
              </a:rPr>
              <a:t>beschäftigt sich mit der Informationsflut, die uns täglich über die verschiedensten Kanäle erreicht, und unseren Reaktionen darauf.</a:t>
            </a:r>
          </a:p>
          <a:p>
            <a:pPr>
              <a:lnSpc>
                <a:spcPct val="100000"/>
              </a:lnSpc>
              <a:spcBef>
                <a:spcPts val="600"/>
              </a:spcBef>
              <a:spcAft>
                <a:spcPts val="600"/>
              </a:spcAft>
            </a:pPr>
            <a:r>
              <a:rPr lang="de-DE" sz="2400" b="0" dirty="0">
                <a:latin typeface="Palatino" pitchFamily="2" charset="77"/>
                <a:ea typeface="Palatino" pitchFamily="2" charset="77"/>
              </a:rPr>
              <a:t>Mit dem sogenannten Fact-Checking können die vorliegenden Informationen auf ihre Richtigkeit geprüft werden. Wie das funktioniert erklärt Nina Ulrich in dem </a:t>
            </a:r>
            <a:r>
              <a:rPr lang="de-DE" sz="2400" b="0" dirty="0">
                <a:latin typeface="Palatino" pitchFamily="2" charset="77"/>
                <a:ea typeface="Palatino" pitchFamily="2" charset="77"/>
                <a:hlinkClick r:id="rId4"/>
              </a:rPr>
              <a:t>Video von Spiegel Ed</a:t>
            </a:r>
            <a:r>
              <a:rPr lang="de-DE" sz="2400" b="0" dirty="0">
                <a:latin typeface="Palatino" pitchFamily="2" charset="77"/>
                <a:ea typeface="Palatino" pitchFamily="2" charset="77"/>
              </a:rPr>
              <a:t> (ca. 5 min). Eine Alternative bieten die </a:t>
            </a:r>
            <a:r>
              <a:rPr lang="de-DE" sz="2400" b="0" dirty="0">
                <a:latin typeface="Palatino" pitchFamily="2" charset="77"/>
                <a:ea typeface="Palatino" pitchFamily="2" charset="77"/>
                <a:hlinkClick r:id="rId5"/>
              </a:rPr>
              <a:t>Tipps der Zentralbibliothek Berlin</a:t>
            </a:r>
            <a:r>
              <a:rPr lang="de-DE" sz="2400" b="0" dirty="0">
                <a:latin typeface="Palatino" pitchFamily="2" charset="77"/>
                <a:ea typeface="Palatino" pitchFamily="2" charset="77"/>
              </a:rPr>
              <a:t>. Mehr dazu in Modul 7.</a:t>
            </a:r>
          </a:p>
          <a:p>
            <a:pPr>
              <a:lnSpc>
                <a:spcPct val="100000"/>
              </a:lnSpc>
              <a:spcBef>
                <a:spcPts val="600"/>
              </a:spcBef>
              <a:spcAft>
                <a:spcPts val="600"/>
              </a:spcAft>
            </a:pPr>
            <a:r>
              <a:rPr lang="de-DE" sz="2400" b="0" dirty="0">
                <a:latin typeface="Palatino" pitchFamily="2" charset="77"/>
                <a:ea typeface="Palatino" pitchFamily="2" charset="77"/>
              </a:rPr>
              <a:t>Nina Ulrich macht darauf aufmerksam, dass es wichtig ist, Quellen auf Seriosität zu prüfen. Das </a:t>
            </a:r>
            <a:r>
              <a:rPr lang="de-DE" sz="2400" b="0" dirty="0">
                <a:latin typeface="Palatino" pitchFamily="2" charset="77"/>
                <a:ea typeface="Palatino" pitchFamily="2" charset="77"/>
                <a:hlinkClick r:id="rId6"/>
              </a:rPr>
              <a:t>Video des BR </a:t>
            </a:r>
            <a:r>
              <a:rPr lang="de-DE" sz="2400" b="0" dirty="0">
                <a:latin typeface="Palatino" pitchFamily="2" charset="77"/>
                <a:ea typeface="Palatino" pitchFamily="2" charset="77"/>
              </a:rPr>
              <a:t>gibt Tipps. </a:t>
            </a:r>
          </a:p>
        </p:txBody>
      </p:sp>
      <p:sp>
        <p:nvSpPr>
          <p:cNvPr id="11" name="Abgerundetes Rechteck">
            <a:extLst>
              <a:ext uri="{FF2B5EF4-FFF2-40B4-BE49-F238E27FC236}">
                <a16:creationId xmlns:a16="http://schemas.microsoft.com/office/drawing/2014/main" id="{9A4F32AB-3C37-CEDE-5F18-F96A76525470}"/>
              </a:ext>
            </a:extLst>
          </p:cNvPr>
          <p:cNvSpPr/>
          <p:nvPr/>
        </p:nvSpPr>
        <p:spPr>
          <a:xfrm>
            <a:off x="17316290" y="4265712"/>
            <a:ext cx="5184000" cy="8713688"/>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rPr>
              <a:t>Die </a:t>
            </a:r>
            <a:r>
              <a:rPr lang="de-DE" sz="2400" dirty="0">
                <a:solidFill>
                  <a:schemeClr val="tx1"/>
                </a:solidFill>
                <a:latin typeface="Palatino"/>
                <a:hlinkClick r:id="rId7"/>
              </a:rPr>
              <a:t>Initiative Nachrichtenaufklärung e.V.</a:t>
            </a:r>
            <a:r>
              <a:rPr lang="de-DE" sz="2400" dirty="0">
                <a:solidFill>
                  <a:schemeClr val="tx1"/>
                </a:solidFill>
                <a:latin typeface="Palatino"/>
              </a:rPr>
              <a:t> macht auf Themen aufmerksam, die von den deutschen Medien vernachlässigt wurden, und veröffentlicht jährlich die Top Ten der vernachlässigten Nachrichten.</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dirty="0">
              <a:solidFill>
                <a:schemeClr val="tx1"/>
              </a:solidFill>
              <a:latin typeface="Palatino"/>
            </a:endParaRPr>
          </a:p>
          <a:p>
            <a:pPr marL="1080000"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rPr>
              <a:t>Fallen Ihnen Nachrichten ein, über die zu wenig oder gar nicht berichtet wird? Woran kann das Ihrer Meinung nach liegen?</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dirty="0">
              <a:solidFill>
                <a:schemeClr val="tx1"/>
              </a:solidFill>
              <a:latin typeface="Palatino"/>
            </a:endParaRP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rPr>
              <a:t>Das </a:t>
            </a:r>
            <a:r>
              <a:rPr lang="de-DE" sz="2400" dirty="0">
                <a:solidFill>
                  <a:schemeClr val="tx1"/>
                </a:solidFill>
                <a:latin typeface="Palatino"/>
                <a:hlinkClick r:id="rId8"/>
              </a:rPr>
              <a:t>Quiz</a:t>
            </a:r>
            <a:r>
              <a:rPr lang="de-DE" sz="2400" dirty="0">
                <a:solidFill>
                  <a:schemeClr val="tx1"/>
                </a:solidFill>
                <a:latin typeface="Palatino"/>
              </a:rPr>
              <a:t> des </a:t>
            </a:r>
            <a:r>
              <a:rPr lang="de-DE" sz="2400" dirty="0" err="1">
                <a:solidFill>
                  <a:schemeClr val="tx1"/>
                </a:solidFill>
                <a:latin typeface="Palatino"/>
              </a:rPr>
              <a:t>SaferInternet.at</a:t>
            </a:r>
            <a:r>
              <a:rPr lang="de-DE" sz="2400" dirty="0">
                <a:solidFill>
                  <a:schemeClr val="tx1"/>
                </a:solidFill>
                <a:latin typeface="Palatino"/>
              </a:rPr>
              <a:t> bietet die Möglichkeit abschließend Ihr Wissen zu testen.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23</a:t>
            </a:fld>
            <a:endParaRPr lang="de-DE" dirty="0"/>
          </a:p>
        </p:txBody>
      </p:sp>
      <p:pic>
        <p:nvPicPr>
          <p:cNvPr id="2" name="Bild" descr="Bild">
            <a:extLst>
              <a:ext uri="{FF2B5EF4-FFF2-40B4-BE49-F238E27FC236}">
                <a16:creationId xmlns:a16="http://schemas.microsoft.com/office/drawing/2014/main" id="{D1FFB195-5EC6-EAD4-34AD-EED41A253125}"/>
              </a:ext>
            </a:extLst>
          </p:cNvPr>
          <p:cNvPicPr>
            <a:picLocks noChangeAspect="1"/>
          </p:cNvPicPr>
          <p:nvPr/>
        </p:nvPicPr>
        <p:blipFill>
          <a:blip r:embed="rId9" cstate="print"/>
          <a:stretch>
            <a:fillRect/>
          </a:stretch>
        </p:blipFill>
        <p:spPr>
          <a:xfrm>
            <a:off x="17718421" y="8370168"/>
            <a:ext cx="900000" cy="900000"/>
          </a:xfrm>
          <a:prstGeom prst="rect">
            <a:avLst/>
          </a:prstGeom>
          <a:ln w="3175">
            <a:miter lim="400000"/>
          </a:ln>
        </p:spPr>
      </p:pic>
      <p:sp>
        <p:nvSpPr>
          <p:cNvPr id="6" name="Abgerundetes Rechteck">
            <a:extLst>
              <a:ext uri="{FF2B5EF4-FFF2-40B4-BE49-F238E27FC236}">
                <a16:creationId xmlns:a16="http://schemas.microsoft.com/office/drawing/2014/main" id="{652BA8E0-216D-8113-EDC0-474A044F7F87}"/>
              </a:ext>
            </a:extLst>
          </p:cNvPr>
          <p:cNvSpPr/>
          <p:nvPr/>
        </p:nvSpPr>
        <p:spPr>
          <a:xfrm>
            <a:off x="5222256" y="1120605"/>
            <a:ext cx="17278034" cy="2721334"/>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Wege durch den Informationsdschungel</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Die Zahl der Nachrichtenkanäle nimmt zu und jede*</a:t>
            </a:r>
            <a:r>
              <a:rPr lang="de-DE" sz="2400" b="0" dirty="0" err="1">
                <a:solidFill>
                  <a:schemeClr val="tx1"/>
                </a:solidFill>
                <a:latin typeface="Palatino" pitchFamily="2" charset="77"/>
                <a:ea typeface="Palatino" pitchFamily="2" charset="77"/>
              </a:rPr>
              <a:t>r</a:t>
            </a:r>
            <a:r>
              <a:rPr lang="de-DE" sz="2400" b="0" dirty="0">
                <a:solidFill>
                  <a:schemeClr val="tx1"/>
                </a:solidFill>
                <a:latin typeface="Palatino" pitchFamily="2" charset="77"/>
                <a:ea typeface="Palatino" pitchFamily="2" charset="77"/>
              </a:rPr>
              <a:t> kann Informationen veröffentlichen. Es stellen sich die Fragen: </a:t>
            </a:r>
            <a:br>
              <a:rPr lang="de-DE" sz="2400" b="0" dirty="0">
                <a:solidFill>
                  <a:schemeClr val="tx1"/>
                </a:solidFill>
                <a:latin typeface="Palatino" pitchFamily="2" charset="77"/>
                <a:ea typeface="Palatino" pitchFamily="2" charset="77"/>
              </a:rPr>
            </a:br>
            <a:r>
              <a:rPr lang="de-DE" sz="2400" b="0" dirty="0">
                <a:solidFill>
                  <a:schemeClr val="tx1"/>
                </a:solidFill>
                <a:latin typeface="Palatino" pitchFamily="2" charset="77"/>
                <a:ea typeface="Palatino" pitchFamily="2" charset="77"/>
              </a:rPr>
              <a:t>Wie gehe ich souverän mit den vielen Informationen um?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Wie kann ich mir eine eigene Meinung bilden?</a:t>
            </a:r>
          </a:p>
        </p:txBody>
      </p:sp>
      <p:sp>
        <p:nvSpPr>
          <p:cNvPr id="12" name="Abgerundetes Rechteck">
            <a:extLst>
              <a:ext uri="{FF2B5EF4-FFF2-40B4-BE49-F238E27FC236}">
                <a16:creationId xmlns:a16="http://schemas.microsoft.com/office/drawing/2014/main" id="{F1C7A8BC-6BAE-883B-CA3B-1614B0FCF76C}"/>
              </a:ext>
            </a:extLst>
          </p:cNvPr>
          <p:cNvSpPr/>
          <p:nvPr/>
        </p:nvSpPr>
        <p:spPr>
          <a:xfrm>
            <a:off x="11579462" y="4265712"/>
            <a:ext cx="5204102" cy="8713688"/>
          </a:xfrm>
          <a:prstGeom prst="roundRect">
            <a:avLst>
              <a:gd name="adj" fmla="val 8146"/>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hangingPunct="1">
              <a:lnSpc>
                <a:spcPct val="100000"/>
              </a:lnSpc>
              <a:spcBef>
                <a:spcPts val="600"/>
              </a:spcBef>
            </a:pPr>
            <a:r>
              <a:rPr lang="de-DE" sz="2400" b="0" dirty="0">
                <a:latin typeface="Palatino"/>
              </a:rPr>
              <a:t>Auch bei Bildern gibt es die Möglichkeit zu überprüfen, ob diese die Realität abbilden. </a:t>
            </a:r>
            <a:br>
              <a:rPr lang="de-DE" sz="2400" b="0" dirty="0">
                <a:latin typeface="Palatino"/>
              </a:rPr>
            </a:br>
            <a:r>
              <a:rPr lang="de-DE" sz="2400" b="0" dirty="0">
                <a:latin typeface="Palatino"/>
              </a:rPr>
              <a:t>Wie Bilder manipuliert werden können und wie Sie herausfinden, ob eine solche Manipulation stattgefunden hat, wird auf der Seite von </a:t>
            </a:r>
            <a:r>
              <a:rPr lang="de-DE" sz="2400" b="0" dirty="0">
                <a:latin typeface="Palatino"/>
                <a:hlinkClick r:id="rId10"/>
              </a:rPr>
              <a:t>Saferinternet</a:t>
            </a:r>
            <a:r>
              <a:rPr lang="de-DE" sz="2400" b="0" dirty="0">
                <a:latin typeface="Palatino"/>
              </a:rPr>
              <a:t> erklärt. 		</a:t>
            </a:r>
          </a:p>
          <a:p>
            <a:pPr hangingPunct="1">
              <a:lnSpc>
                <a:spcPct val="100000"/>
              </a:lnSpc>
              <a:spcBef>
                <a:spcPts val="600"/>
              </a:spcBef>
            </a:pPr>
            <a:endParaRPr lang="de-DE" sz="2400" b="0" dirty="0">
              <a:latin typeface="Palatino"/>
            </a:endParaRPr>
          </a:p>
          <a:p>
            <a:pPr hangingPunct="1">
              <a:lnSpc>
                <a:spcPct val="100000"/>
              </a:lnSpc>
              <a:spcBef>
                <a:spcPts val="600"/>
              </a:spcBef>
            </a:pPr>
            <a:r>
              <a:rPr lang="de-DE" sz="2400" b="0" dirty="0">
                <a:latin typeface="Palatino"/>
              </a:rPr>
              <a:t>Möglichkeiten die Nachrichtenflut zu kanalisieren und zu filtern und sich bewusst bspw. über das aktuelle Tagesgeschehen aus seriösen Quellen zu informieren hat die bpb in ihrem</a:t>
            </a:r>
            <a:r>
              <a:rPr lang="de-DE" sz="2400" b="0" dirty="0">
                <a:latin typeface="Palatino"/>
                <a:hlinkClick r:id="rId11"/>
              </a:rPr>
              <a:t> Media-Check </a:t>
            </a:r>
            <a:r>
              <a:rPr lang="de-DE" sz="2400" b="0" dirty="0">
                <a:latin typeface="Palatino"/>
              </a:rPr>
              <a:t>zusammengestellt. </a:t>
            </a:r>
          </a:p>
        </p:txBody>
      </p:sp>
    </p:spTree>
    <p:extLst>
      <p:ext uri="{BB962C8B-B14F-4D97-AF65-F5344CB8AC3E}">
        <p14:creationId xmlns:p14="http://schemas.microsoft.com/office/powerpoint/2010/main" val="344052320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24</a:t>
            </a:fld>
            <a:endParaRPr lang="de-DE" dirty="0"/>
          </a:p>
        </p:txBody>
      </p:sp>
      <p:sp>
        <p:nvSpPr>
          <p:cNvPr id="8" name="Abgerundetes Rechteck">
            <a:extLst>
              <a:ext uri="{FF2B5EF4-FFF2-40B4-BE49-F238E27FC236}">
                <a16:creationId xmlns:a16="http://schemas.microsoft.com/office/drawing/2014/main" id="{B30805A5-355B-A4E6-1D0A-E350E8412D4E}"/>
              </a:ext>
            </a:extLst>
          </p:cNvPr>
          <p:cNvSpPr/>
          <p:nvPr/>
        </p:nvSpPr>
        <p:spPr>
          <a:xfrm>
            <a:off x="5222256" y="1120605"/>
            <a:ext cx="17278034" cy="1337411"/>
          </a:xfrm>
          <a:prstGeom prst="roundRect">
            <a:avLst>
              <a:gd name="adj" fmla="val 33764"/>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Wege durch den Informationsdschungel</a:t>
            </a:r>
            <a:endParaRPr lang="de-DE" sz="2400" b="0" dirty="0">
              <a:solidFill>
                <a:schemeClr val="tx1"/>
              </a:solidFill>
              <a:latin typeface="Palatino" pitchFamily="2" charset="77"/>
              <a:ea typeface="Palatino" pitchFamily="2" charset="77"/>
            </a:endParaRPr>
          </a:p>
        </p:txBody>
      </p:sp>
      <p:sp>
        <p:nvSpPr>
          <p:cNvPr id="10" name="Abgerundetes Rechteck">
            <a:extLst>
              <a:ext uri="{FF2B5EF4-FFF2-40B4-BE49-F238E27FC236}">
                <a16:creationId xmlns:a16="http://schemas.microsoft.com/office/drawing/2014/main" id="{ED64B292-D4E7-C9E3-5DFC-C0968B4576EB}"/>
              </a:ext>
            </a:extLst>
          </p:cNvPr>
          <p:cNvSpPr/>
          <p:nvPr/>
        </p:nvSpPr>
        <p:spPr>
          <a:xfrm>
            <a:off x="16224250" y="3086866"/>
            <a:ext cx="6276040" cy="9508529"/>
          </a:xfrm>
          <a:prstGeom prst="roundRect">
            <a:avLst>
              <a:gd name="adj" fmla="val 8486"/>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itchFamily="34" charset="0"/>
              </a:rPr>
              <a:t>Hinweis für Dozierende: </a:t>
            </a:r>
            <a:endParaRPr lang="de-DE" sz="2400" b="0" dirty="0">
              <a:latin typeface="Trebuchet MS" pitchFamily="34" charset="0"/>
            </a:endParaRPr>
          </a:p>
          <a:p>
            <a:pPr>
              <a:lnSpc>
                <a:spcPct val="100000"/>
              </a:lnSpc>
              <a:spcBef>
                <a:spcPts val="600"/>
              </a:spcBef>
              <a:spcAft>
                <a:spcPts val="600"/>
              </a:spcAft>
            </a:pPr>
            <a:r>
              <a:rPr lang="de-DE" sz="2400" b="0" dirty="0">
                <a:latin typeface="Trebuchet MS" pitchFamily="34" charset="0"/>
              </a:rPr>
              <a:t>Klimakrise, Pandemie, Krieg – diese Themen können momentan den eigenen Newsfeeds dominieren. Das kann emotional belastend sein. Wie insbesondere Kinder damit umgehen können, das erklären u.a. die Kinder- und Jugendpsychologin Elisabeth </a:t>
            </a:r>
            <a:r>
              <a:rPr lang="de-DE" sz="2400" b="0" dirty="0" err="1">
                <a:latin typeface="Trebuchet MS" pitchFamily="34" charset="0"/>
              </a:rPr>
              <a:t>Raffauf</a:t>
            </a:r>
            <a:r>
              <a:rPr lang="de-DE" sz="2400" b="0" dirty="0">
                <a:latin typeface="Trebuchet MS" pitchFamily="34" charset="0"/>
              </a:rPr>
              <a:t> und die Reporterin Mona </a:t>
            </a:r>
            <a:r>
              <a:rPr lang="de-DE" sz="2400" b="0" dirty="0" err="1">
                <a:latin typeface="Trebuchet MS" pitchFamily="34" charset="0"/>
              </a:rPr>
              <a:t>Ameziane</a:t>
            </a:r>
            <a:r>
              <a:rPr lang="de-DE" sz="2400" b="0" dirty="0">
                <a:latin typeface="Trebuchet MS" pitchFamily="34" charset="0"/>
              </a:rPr>
              <a:t> in dem </a:t>
            </a:r>
            <a:r>
              <a:rPr lang="de-DE" sz="2400" b="0" dirty="0">
                <a:latin typeface="Trebuchet MS" pitchFamily="34" charset="0"/>
                <a:hlinkClick r:id="rId3"/>
              </a:rPr>
              <a:t>Video der Kindersendung neun1/2kompak</a:t>
            </a:r>
            <a:r>
              <a:rPr lang="de-DE" sz="2400" b="0" dirty="0">
                <a:latin typeface="Trebuchet MS" pitchFamily="34" charset="0"/>
              </a:rPr>
              <a:t>t oder eine Folge des </a:t>
            </a:r>
            <a:r>
              <a:rPr lang="de-DE" sz="2400" b="0" dirty="0">
                <a:latin typeface="Trebuchet MS" pitchFamily="34" charset="0"/>
                <a:hlinkClick r:id="rId4"/>
              </a:rPr>
              <a:t>Spiegel-Kinder-Podcast „Einfach mehr wissen“</a:t>
            </a:r>
            <a:r>
              <a:rPr lang="de-DE" sz="2400" b="0" dirty="0">
                <a:latin typeface="Trebuchet MS" pitchFamily="34" charset="0"/>
              </a:rPr>
              <a:t>.</a:t>
            </a:r>
          </a:p>
          <a:p>
            <a:pPr>
              <a:lnSpc>
                <a:spcPct val="100000"/>
              </a:lnSpc>
              <a:spcBef>
                <a:spcPts val="600"/>
              </a:spcBef>
              <a:spcAft>
                <a:spcPts val="600"/>
              </a:spcAft>
            </a:pPr>
            <a:r>
              <a:rPr lang="de-DE" sz="2400" b="0" dirty="0">
                <a:latin typeface="Trebuchet MS" pitchFamily="34" charset="0"/>
                <a:hlinkClick r:id="rId5"/>
              </a:rPr>
              <a:t>SWR3</a:t>
            </a:r>
            <a:r>
              <a:rPr lang="de-DE" sz="2400" b="0" dirty="0">
                <a:latin typeface="Trebuchet MS" pitchFamily="34" charset="0"/>
              </a:rPr>
              <a:t> oder die </a:t>
            </a:r>
            <a:r>
              <a:rPr lang="de-DE" sz="2400" b="0" dirty="0">
                <a:latin typeface="Trebuchet MS" pitchFamily="34" charset="0"/>
                <a:hlinkClick r:id="rId6"/>
              </a:rPr>
              <a:t>psychologische Studienberatung der TU Dortmund </a:t>
            </a:r>
            <a:r>
              <a:rPr lang="de-DE" sz="2400" b="0" dirty="0">
                <a:latin typeface="Trebuchet MS" pitchFamily="34" charset="0"/>
              </a:rPr>
              <a:t>geben Tipps zu einem bewussten und ressourcenschonenden Umgang mit einer großen Anzahl an Nachrichten und belastenden Nachrichten.</a:t>
            </a:r>
          </a:p>
        </p:txBody>
      </p:sp>
      <p:sp>
        <p:nvSpPr>
          <p:cNvPr id="12" name="Abgerundetes Rechteck">
            <a:extLst>
              <a:ext uri="{FF2B5EF4-FFF2-40B4-BE49-F238E27FC236}">
                <a16:creationId xmlns:a16="http://schemas.microsoft.com/office/drawing/2014/main" id="{F0739216-D62D-740C-990D-FFCAD082741C}"/>
              </a:ext>
            </a:extLst>
          </p:cNvPr>
          <p:cNvSpPr/>
          <p:nvPr/>
        </p:nvSpPr>
        <p:spPr>
          <a:xfrm>
            <a:off x="5200029" y="3060548"/>
            <a:ext cx="10481631" cy="9534847"/>
          </a:xfrm>
          <a:prstGeom prst="roundRect">
            <a:avLst>
              <a:gd name="adj" fmla="val 6548"/>
            </a:avLst>
          </a:prstGeom>
          <a:solidFill>
            <a:srgbClr val="FAD2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pPr>
            <a:r>
              <a:rPr lang="de-DE" sz="2400" b="0" dirty="0">
                <a:latin typeface="Palatino"/>
                <a:hlinkClick r:id="rId7"/>
              </a:rPr>
              <a:t>Die Zusammenstellung der Landeszentrale für politische Bildung NRW </a:t>
            </a:r>
            <a:r>
              <a:rPr lang="de-DE" sz="2400" b="0" dirty="0">
                <a:latin typeface="Palatino"/>
              </a:rPr>
              <a:t>bietet Tipps im Umgang mit der Nachrichten-Fülle und beantwortet dabei folgende Fragen: </a:t>
            </a:r>
          </a:p>
          <a:p>
            <a:pPr marL="342900" lvl="1" indent="-342900">
              <a:lnSpc>
                <a:spcPct val="100000"/>
              </a:lnSpc>
              <a:spcBef>
                <a:spcPts val="600"/>
              </a:spcBef>
              <a:spcAft>
                <a:spcPts val="600"/>
              </a:spcAft>
              <a:buFont typeface="Arial" panose="020B0604020202020204" pitchFamily="34" charset="0"/>
              <a:buChar char="•"/>
            </a:pPr>
            <a:r>
              <a:rPr lang="de-DE" sz="2400" b="0" dirty="0">
                <a:latin typeface="Palatino"/>
              </a:rPr>
              <a:t>Wie gewinne ich Abstand? </a:t>
            </a:r>
          </a:p>
          <a:p>
            <a:pPr marL="342900" lvl="1" indent="-342900">
              <a:lnSpc>
                <a:spcPct val="100000"/>
              </a:lnSpc>
              <a:spcBef>
                <a:spcPts val="600"/>
              </a:spcBef>
              <a:spcAft>
                <a:spcPts val="600"/>
              </a:spcAft>
              <a:buFont typeface="Arial" panose="020B0604020202020204" pitchFamily="34" charset="0"/>
              <a:buChar char="•"/>
            </a:pPr>
            <a:r>
              <a:rPr lang="de-DE" sz="2400" b="0" dirty="0">
                <a:latin typeface="Palatino"/>
              </a:rPr>
              <a:t>Wie kann ich den Nachrichten-Fluss selbst gestalten?</a:t>
            </a:r>
          </a:p>
          <a:p>
            <a:pPr>
              <a:lnSpc>
                <a:spcPct val="100000"/>
              </a:lnSpc>
              <a:spcBef>
                <a:spcPts val="1200"/>
              </a:spcBef>
            </a:pPr>
            <a:r>
              <a:rPr lang="de-DE" sz="2400" b="0" dirty="0">
                <a:latin typeface="Palatino"/>
                <a:sym typeface="Wingdings" panose="05000000000000000000" pitchFamily="2" charset="2"/>
              </a:rPr>
              <a:t>Zwei Begrifflichkeiten, die im Zusammenhang mit einer Zunahme an (negativen) Informationen fallen, sind FOMO (Fear </a:t>
            </a:r>
            <a:r>
              <a:rPr lang="de-DE" sz="2400" b="0" dirty="0" err="1">
                <a:latin typeface="Palatino"/>
                <a:sym typeface="Wingdings" panose="05000000000000000000" pitchFamily="2" charset="2"/>
              </a:rPr>
              <a:t>of</a:t>
            </a:r>
            <a:r>
              <a:rPr lang="de-DE" sz="2400" b="0" dirty="0">
                <a:latin typeface="Palatino"/>
                <a:sym typeface="Wingdings" panose="05000000000000000000" pitchFamily="2" charset="2"/>
              </a:rPr>
              <a:t> </a:t>
            </a:r>
            <a:r>
              <a:rPr lang="de-DE" sz="2400" b="0" dirty="0" err="1">
                <a:latin typeface="Palatino"/>
                <a:sym typeface="Wingdings" panose="05000000000000000000" pitchFamily="2" charset="2"/>
              </a:rPr>
              <a:t>missing</a:t>
            </a:r>
            <a:r>
              <a:rPr lang="de-DE" sz="2400" b="0" dirty="0">
                <a:latin typeface="Palatino"/>
                <a:sym typeface="Wingdings" panose="05000000000000000000" pitchFamily="2" charset="2"/>
              </a:rPr>
              <a:t> out) und </a:t>
            </a:r>
            <a:r>
              <a:rPr lang="de-DE" sz="2400" b="0" dirty="0" err="1">
                <a:latin typeface="Palatino"/>
                <a:sym typeface="Wingdings" panose="05000000000000000000" pitchFamily="2" charset="2"/>
              </a:rPr>
              <a:t>Doomscrolling</a:t>
            </a:r>
            <a:r>
              <a:rPr lang="de-DE" sz="2400" b="0" dirty="0">
                <a:latin typeface="Palatino"/>
                <a:sym typeface="Wingdings" panose="05000000000000000000" pitchFamily="2" charset="2"/>
              </a:rPr>
              <a:t>. Hintergrundinformationen zu diesen Themen bieten:</a:t>
            </a:r>
          </a:p>
          <a:p>
            <a:pPr marL="342900" indent="-342900">
              <a:lnSpc>
                <a:spcPct val="100000"/>
              </a:lnSpc>
              <a:spcBef>
                <a:spcPts val="1200"/>
              </a:spcBef>
              <a:buFont typeface="Arial" panose="020B0604020202020204" pitchFamily="34" charset="0"/>
              <a:buChar char="•"/>
            </a:pPr>
            <a:r>
              <a:rPr lang="de-DE" sz="2400" b="0" dirty="0">
                <a:latin typeface="Palatino"/>
                <a:sym typeface="Wingdings" panose="05000000000000000000" pitchFamily="2" charset="2"/>
              </a:rPr>
              <a:t>ein </a:t>
            </a:r>
            <a:r>
              <a:rPr lang="de-DE" sz="2400" b="0" dirty="0">
                <a:latin typeface="Palatino"/>
                <a:sym typeface="Wingdings" panose="05000000000000000000" pitchFamily="2" charset="2"/>
                <a:hlinkClick r:id="rId8"/>
              </a:rPr>
              <a:t>Ausschnitt aus der Sendung Zeitfragen des Deutschlandfunk</a:t>
            </a:r>
            <a:r>
              <a:rPr lang="de-DE" sz="2400" b="0" dirty="0">
                <a:latin typeface="Palatino"/>
                <a:sym typeface="Wingdings" panose="05000000000000000000" pitchFamily="2" charset="2"/>
              </a:rPr>
              <a:t> oder der </a:t>
            </a:r>
            <a:r>
              <a:rPr lang="de-DE" sz="2400" b="0" dirty="0">
                <a:latin typeface="Palatino"/>
                <a:sym typeface="Wingdings" panose="05000000000000000000" pitchFamily="2" charset="2"/>
                <a:hlinkClick r:id="rId9"/>
              </a:rPr>
              <a:t>Beitrag von Spektrum </a:t>
            </a:r>
            <a:r>
              <a:rPr lang="de-DE" sz="2400" b="0" dirty="0">
                <a:latin typeface="Palatino"/>
                <a:sym typeface="Wingdings" panose="05000000000000000000" pitchFamily="2" charset="2"/>
              </a:rPr>
              <a:t>zu </a:t>
            </a:r>
            <a:r>
              <a:rPr lang="de-DE" sz="2400" b="0" dirty="0" err="1">
                <a:latin typeface="Palatino"/>
                <a:sym typeface="Wingdings" panose="05000000000000000000" pitchFamily="2" charset="2"/>
              </a:rPr>
              <a:t>Doomscrolling</a:t>
            </a:r>
            <a:r>
              <a:rPr lang="de-DE" sz="2400" b="0" dirty="0">
                <a:latin typeface="Palatino"/>
                <a:sym typeface="Wingdings" panose="05000000000000000000" pitchFamily="2" charset="2"/>
              </a:rPr>
              <a:t>. </a:t>
            </a:r>
          </a:p>
          <a:p>
            <a:pPr marL="342900" indent="-342900">
              <a:lnSpc>
                <a:spcPct val="100000"/>
              </a:lnSpc>
              <a:spcBef>
                <a:spcPts val="1200"/>
              </a:spcBef>
              <a:buFont typeface="Arial" panose="020B0604020202020204" pitchFamily="34" charset="0"/>
              <a:buChar char="•"/>
            </a:pPr>
            <a:r>
              <a:rPr lang="de-DE" sz="2400" b="0" dirty="0">
                <a:latin typeface="Palatino"/>
                <a:sym typeface="Wingdings" panose="05000000000000000000" pitchFamily="2" charset="2"/>
              </a:rPr>
              <a:t>ein </a:t>
            </a:r>
            <a:r>
              <a:rPr lang="de-DE" sz="2400" b="0" dirty="0">
                <a:latin typeface="Palatino"/>
                <a:sym typeface="Wingdings" panose="05000000000000000000" pitchFamily="2" charset="2"/>
                <a:hlinkClick r:id="rId10"/>
              </a:rPr>
              <a:t>Ausschnitt aus der Sendung Studio 9</a:t>
            </a:r>
            <a:r>
              <a:rPr lang="de-DE" sz="2400" b="0" dirty="0">
                <a:latin typeface="Palatino"/>
                <a:sym typeface="Wingdings" panose="05000000000000000000" pitchFamily="2" charset="2"/>
              </a:rPr>
              <a:t> von Deutschlandfunk Kultur über die Auswirkungen schlechter Nachrichten (Interview)</a:t>
            </a:r>
          </a:p>
          <a:p>
            <a:pPr marL="342900" indent="-342900">
              <a:lnSpc>
                <a:spcPct val="100000"/>
              </a:lnSpc>
              <a:spcBef>
                <a:spcPts val="1200"/>
              </a:spcBef>
              <a:buFont typeface="Arial" panose="020B0604020202020204" pitchFamily="34" charset="0"/>
              <a:buChar char="•"/>
            </a:pPr>
            <a:r>
              <a:rPr lang="de-DE" sz="2400" b="0" dirty="0">
                <a:latin typeface="Palatino"/>
                <a:sym typeface="Wingdings" panose="05000000000000000000" pitchFamily="2" charset="2"/>
              </a:rPr>
              <a:t>das </a:t>
            </a:r>
            <a:r>
              <a:rPr lang="de-DE" sz="2400" b="0" dirty="0">
                <a:latin typeface="Palatino"/>
                <a:sym typeface="Wingdings" panose="05000000000000000000" pitchFamily="2" charset="2"/>
                <a:hlinkClick r:id="rId11"/>
              </a:rPr>
              <a:t>Erklärvideo von „So geht MEDIEN“</a:t>
            </a:r>
            <a:r>
              <a:rPr lang="de-DE" sz="2400" b="0" dirty="0">
                <a:latin typeface="Palatino"/>
                <a:sym typeface="Wingdings" panose="05000000000000000000" pitchFamily="2" charset="2"/>
              </a:rPr>
              <a:t> oder das </a:t>
            </a:r>
            <a:r>
              <a:rPr lang="de-DE" sz="2400" b="0" dirty="0">
                <a:latin typeface="Palatino"/>
                <a:sym typeface="Wingdings" panose="05000000000000000000" pitchFamily="2" charset="2"/>
                <a:hlinkClick r:id="rId12"/>
              </a:rPr>
              <a:t>Unterrichtsmaterial von Klicksafe</a:t>
            </a:r>
            <a:r>
              <a:rPr lang="de-DE" sz="2400" b="0" dirty="0">
                <a:latin typeface="Palatino"/>
                <a:sym typeface="Wingdings" panose="05000000000000000000" pitchFamily="2" charset="2"/>
              </a:rPr>
              <a:t> zu FOMO</a:t>
            </a:r>
          </a:p>
          <a:p>
            <a:pPr>
              <a:lnSpc>
                <a:spcPct val="100000"/>
              </a:lnSpc>
              <a:spcBef>
                <a:spcPts val="1200"/>
              </a:spcBef>
            </a:pPr>
            <a:r>
              <a:rPr lang="de-DE" sz="2400" b="0" dirty="0">
                <a:latin typeface="Palatino"/>
                <a:sym typeface="Wingdings" panose="05000000000000000000" pitchFamily="2" charset="2"/>
              </a:rPr>
              <a:t>Der Medienkompetenzrahmen der Landesanstalt für Medien NRW hat einen </a:t>
            </a:r>
            <a:r>
              <a:rPr lang="de-DE" sz="2400" b="0" dirty="0">
                <a:latin typeface="Palatino"/>
                <a:sym typeface="Wingdings" panose="05000000000000000000" pitchFamily="2" charset="2"/>
                <a:hlinkClick r:id="rId13"/>
              </a:rPr>
              <a:t>Selbsttest zur Smartphone-Nutzung </a:t>
            </a:r>
            <a:r>
              <a:rPr lang="de-DE" sz="2400" b="0" dirty="0">
                <a:latin typeface="Palatino"/>
                <a:sym typeface="Wingdings" panose="05000000000000000000" pitchFamily="2" charset="2"/>
              </a:rPr>
              <a:t>entwickelt, um diese zu reflektieren und ggf. zu regulieren. </a:t>
            </a:r>
          </a:p>
        </p:txBody>
      </p:sp>
    </p:spTree>
    <p:extLst>
      <p:ext uri="{BB962C8B-B14F-4D97-AF65-F5344CB8AC3E}">
        <p14:creationId xmlns:p14="http://schemas.microsoft.com/office/powerpoint/2010/main" val="2445275854"/>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F9E29D8-AE75-5547-A3FF-5DF2088E50DC}"/>
              </a:ext>
            </a:extLst>
          </p:cNvPr>
          <p:cNvSpPr>
            <a:spLocks noGrp="1" noRot="1" noMove="1" noResize="1" noEditPoints="1" noAdjustHandles="1" noChangeArrowheads="1" noChangeShapeType="1"/>
          </p:cNvSpPr>
          <p:nvPr>
            <p:ph type="title"/>
          </p:nvPr>
        </p:nvSpPr>
        <p:spPr/>
        <p:txBody>
          <a:bodyPr/>
          <a:lstStyle/>
          <a:p>
            <a:r>
              <a:rPr lang="de-DE" dirty="0"/>
              <a:t>Über das Suchen</a:t>
            </a:r>
          </a:p>
        </p:txBody>
      </p:sp>
      <p:sp>
        <p:nvSpPr>
          <p:cNvPr id="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25</a:t>
            </a:fld>
            <a:endParaRPr dirty="0"/>
          </a:p>
        </p:txBody>
      </p:sp>
      <p:sp>
        <p:nvSpPr>
          <p:cNvPr id="2" name="Abgerundetes Rechteck">
            <a:extLst>
              <a:ext uri="{FF2B5EF4-FFF2-40B4-BE49-F238E27FC236}">
                <a16:creationId xmlns:a16="http://schemas.microsoft.com/office/drawing/2014/main" id="{4AD6BD42-8E1C-7DAF-214D-6848A637432F}"/>
              </a:ext>
            </a:extLst>
          </p:cNvPr>
          <p:cNvSpPr>
            <a:spLocks noGrp="1" noRot="1" noMove="1" noResize="1" noEditPoints="1" noAdjustHandles="1" noChangeArrowheads="1" noChangeShapeType="1"/>
          </p:cNvSpPr>
          <p:nvPr/>
        </p:nvSpPr>
        <p:spPr>
          <a:xfrm>
            <a:off x="11069960" y="6858000"/>
            <a:ext cx="10657184" cy="4752461"/>
          </a:xfrm>
          <a:prstGeom prst="roundRect">
            <a:avLst>
              <a:gd name="adj" fmla="val 11639"/>
            </a:avLst>
          </a:prstGeom>
          <a:solidFill>
            <a:srgbClr val="F0C7C8"/>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Über das Suchen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Suchstrategien: Wie vorgehen?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Suchmaschinen: Helfer im Netz</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Wie gut ist meine Quelle?</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Suchergebnisse verbessern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Über die Grenzen des Suchens</a:t>
            </a:r>
            <a:endParaRPr sz="3200" spc="0" dirty="0">
              <a:latin typeface="Trebuchet MS" panose="020B0703020202090204" pitchFamily="34" charset="0"/>
            </a:endParaRPr>
          </a:p>
        </p:txBody>
      </p:sp>
      <p:sp>
        <p:nvSpPr>
          <p:cNvPr id="3" name="Textplatzhalter 2">
            <a:extLst>
              <a:ext uri="{FF2B5EF4-FFF2-40B4-BE49-F238E27FC236}">
                <a16:creationId xmlns:a16="http://schemas.microsoft.com/office/drawing/2014/main" id="{2F9CC9E2-535B-2E9E-7E11-DE1F2F75A099}"/>
              </a:ext>
            </a:extLst>
          </p:cNvPr>
          <p:cNvSpPr>
            <a:spLocks noGrp="1" noRot="1" noMove="1" noResize="1" noEditPoints="1" noAdjustHandles="1" noChangeArrowheads="1" noChangeShapeType="1"/>
          </p:cNvSpPr>
          <p:nvPr>
            <p:ph type="body" sz="quarter" idx="10"/>
          </p:nvPr>
        </p:nvSpPr>
        <p:spPr>
          <a:xfrm>
            <a:off x="1751013" y="8081963"/>
            <a:ext cx="5400675" cy="3313112"/>
          </a:xfrm>
        </p:spPr>
        <p:txBody>
          <a:bodyPr/>
          <a:lstStyle/>
          <a:p>
            <a:r>
              <a:rPr lang="de-DE" dirty="0"/>
              <a:t>Das Suchen von Inhalten – vor allem im Netz – steht hier im Mittelpunkt. Gibt es gute Strategien, die helfen, zu guten Ergebnissen zu kommen? Auch die Fragen, wie Suchmaschinen arbeiten und was sie alles nicht finden, werden in diesem Modul beleuchtet.</a:t>
            </a:r>
          </a:p>
        </p:txBody>
      </p:sp>
    </p:spTree>
    <p:extLst>
      <p:ext uri="{BB962C8B-B14F-4D97-AF65-F5344CB8AC3E}">
        <p14:creationId xmlns:p14="http://schemas.microsoft.com/office/powerpoint/2010/main" val="46125363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a:xfrm>
            <a:off x="23133944" y="13100935"/>
            <a:ext cx="670055" cy="369332"/>
          </a:xfrm>
        </p:spPr>
        <p:txBody>
          <a:bodyPr/>
          <a:lstStyle/>
          <a:p>
            <a:fld id="{86CB4B4D-7CA3-9044-876B-883B54F8677D}" type="slidenum">
              <a:rPr lang="de-DE"/>
              <a:pPr/>
              <a:t>26</a:t>
            </a:fld>
            <a:endParaRPr lang="de-DE"/>
          </a:p>
        </p:txBody>
      </p:sp>
      <p:sp>
        <p:nvSpPr>
          <p:cNvPr id="6" name="Abgerundetes Rechteck">
            <a:extLst>
              <a:ext uri="{FF2B5EF4-FFF2-40B4-BE49-F238E27FC236}">
                <a16:creationId xmlns:a16="http://schemas.microsoft.com/office/drawing/2014/main" id="{9E9AFC59-640D-C14F-201F-B1B6B68E2577}"/>
              </a:ext>
            </a:extLst>
          </p:cNvPr>
          <p:cNvSpPr/>
          <p:nvPr/>
        </p:nvSpPr>
        <p:spPr>
          <a:xfrm>
            <a:off x="5222256" y="1120605"/>
            <a:ext cx="17278034" cy="1337411"/>
          </a:xfrm>
          <a:prstGeom prst="roundRect">
            <a:avLst>
              <a:gd name="adj" fmla="val 3262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Über das Suchen: Einführung</a:t>
            </a:r>
            <a:endParaRPr lang="de-DE" sz="2400" b="0" dirty="0">
              <a:solidFill>
                <a:schemeClr val="tx1"/>
              </a:solidFill>
              <a:latin typeface="Palatino" pitchFamily="2" charset="77"/>
              <a:ea typeface="Palatino" pitchFamily="2" charset="77"/>
            </a:endParaRPr>
          </a:p>
        </p:txBody>
      </p:sp>
      <p:sp>
        <p:nvSpPr>
          <p:cNvPr id="11" name="Abgerundetes Rechteck">
            <a:extLst>
              <a:ext uri="{FF2B5EF4-FFF2-40B4-BE49-F238E27FC236}">
                <a16:creationId xmlns:a16="http://schemas.microsoft.com/office/drawing/2014/main" id="{E4BF2F18-BC1B-43C5-E188-5B1AEF938F2F}"/>
              </a:ext>
            </a:extLst>
          </p:cNvPr>
          <p:cNvSpPr/>
          <p:nvPr/>
        </p:nvSpPr>
        <p:spPr>
          <a:xfrm>
            <a:off x="5222256" y="3086867"/>
            <a:ext cx="17278034" cy="7587558"/>
          </a:xfrm>
          <a:prstGeom prst="roundRect">
            <a:avLst>
              <a:gd name="adj" fmla="val 7538"/>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1200"/>
              </a:spcBef>
              <a:spcAft>
                <a:spcPts val="1200"/>
              </a:spcAft>
              <a:defRPr/>
            </a:pPr>
            <a:r>
              <a:rPr lang="de-DE" sz="2400" dirty="0">
                <a:latin typeface="Trebuchet MS" panose="020B0603020202020204" pitchFamily="34" charset="0"/>
              </a:rPr>
              <a:t>Hinweis für Dozierende:</a:t>
            </a:r>
          </a:p>
          <a:p>
            <a:pPr>
              <a:lnSpc>
                <a:spcPct val="100000"/>
              </a:lnSpc>
              <a:spcBef>
                <a:spcPts val="1200"/>
              </a:spcBef>
              <a:spcAft>
                <a:spcPts val="1200"/>
              </a:spcAft>
              <a:defRPr/>
            </a:pPr>
            <a:r>
              <a:rPr lang="de-DE" sz="2400" b="0" dirty="0">
                <a:latin typeface="Trebuchet MS" panose="020B0603020202020204" pitchFamily="34" charset="0"/>
              </a:rPr>
              <a:t>Kostenfrei im Netz verfügbar ist die </a:t>
            </a:r>
            <a:r>
              <a:rPr lang="de-DE" sz="2400" b="0" dirty="0">
                <a:latin typeface="Trebuchet MS" panose="020B0603020202020204" pitchFamily="34" charset="0"/>
                <a:hlinkClick r:id="rId3"/>
              </a:rPr>
              <a:t>Broschüre „</a:t>
            </a:r>
            <a:r>
              <a:rPr lang="de-DE" sz="2400" b="0" spc="0" dirty="0">
                <a:latin typeface="Trebuchet MS" panose="020B0603020202020204" pitchFamily="34" charset="0"/>
                <a:hlinkClick r:id="rId3"/>
              </a:rPr>
              <a:t>IM BLICKPUNKT: Informationsqualität im Internet“</a:t>
            </a:r>
            <a:r>
              <a:rPr lang="de-DE" sz="2400" b="0" spc="0" dirty="0">
                <a:latin typeface="Trebuchet MS" panose="020B0603020202020204" pitchFamily="34" charset="0"/>
              </a:rPr>
              <a:t>. Sie beantwortet die wichtigsten Fragen zur Bewertung von Quellen im Internet und gibt Tipps, wie sich Schlüsse zur Qualität von Informationen ziehen lassen. Im Fokus steht die Recherche mit Suchmaschinen</a:t>
            </a:r>
            <a:r>
              <a:rPr lang="de-DE" sz="2400" spc="0" dirty="0">
                <a:latin typeface="Trebuchet MS" panose="020B0603020202020204" pitchFamily="34" charset="0"/>
              </a:rPr>
              <a:t>.</a:t>
            </a:r>
            <a:endParaRPr lang="de-DE" sz="2400" b="0" dirty="0">
              <a:solidFill>
                <a:schemeClr val="tx1">
                  <a:lumMod val="75000"/>
                </a:schemeClr>
              </a:solidFill>
              <a:latin typeface="Trebuchet MS" panose="020B0603020202020204" pitchFamily="34" charset="0"/>
            </a:endParaRPr>
          </a:p>
          <a:p>
            <a:pPr lvl="0" hangingPunct="1">
              <a:lnSpc>
                <a:spcPct val="100000"/>
              </a:lnSpc>
              <a:spcBef>
                <a:spcPts val="1200"/>
              </a:spcBef>
              <a:spcAft>
                <a:spcPts val="1200"/>
              </a:spcAft>
              <a:defRPr/>
            </a:pPr>
            <a:r>
              <a:rPr lang="de-DE" sz="2400" b="0" dirty="0">
                <a:solidFill>
                  <a:schemeClr val="tx1">
                    <a:lumMod val="75000"/>
                  </a:schemeClr>
                </a:solidFill>
                <a:latin typeface="Trebuchet MS" panose="020B0603020202020204" pitchFamily="34" charset="0"/>
              </a:rPr>
              <a:t>Das Handelsblatt erklärt in diesem Video (für sein junges Portal „Orange“) kurz und knapp, aber sehr anschaulich: </a:t>
            </a:r>
            <a:r>
              <a:rPr lang="de-DE" sz="2400" b="0" dirty="0">
                <a:solidFill>
                  <a:schemeClr val="tx1">
                    <a:lumMod val="75000"/>
                  </a:schemeClr>
                </a:solidFill>
                <a:latin typeface="Trebuchet MS" panose="020B0603020202020204" pitchFamily="34" charset="0"/>
                <a:hlinkClick r:id="rId4"/>
              </a:rPr>
              <a:t>Richtig recherchieren im Internet: So geht‘s.</a:t>
            </a:r>
            <a:endParaRPr lang="de-DE" sz="2400" b="0" dirty="0">
              <a:solidFill>
                <a:schemeClr val="tx1">
                  <a:lumMod val="75000"/>
                </a:schemeClr>
              </a:solidFill>
              <a:latin typeface="Trebuchet MS" panose="020B0603020202020204" pitchFamily="34" charset="0"/>
            </a:endParaRPr>
          </a:p>
          <a:p>
            <a:pPr lvl="0" hangingPunct="1">
              <a:lnSpc>
                <a:spcPct val="100000"/>
              </a:lnSpc>
              <a:spcBef>
                <a:spcPts val="1200"/>
              </a:spcBef>
              <a:spcAft>
                <a:spcPts val="1200"/>
              </a:spcAft>
              <a:defRPr/>
            </a:pPr>
            <a:r>
              <a:rPr lang="de-DE" sz="2400" b="0" dirty="0">
                <a:solidFill>
                  <a:schemeClr val="tx1">
                    <a:lumMod val="75000"/>
                  </a:schemeClr>
                </a:solidFill>
                <a:latin typeface="Trebuchet MS" panose="020B0603020202020204" pitchFamily="34" charset="0"/>
              </a:rPr>
              <a:t>Wie kann ich eine seriöse Quelle im Netz erkennen? </a:t>
            </a:r>
            <a:r>
              <a:rPr lang="de-DE" sz="2400" b="0" dirty="0">
                <a:solidFill>
                  <a:schemeClr val="tx1">
                    <a:lumMod val="75000"/>
                  </a:schemeClr>
                </a:solidFill>
                <a:latin typeface="Trebuchet MS" panose="020B0603020202020204" pitchFamily="34" charset="0"/>
                <a:hlinkClick r:id="rId5"/>
              </a:rPr>
              <a:t>Das erklärt der BR24-Faktenfuchs hier</a:t>
            </a:r>
            <a:r>
              <a:rPr lang="de-DE" sz="2400" dirty="0">
                <a:solidFill>
                  <a:schemeClr val="tx1">
                    <a:lumMod val="75000"/>
                  </a:schemeClr>
                </a:solidFill>
                <a:latin typeface="Trebuchet MS" panose="020B0603020202020204" pitchFamily="34" charset="0"/>
                <a:hlinkClick r:id="rId5"/>
              </a:rPr>
              <a:t>.</a:t>
            </a:r>
            <a:endParaRPr lang="de-DE" sz="2400" dirty="0">
              <a:solidFill>
                <a:schemeClr val="tx1">
                  <a:lumMod val="75000"/>
                </a:schemeClr>
              </a:solidFill>
              <a:latin typeface="Trebuchet MS" panose="020B0603020202020204" pitchFamily="34" charset="0"/>
            </a:endParaRPr>
          </a:p>
          <a:p>
            <a:pPr lvl="0" hangingPunct="1">
              <a:lnSpc>
                <a:spcPct val="100000"/>
              </a:lnSpc>
              <a:spcBef>
                <a:spcPts val="1200"/>
              </a:spcBef>
              <a:spcAft>
                <a:spcPts val="1200"/>
              </a:spcAft>
              <a:defRPr/>
            </a:pPr>
            <a:r>
              <a:rPr lang="de-DE" sz="2400" b="0" dirty="0">
                <a:solidFill>
                  <a:schemeClr val="tx1">
                    <a:lumMod val="75000"/>
                  </a:schemeClr>
                </a:solidFill>
                <a:latin typeface="Trebuchet MS" panose="020B0603020202020204" pitchFamily="34" charset="0"/>
                <a:hlinkClick r:id="rId6"/>
              </a:rPr>
              <a:t>„Richtig Googeln – Tipps zur Verbesserung der Suchergebnisse“</a:t>
            </a:r>
            <a:r>
              <a:rPr lang="de-DE" sz="2400" b="0" dirty="0">
                <a:solidFill>
                  <a:schemeClr val="tx1">
                    <a:lumMod val="75000"/>
                  </a:schemeClr>
                </a:solidFill>
                <a:latin typeface="Trebuchet MS" panose="020B0603020202020204" pitchFamily="34" charset="0"/>
              </a:rPr>
              <a:t> gibt die VHS Borken in diesem Video.</a:t>
            </a:r>
          </a:p>
          <a:p>
            <a:pPr lvl="0" hangingPunct="1">
              <a:lnSpc>
                <a:spcPct val="100000"/>
              </a:lnSpc>
              <a:spcBef>
                <a:spcPts val="1200"/>
              </a:spcBef>
              <a:spcAft>
                <a:spcPts val="1200"/>
              </a:spcAft>
              <a:defRPr/>
            </a:pPr>
            <a:r>
              <a:rPr lang="de-DE" sz="2400" b="0" dirty="0">
                <a:solidFill>
                  <a:schemeClr val="tx1">
                    <a:lumMod val="75000"/>
                  </a:schemeClr>
                </a:solidFill>
                <a:latin typeface="Trebuchet MS" panose="020B0603020202020204" pitchFamily="34" charset="0"/>
              </a:rPr>
              <a:t>Allgemeine </a:t>
            </a:r>
            <a:r>
              <a:rPr lang="de-DE" sz="2400" b="0" dirty="0">
                <a:solidFill>
                  <a:schemeClr val="tx1">
                    <a:lumMod val="75000"/>
                  </a:schemeClr>
                </a:solidFill>
                <a:latin typeface="Trebuchet MS" panose="020B0603020202020204" pitchFamily="34" charset="0"/>
                <a:hlinkClick r:id="rId7"/>
              </a:rPr>
              <a:t>Tipps zur Online-Suche, aber auch zur Beurteilung der Ergebnisse</a:t>
            </a:r>
            <a:r>
              <a:rPr lang="de-DE" sz="2400" b="0" dirty="0">
                <a:solidFill>
                  <a:schemeClr val="tx1">
                    <a:lumMod val="75000"/>
                  </a:schemeClr>
                </a:solidFill>
                <a:latin typeface="Trebuchet MS" panose="020B0603020202020204" pitchFamily="34" charset="0"/>
              </a:rPr>
              <a:t> liefert die Universitätsbibliothek der Uni Bielefeld.</a:t>
            </a:r>
          </a:p>
          <a:p>
            <a:pPr>
              <a:lnSpc>
                <a:spcPct val="100000"/>
              </a:lnSpc>
              <a:spcBef>
                <a:spcPts val="1200"/>
              </a:spcBef>
              <a:spcAft>
                <a:spcPts val="1200"/>
              </a:spcAft>
              <a:defRPr/>
            </a:pPr>
            <a:r>
              <a:rPr lang="de-DE" sz="2400" b="0" dirty="0">
                <a:solidFill>
                  <a:schemeClr val="tx1">
                    <a:lumMod val="75000"/>
                  </a:schemeClr>
                </a:solidFill>
                <a:latin typeface="Trebuchet MS" panose="020B0603020202020204" pitchFamily="34" charset="0"/>
              </a:rPr>
              <a:t>Bin ich in der Lage, eine sinnvolle und zielgerichtete Auswahl an Quellen zu treffen und Informationen kritisch zu bewerten und zu nutzen? Der #</a:t>
            </a:r>
            <a:r>
              <a:rPr lang="de-DE" sz="2400" b="0" dirty="0">
                <a:solidFill>
                  <a:schemeClr val="tx1">
                    <a:lumMod val="75000"/>
                  </a:schemeClr>
                </a:solidFill>
                <a:latin typeface="Trebuchet MS" panose="020B0603020202020204" pitchFamily="34" charset="0"/>
                <a:hlinkClick r:id="rId8"/>
              </a:rPr>
              <a:t>DigitalCheckNRW bietet hierzu einen Selbsttest</a:t>
            </a:r>
            <a:r>
              <a:rPr lang="de-DE" sz="2400" b="0" dirty="0">
                <a:solidFill>
                  <a:schemeClr val="tx1">
                    <a:lumMod val="75000"/>
                  </a:schemeClr>
                </a:solidFill>
                <a:latin typeface="Trebuchet MS" panose="020B0603020202020204" pitchFamily="34" charset="0"/>
              </a:rPr>
              <a:t> an – vor allem mit Blick auf </a:t>
            </a:r>
            <a:r>
              <a:rPr lang="de-DE" sz="2400" b="0" dirty="0" err="1">
                <a:solidFill>
                  <a:schemeClr val="tx1">
                    <a:lumMod val="75000"/>
                  </a:schemeClr>
                </a:solidFill>
                <a:latin typeface="Trebuchet MS" panose="020B0603020202020204" pitchFamily="34" charset="0"/>
              </a:rPr>
              <a:t>Social</a:t>
            </a:r>
            <a:r>
              <a:rPr lang="de-DE" sz="2400" b="0" dirty="0">
                <a:solidFill>
                  <a:schemeClr val="tx1">
                    <a:lumMod val="75000"/>
                  </a:schemeClr>
                </a:solidFill>
                <a:latin typeface="Trebuchet MS" panose="020B0603020202020204" pitchFamily="34" charset="0"/>
              </a:rPr>
              <a:t>-Media-Quellen und gleich verknüpft mit Weiterbildungsmöglichkeiten.</a:t>
            </a:r>
          </a:p>
        </p:txBody>
      </p:sp>
    </p:spTree>
    <p:extLst>
      <p:ext uri="{BB962C8B-B14F-4D97-AF65-F5344CB8AC3E}">
        <p14:creationId xmlns:p14="http://schemas.microsoft.com/office/powerpoint/2010/main" val="155639073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27</a:t>
            </a:fld>
            <a:endParaRPr lang="de-DE" dirty="0"/>
          </a:p>
        </p:txBody>
      </p:sp>
      <p:sp>
        <p:nvSpPr>
          <p:cNvPr id="4" name="Abgerundetes Rechteck">
            <a:extLst>
              <a:ext uri="{FF2B5EF4-FFF2-40B4-BE49-F238E27FC236}">
                <a16:creationId xmlns:a16="http://schemas.microsoft.com/office/drawing/2014/main" id="{AA3BB8C9-0E20-8A9F-3A4F-5366A6D8474A}"/>
              </a:ext>
            </a:extLst>
          </p:cNvPr>
          <p:cNvSpPr/>
          <p:nvPr/>
        </p:nvSpPr>
        <p:spPr>
          <a:xfrm>
            <a:off x="5222256" y="4265712"/>
            <a:ext cx="10159368" cy="8713688"/>
          </a:xfrm>
          <a:prstGeom prst="roundRect">
            <a:avLst>
              <a:gd name="adj" fmla="val 6397"/>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buSzPct val="25000"/>
            </a:pPr>
            <a:r>
              <a:rPr lang="de-DE" sz="2400" b="0" dirty="0">
                <a:latin typeface="Palatino"/>
              </a:rPr>
              <a:t>Zu Beginn jeder Suche ist es gut, genauer festzulegen: </a:t>
            </a:r>
          </a:p>
          <a:p>
            <a:pPr marL="342900" indent="-342900">
              <a:lnSpc>
                <a:spcPct val="100000"/>
              </a:lnSpc>
              <a:spcBef>
                <a:spcPts val="600"/>
              </a:spcBef>
              <a:spcAft>
                <a:spcPts val="600"/>
              </a:spcAft>
              <a:buSzPct val="100000"/>
              <a:buFont typeface="+mj-lt"/>
              <a:buAutoNum type="arabicPeriod"/>
            </a:pPr>
            <a:r>
              <a:rPr lang="de-DE" sz="2400" b="0" dirty="0">
                <a:latin typeface="Palatino"/>
              </a:rPr>
              <a:t>Wonach suche ich konkret? Welche Frage will ich nach meiner Recherche beantworten können?</a:t>
            </a:r>
          </a:p>
          <a:p>
            <a:pPr marL="342900" indent="-342900">
              <a:lnSpc>
                <a:spcPct val="100000"/>
              </a:lnSpc>
              <a:spcBef>
                <a:spcPts val="600"/>
              </a:spcBef>
              <a:spcAft>
                <a:spcPts val="600"/>
              </a:spcAft>
              <a:buSzPct val="100000"/>
              <a:buFont typeface="+mj-lt"/>
              <a:buAutoNum type="arabicPeriod"/>
            </a:pPr>
            <a:r>
              <a:rPr lang="de-DE" sz="2400" b="0" dirty="0">
                <a:latin typeface="Palatino"/>
              </a:rPr>
              <a:t>Wie viel Zeit will ich dafür aufwenden?</a:t>
            </a:r>
          </a:p>
          <a:p>
            <a:pPr marL="342900" indent="-342900">
              <a:lnSpc>
                <a:spcPct val="100000"/>
              </a:lnSpc>
              <a:spcBef>
                <a:spcPts val="600"/>
              </a:spcBef>
              <a:spcAft>
                <a:spcPts val="600"/>
              </a:spcAft>
              <a:buSzPct val="100000"/>
              <a:buFont typeface="+mj-lt"/>
              <a:buAutoNum type="arabicPeriod"/>
            </a:pPr>
            <a:r>
              <a:rPr lang="de-DE" sz="2400" b="0" dirty="0">
                <a:latin typeface="Palatino"/>
              </a:rPr>
              <a:t>Muss es eine Suche im Internet sein oder bringt die Suche in der Bibliothek vor Ort, in einem Archiv oder ein Telefonanruf möglicherweise bessere Ergebnisse? </a:t>
            </a:r>
          </a:p>
          <a:p>
            <a:pPr>
              <a:lnSpc>
                <a:spcPct val="100000"/>
              </a:lnSpc>
              <a:spcBef>
                <a:spcPts val="600"/>
              </a:spcBef>
              <a:spcAft>
                <a:spcPts val="600"/>
              </a:spcAft>
              <a:buSzPct val="100000"/>
            </a:pPr>
            <a:endParaRPr lang="de-DE" sz="2400" b="0" dirty="0">
              <a:latin typeface="Palatino"/>
            </a:endParaRPr>
          </a:p>
          <a:p>
            <a:pPr>
              <a:lnSpc>
                <a:spcPct val="100000"/>
              </a:lnSpc>
              <a:spcBef>
                <a:spcPts val="600"/>
              </a:spcBef>
              <a:spcAft>
                <a:spcPts val="600"/>
              </a:spcAft>
              <a:buSzPct val="100000"/>
            </a:pPr>
            <a:r>
              <a:rPr lang="de-DE" sz="2400" b="0" dirty="0">
                <a:latin typeface="Palatino"/>
              </a:rPr>
              <a:t>Läuft es auf eine Online-Recherche hinaus, ist die strategische Herangehensweise zu klären; hierbei helfen die weiteren Folien dieses Moduls. </a:t>
            </a:r>
          </a:p>
          <a:p>
            <a:pPr>
              <a:lnSpc>
                <a:spcPct val="100000"/>
              </a:lnSpc>
              <a:spcBef>
                <a:spcPts val="600"/>
              </a:spcBef>
              <a:spcAft>
                <a:spcPts val="600"/>
              </a:spcAft>
              <a:buSzPct val="100000"/>
            </a:pPr>
            <a:r>
              <a:rPr lang="de-DE" sz="2400" b="0" dirty="0">
                <a:latin typeface="Palatino"/>
              </a:rPr>
              <a:t>Allerdings sind Sucherfolge vom Vorwissen des oder der Suchenden abhängig, etwa die Kenntnis bestimmter Fachbegriffe. Doch kann Recherche geübt und verbessert werden, um so die Qualität der Ergebnisse zu verbessern. </a:t>
            </a:r>
          </a:p>
          <a:p>
            <a:pPr>
              <a:lnSpc>
                <a:spcPct val="100000"/>
              </a:lnSpc>
              <a:spcBef>
                <a:spcPts val="600"/>
              </a:spcBef>
              <a:spcAft>
                <a:spcPts val="600"/>
              </a:spcAft>
              <a:buSzPct val="100000"/>
            </a:pPr>
            <a:r>
              <a:rPr lang="de-DE" sz="2400" b="0" dirty="0">
                <a:latin typeface="Palatino"/>
              </a:rPr>
              <a:t>Sich gezielt einzulesen in das Thema Recherche kann helfen: Die Broschüre </a:t>
            </a:r>
            <a:r>
              <a:rPr lang="de-DE" sz="2400" b="0" dirty="0">
                <a:latin typeface="Palatino"/>
                <a:hlinkClick r:id="rId3">
                  <a:extLst>
                    <a:ext uri="{A12FA001-AC4F-418D-AE19-62706E023703}">
                      <ahyp:hlinkClr xmlns:ahyp="http://schemas.microsoft.com/office/drawing/2018/hyperlinkcolor" val="tx"/>
                    </a:ext>
                  </a:extLst>
                </a:hlinkClick>
              </a:rPr>
              <a:t>„Finden, was man sucht“</a:t>
            </a:r>
            <a:r>
              <a:rPr lang="de-DE" sz="2400" b="0" dirty="0">
                <a:latin typeface="Palatino"/>
              </a:rPr>
              <a:t> bietet weiterführende Informationen, damit aus dem Suchen ein Finden wird.</a:t>
            </a:r>
          </a:p>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
        <p:nvSpPr>
          <p:cNvPr id="6" name="Abgerundetes Rechteck">
            <a:extLst>
              <a:ext uri="{FF2B5EF4-FFF2-40B4-BE49-F238E27FC236}">
                <a16:creationId xmlns:a16="http://schemas.microsoft.com/office/drawing/2014/main" id="{18BAA9FD-CB30-3149-3152-FC28F2AB80DC}"/>
              </a:ext>
            </a:extLst>
          </p:cNvPr>
          <p:cNvSpPr/>
          <p:nvPr/>
        </p:nvSpPr>
        <p:spPr>
          <a:xfrm>
            <a:off x="5222256" y="1120605"/>
            <a:ext cx="17278034"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Über das Suchen: Einführung</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Für viele Menschen bedeutet eine Suche das Eintippen eines Suchbegriffs in eine populäre Suchmaschine. Wer aber zu guten Ergebnissen kommen will, kann die Suche umfassender und gezielter angehen: So wird eine Suche zur Recherche.</a:t>
            </a:r>
          </a:p>
        </p:txBody>
      </p:sp>
      <p:sp>
        <p:nvSpPr>
          <p:cNvPr id="7" name="Abgerundetes Rechteck">
            <a:extLst>
              <a:ext uri="{FF2B5EF4-FFF2-40B4-BE49-F238E27FC236}">
                <a16:creationId xmlns:a16="http://schemas.microsoft.com/office/drawing/2014/main" id="{96430308-7CFB-30F6-7BF0-9B594163752A}"/>
              </a:ext>
            </a:extLst>
          </p:cNvPr>
          <p:cNvSpPr/>
          <p:nvPr/>
        </p:nvSpPr>
        <p:spPr>
          <a:xfrm>
            <a:off x="15864408" y="4265712"/>
            <a:ext cx="6635882" cy="8713688"/>
          </a:xfrm>
          <a:prstGeom prst="roundRect">
            <a:avLst>
              <a:gd name="adj" fmla="val 8146"/>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
        <p:nvSpPr>
          <p:cNvPr id="9" name="Abgerundetes Rechteck">
            <a:extLst>
              <a:ext uri="{FF2B5EF4-FFF2-40B4-BE49-F238E27FC236}">
                <a16:creationId xmlns:a16="http://schemas.microsoft.com/office/drawing/2014/main" id="{39B6FD78-C32E-4E22-0E96-5FE019DA65E4}"/>
              </a:ext>
            </a:extLst>
          </p:cNvPr>
          <p:cNvSpPr/>
          <p:nvPr/>
        </p:nvSpPr>
        <p:spPr>
          <a:xfrm>
            <a:off x="16092444" y="4277122"/>
            <a:ext cx="6138599" cy="8060697"/>
          </a:xfrm>
          <a:prstGeom prst="roundRect">
            <a:avLst>
              <a:gd name="adj" fmla="val 8146"/>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Tree>
    <p:extLst>
      <p:ext uri="{BB962C8B-B14F-4D97-AF65-F5344CB8AC3E}">
        <p14:creationId xmlns:p14="http://schemas.microsoft.com/office/powerpoint/2010/main" val="243877414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a:extLst>
              <a:ext uri="{FF2B5EF4-FFF2-40B4-BE49-F238E27FC236}">
                <a16:creationId xmlns:a16="http://schemas.microsoft.com/office/drawing/2014/main" id="{33A2D4A4-DB19-91E2-CD16-BEA252C23DB0}"/>
              </a:ext>
            </a:extLst>
          </p:cNvPr>
          <p:cNvSpPr/>
          <p:nvPr/>
        </p:nvSpPr>
        <p:spPr>
          <a:xfrm>
            <a:off x="5222256" y="4091282"/>
            <a:ext cx="6969744" cy="8127380"/>
          </a:xfrm>
          <a:prstGeom prst="roundRect">
            <a:avLst>
              <a:gd name="adj" fmla="val 8146"/>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buSzPct val="25000"/>
            </a:pPr>
            <a:r>
              <a:rPr lang="de-DE" sz="2400" b="0" dirty="0">
                <a:latin typeface="Palatino"/>
              </a:rPr>
              <a:t>Beim a)</a:t>
            </a:r>
            <a:r>
              <a:rPr lang="de-DE" sz="2400" dirty="0">
                <a:latin typeface="Palatino"/>
              </a:rPr>
              <a:t> quellenorientierten Vorgehen </a:t>
            </a:r>
            <a:r>
              <a:rPr lang="de-DE" sz="2400" b="0" dirty="0">
                <a:solidFill>
                  <a:schemeClr val="tx1"/>
                </a:solidFill>
                <a:latin typeface="Palatino"/>
              </a:rPr>
              <a:t>wird auf das vorhandene Vorwissen für das gesuchte Themenfeld zurück gegriffen: Welche relevanten Akteur*innen und Einrichtungen – als quasi Originalquellen – könnten im Hinblick auf das Rechercheziel verlässliche Informationen bereitstellen? Dabei sollte auch gefragt werden: Wie sind sie als Quellen überhaupt ansprechbar? </a:t>
            </a:r>
          </a:p>
          <a:p>
            <a:pPr>
              <a:lnSpc>
                <a:spcPct val="100000"/>
              </a:lnSpc>
              <a:spcBef>
                <a:spcPts val="600"/>
              </a:spcBef>
              <a:buSzPct val="25000"/>
            </a:pPr>
            <a:endParaRPr lang="de-DE" sz="2400" dirty="0">
              <a:latin typeface="Palatino"/>
            </a:endParaRPr>
          </a:p>
          <a:p>
            <a:pPr>
              <a:lnSpc>
                <a:spcPct val="100000"/>
              </a:lnSpc>
              <a:spcBef>
                <a:spcPts val="600"/>
              </a:spcBef>
              <a:buSzPct val="25000"/>
            </a:pPr>
            <a:r>
              <a:rPr lang="de-DE" sz="2400" b="0" dirty="0">
                <a:latin typeface="Palatino"/>
              </a:rPr>
              <a:t>b) Auch redaktionell betreute Verzeichnisse oder </a:t>
            </a:r>
            <a:r>
              <a:rPr lang="de-DE" sz="2400" dirty="0">
                <a:latin typeface="Palatino"/>
              </a:rPr>
              <a:t>Online-Enzyklopädien </a:t>
            </a:r>
            <a:r>
              <a:rPr lang="de-DE" sz="2400" b="0" dirty="0">
                <a:latin typeface="Palatino"/>
              </a:rPr>
              <a:t>wie die </a:t>
            </a:r>
            <a:r>
              <a:rPr lang="de-DE" sz="2400" dirty="0">
                <a:latin typeface="Palatino"/>
              </a:rPr>
              <a:t>Wikipedia</a:t>
            </a:r>
            <a:r>
              <a:rPr lang="de-DE" sz="2400" b="0" dirty="0">
                <a:latin typeface="Palatino"/>
              </a:rPr>
              <a:t> können weiterhelfen und schnell zu ersten guten Rechercheergebnissen führen – dies vor allem als Einstieg. </a:t>
            </a:r>
          </a:p>
        </p:txBody>
      </p:sp>
      <p:sp>
        <p:nvSpPr>
          <p:cNvPr id="5" name="Abgerundetes Rechteck">
            <a:extLst>
              <a:ext uri="{FF2B5EF4-FFF2-40B4-BE49-F238E27FC236}">
                <a16:creationId xmlns:a16="http://schemas.microsoft.com/office/drawing/2014/main" id="{FC383594-7A55-053A-688E-2EF6FA76624C}"/>
              </a:ext>
            </a:extLst>
          </p:cNvPr>
          <p:cNvSpPr/>
          <p:nvPr/>
        </p:nvSpPr>
        <p:spPr>
          <a:xfrm>
            <a:off x="5222256" y="1120605"/>
            <a:ext cx="17278034" cy="2231898"/>
          </a:xfrm>
          <a:prstGeom prst="roundRect">
            <a:avLst>
              <a:gd name="adj" fmla="val 22360"/>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Suchstrategien: Wie vorgehen?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Nach den grundsätzlichen Überlegungen folgt die Entscheidung für die geeignete (Online-)Suchstrategie: Soll die Recherche a) quellenorientiert erfolgen oder b) mit Hilfe einer Online-Enzyklopädie oder c) per Suchmaschine?</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28</a:t>
            </a:fld>
            <a:endParaRPr lang="de-DE" dirty="0"/>
          </a:p>
        </p:txBody>
      </p:sp>
      <p:sp>
        <p:nvSpPr>
          <p:cNvPr id="2" name="Textfeld 1">
            <a:extLst>
              <a:ext uri="{FF2B5EF4-FFF2-40B4-BE49-F238E27FC236}">
                <a16:creationId xmlns:a16="http://schemas.microsoft.com/office/drawing/2014/main" id="{014261ED-7A31-234F-85CD-30A93CE5D98A}"/>
              </a:ext>
            </a:extLst>
          </p:cNvPr>
          <p:cNvSpPr txBox="1"/>
          <p:nvPr/>
        </p:nvSpPr>
        <p:spPr>
          <a:xfrm>
            <a:off x="23042880" y="8695113"/>
            <a:ext cx="769506" cy="149970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0" tIns="381000" rIns="381000" bIns="381000" rtlCol="0">
            <a:spAutoFit/>
          </a:bodyPr>
          <a:lstStyle/>
          <a:p>
            <a:pPr algn="l"/>
            <a:endParaRPr lang="de-DE" dirty="0" err="1"/>
          </a:p>
        </p:txBody>
      </p:sp>
      <p:sp>
        <p:nvSpPr>
          <p:cNvPr id="3" name="Textfeld 2">
            <a:extLst>
              <a:ext uri="{FF2B5EF4-FFF2-40B4-BE49-F238E27FC236}">
                <a16:creationId xmlns:a16="http://schemas.microsoft.com/office/drawing/2014/main" id="{30D0F77E-71A7-BC49-826D-3E8E01B557AB}"/>
              </a:ext>
            </a:extLst>
          </p:cNvPr>
          <p:cNvSpPr txBox="1"/>
          <p:nvPr/>
        </p:nvSpPr>
        <p:spPr>
          <a:xfrm>
            <a:off x="14181513" y="10274531"/>
            <a:ext cx="769506" cy="149970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0" tIns="381000" rIns="381000" bIns="381000" rtlCol="0">
            <a:spAutoFit/>
          </a:bodyPr>
          <a:lstStyle/>
          <a:p>
            <a:pPr algn="l"/>
            <a:endParaRPr lang="de-DE" dirty="0" err="1"/>
          </a:p>
        </p:txBody>
      </p:sp>
      <p:sp>
        <p:nvSpPr>
          <p:cNvPr id="6" name="Abgerundetes Rechteck">
            <a:extLst>
              <a:ext uri="{FF2B5EF4-FFF2-40B4-BE49-F238E27FC236}">
                <a16:creationId xmlns:a16="http://schemas.microsoft.com/office/drawing/2014/main" id="{FE243D62-F211-946B-89EB-E093A32B30EC}"/>
              </a:ext>
            </a:extLst>
          </p:cNvPr>
          <p:cNvSpPr/>
          <p:nvPr/>
        </p:nvSpPr>
        <p:spPr>
          <a:xfrm>
            <a:off x="12696056" y="4091281"/>
            <a:ext cx="9780388" cy="8127380"/>
          </a:xfrm>
          <a:prstGeom prst="roundRect">
            <a:avLst>
              <a:gd name="adj" fmla="val 4954"/>
            </a:avLst>
          </a:prstGeom>
          <a:ln w="31750" cap="rnd">
            <a:solidFill>
              <a:srgbClr val="000000"/>
            </a:solidFill>
            <a:prstDash val="lgDash"/>
          </a:ln>
        </p:spPr>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hangingPunct="1">
              <a:lnSpc>
                <a:spcPct val="100000"/>
              </a:lnSpc>
              <a:spcBef>
                <a:spcPts val="600"/>
              </a:spcBef>
              <a:spcAft>
                <a:spcPts val="600"/>
              </a:spcAft>
              <a:defRPr/>
            </a:pPr>
            <a:r>
              <a:rPr lang="de-DE" sz="2400" spc="0" dirty="0">
                <a:solidFill>
                  <a:schemeClr val="tx1"/>
                </a:solidFill>
                <a:latin typeface="Trebuchet MS" panose="020B0603020202020204" pitchFamily="34" charset="0"/>
              </a:rPr>
              <a:t>Vertiefung</a:t>
            </a:r>
            <a:r>
              <a:rPr lang="de-DE" sz="2400" b="0" spc="0" dirty="0">
                <a:solidFill>
                  <a:schemeClr val="tx1"/>
                </a:solidFill>
                <a:latin typeface="Trebuchet MS" panose="020B0603020202020204" pitchFamily="34" charset="0"/>
              </a:rPr>
              <a:t>: </a:t>
            </a:r>
          </a:p>
          <a:p>
            <a:pPr lvl="0" hangingPunct="1">
              <a:lnSpc>
                <a:spcPct val="100000"/>
              </a:lnSpc>
              <a:spcBef>
                <a:spcPts val="600"/>
              </a:spcBef>
              <a:spcAft>
                <a:spcPts val="600"/>
              </a:spcAft>
              <a:defRPr/>
            </a:pPr>
            <a:r>
              <a:rPr lang="de-DE" sz="2400" b="0" spc="0" dirty="0">
                <a:solidFill>
                  <a:schemeClr val="tx1"/>
                </a:solidFill>
                <a:latin typeface="Trebuchet MS" panose="020B0603020202020204" pitchFamily="34" charset="0"/>
              </a:rPr>
              <a:t>Wikipedia (</a:t>
            </a:r>
            <a:r>
              <a:rPr lang="de-DE" sz="2400" b="0" spc="0" dirty="0">
                <a:solidFill>
                  <a:schemeClr val="tx1"/>
                </a:solidFill>
                <a:latin typeface="Trebuchet MS" panose="020B0603020202020204" pitchFamily="34" charset="0"/>
                <a:hlinkClick r:id="rId3"/>
              </a:rPr>
              <a:t>www.wikipedia.de</a:t>
            </a:r>
            <a:r>
              <a:rPr lang="de-DE" sz="2400" b="0" spc="0" dirty="0">
                <a:solidFill>
                  <a:schemeClr val="tx1"/>
                </a:solidFill>
                <a:latin typeface="Trebuchet MS" panose="020B0603020202020204" pitchFamily="34" charset="0"/>
              </a:rPr>
              <a:t>) ist eine beliebte Online-Enzyklopädie. Hier wird in einem für alle offenen Redaktionssystem gearbeitet, das im Prinzip jede(</a:t>
            </a:r>
            <a:r>
              <a:rPr lang="de-DE" sz="2400" b="0" spc="0" dirty="0" err="1">
                <a:solidFill>
                  <a:schemeClr val="tx1"/>
                </a:solidFill>
                <a:latin typeface="Trebuchet MS" panose="020B0603020202020204" pitchFamily="34" charset="0"/>
              </a:rPr>
              <a:t>r</a:t>
            </a:r>
            <a:r>
              <a:rPr lang="de-DE" sz="2400" b="0" spc="0" dirty="0">
                <a:solidFill>
                  <a:schemeClr val="tx1"/>
                </a:solidFill>
                <a:latin typeface="Trebuchet MS" panose="020B0603020202020204" pitchFamily="34" charset="0"/>
              </a:rPr>
              <a:t>) mit Inhalt füllen kann. Das ermöglicht eine große Themenvielfalt und Aktualität: rund 2,7 Mio. Einträge gibt es in der deutschen Ausgabe. Aufgrund dieser Offenheit ist jedoch die gewünschte Informationstiefe oder Verlässlichkeit nicht immer gewährleistet. Die Informationen sollten infolgedessen nicht automatisch als verbindlich (richtig) betrachtet werden, sondern durch weitere Quellen überprüft werden. Wikipedia eignet sich daher vor allem als Einstieg in die Internetrecherche, zumal dort Verlinkungen zu weiteren Quellen als Vertiefungsmöglichkeit bereitstehen. Wie die Wikipedia funktioniert und als Thema – vor allem in formalen Bildungskontexten – aufgegriffen werden kann beschreibt eine Broschüre der EU-Initiative </a:t>
            </a:r>
            <a:r>
              <a:rPr lang="de-DE" sz="2400" b="0" spc="0" dirty="0">
                <a:solidFill>
                  <a:schemeClr val="tx1"/>
                </a:solidFill>
                <a:latin typeface="Trebuchet MS" panose="020B0603020202020204" pitchFamily="34" charset="0"/>
                <a:hlinkClick r:id="rId4"/>
              </a:rPr>
              <a:t>Klicksafe: Gemeinsam Wissen gestalten. </a:t>
            </a:r>
            <a:endParaRPr lang="de-DE" sz="2400" b="0" spc="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57448901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a:extLst>
              <a:ext uri="{FF2B5EF4-FFF2-40B4-BE49-F238E27FC236}">
                <a16:creationId xmlns:a16="http://schemas.microsoft.com/office/drawing/2014/main" id="{030B2119-12B9-2FFD-0F2E-CCB35C7CE73D}"/>
              </a:ext>
            </a:extLst>
          </p:cNvPr>
          <p:cNvSpPr/>
          <p:nvPr/>
        </p:nvSpPr>
        <p:spPr>
          <a:xfrm>
            <a:off x="5222255" y="4265712"/>
            <a:ext cx="12104021" cy="8329683"/>
          </a:xfrm>
          <a:prstGeom prst="roundRect">
            <a:avLst>
              <a:gd name="adj" fmla="val 5523"/>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lvl="1" indent="-26988">
              <a:lnSpc>
                <a:spcPct val="100000"/>
              </a:lnSpc>
              <a:spcBef>
                <a:spcPts val="600"/>
              </a:spcBef>
              <a:spcAft>
                <a:spcPts val="600"/>
              </a:spcAft>
              <a:buSzPct val="25000"/>
            </a:pPr>
            <a:r>
              <a:rPr lang="de-DE" sz="2400" dirty="0">
                <a:solidFill>
                  <a:schemeClr val="tx1">
                    <a:lumMod val="75000"/>
                  </a:schemeClr>
                </a:solidFill>
                <a:latin typeface="Palatino"/>
                <a:cs typeface="Arial"/>
              </a:rPr>
              <a:t>Fragen an die Teilnehmenden:</a:t>
            </a:r>
          </a:p>
          <a:p>
            <a:pPr marL="1395912" indent="-342900">
              <a:lnSpc>
                <a:spcPct val="100000"/>
              </a:lnSpc>
              <a:spcBef>
                <a:spcPts val="600"/>
              </a:spcBef>
              <a:spcAft>
                <a:spcPts val="600"/>
              </a:spcAft>
              <a:buSzPct val="100000"/>
              <a:buFont typeface="Arial" panose="020B0604020202020204" pitchFamily="34" charset="0"/>
              <a:buChar char="•"/>
            </a:pPr>
            <a:r>
              <a:rPr lang="de-DE" sz="2400" b="0" dirty="0">
                <a:solidFill>
                  <a:schemeClr val="tx1">
                    <a:lumMod val="75000"/>
                  </a:schemeClr>
                </a:solidFill>
                <a:latin typeface="Palatino"/>
                <a:cs typeface="Arial"/>
              </a:rPr>
              <a:t>Welche Suchmaschinen kennen und nutzen Sie? </a:t>
            </a:r>
          </a:p>
          <a:p>
            <a:pPr marL="342900" indent="-342900">
              <a:lnSpc>
                <a:spcPct val="100000"/>
              </a:lnSpc>
              <a:spcBef>
                <a:spcPts val="600"/>
              </a:spcBef>
              <a:spcAft>
                <a:spcPts val="600"/>
              </a:spcAft>
              <a:buSzPct val="100000"/>
              <a:buFont typeface="Arial" panose="020B0604020202020204" pitchFamily="34" charset="0"/>
              <a:buChar char="•"/>
            </a:pPr>
            <a:r>
              <a:rPr lang="de-DE" sz="2400" b="0" dirty="0">
                <a:solidFill>
                  <a:schemeClr val="tx1">
                    <a:lumMod val="75000"/>
                  </a:schemeClr>
                </a:solidFill>
                <a:latin typeface="Palatino"/>
                <a:cs typeface="Arial"/>
              </a:rPr>
              <a:t>Waren Sie bisher mit den Suchergebnissen (immer/ manchmal /nie) zufrieden? Woran lag dies Ihrer Meinung nach?</a:t>
            </a:r>
          </a:p>
          <a:p>
            <a:pPr marL="342900" lvl="2" indent="-342900">
              <a:lnSpc>
                <a:spcPct val="100000"/>
              </a:lnSpc>
              <a:spcBef>
                <a:spcPts val="600"/>
              </a:spcBef>
              <a:spcAft>
                <a:spcPts val="600"/>
              </a:spcAft>
              <a:buSzPct val="100000"/>
              <a:buFont typeface="Arial" panose="020B0604020202020204" pitchFamily="34" charset="0"/>
              <a:buChar char="•"/>
            </a:pPr>
            <a:r>
              <a:rPr lang="de-DE" sz="2400" b="0" dirty="0">
                <a:solidFill>
                  <a:schemeClr val="tx1">
                    <a:lumMod val="75000"/>
                  </a:schemeClr>
                </a:solidFill>
                <a:latin typeface="Palatino"/>
                <a:cs typeface="Arial"/>
              </a:rPr>
              <a:t>Wie sind Sie damit umgegangen? Haben Sie Ihre Suchmethode oder -strategie verändert?</a:t>
            </a:r>
            <a:endParaRPr lang="de-DE" sz="2400" b="0" dirty="0">
              <a:solidFill>
                <a:schemeClr val="tx1">
                  <a:lumMod val="75000"/>
                </a:schemeClr>
              </a:solidFill>
              <a:latin typeface="Palatino"/>
            </a:endParaRPr>
          </a:p>
          <a:p>
            <a:pPr marL="1080000" lvl="1" indent="0">
              <a:lnSpc>
                <a:spcPct val="100000"/>
              </a:lnSpc>
              <a:spcBef>
                <a:spcPts val="600"/>
              </a:spcBef>
              <a:spcAft>
                <a:spcPts val="600"/>
              </a:spcAft>
              <a:buSzPct val="25000"/>
            </a:pPr>
            <a:r>
              <a:rPr lang="de-DE" sz="2400" b="0" dirty="0">
                <a:solidFill>
                  <a:schemeClr val="tx1">
                    <a:lumMod val="75000"/>
                  </a:schemeClr>
                </a:solidFill>
                <a:latin typeface="Palatino"/>
              </a:rPr>
              <a:t>Was sind überhaupt Suchmaschinen? Es sind automatisierte Dienste im Internet, die online verfügbare Daten (z. B. Texte, teils auch Töne, (Bewegt-)Bilder oder Datenbanken) nach Schlüsselbegriffen oder auch bestimmten Mustern durchsuchen, indexieren, speichern und in Ergebnislisten auswerfen. </a:t>
            </a:r>
          </a:p>
          <a:p>
            <a:pPr marL="0" lvl="1" indent="0">
              <a:lnSpc>
                <a:spcPct val="100000"/>
              </a:lnSpc>
              <a:spcBef>
                <a:spcPts val="600"/>
              </a:spcBef>
              <a:spcAft>
                <a:spcPts val="600"/>
              </a:spcAft>
              <a:buSzPct val="25000"/>
            </a:pPr>
            <a:r>
              <a:rPr lang="de-DE" sz="2400" b="0" dirty="0">
                <a:solidFill>
                  <a:schemeClr val="tx1">
                    <a:lumMod val="75000"/>
                  </a:schemeClr>
                </a:solidFill>
                <a:latin typeface="Palatino"/>
              </a:rPr>
              <a:t>Die Abfolge der Ergebnisse bestimmen Algorithmen, also Programme, die eine Ordnung in die Ergebnislisten bringen, so dass </a:t>
            </a:r>
            <a:r>
              <a:rPr lang="de-DE" sz="2400" b="0" dirty="0">
                <a:latin typeface="Palatino"/>
              </a:rPr>
              <a:t>eine Rangfolge (engl. „Ranking</a:t>
            </a:r>
            <a:r>
              <a:rPr lang="de-DE" sz="2400" b="0" dirty="0">
                <a:solidFill>
                  <a:schemeClr val="tx1">
                    <a:lumMod val="75000"/>
                  </a:schemeClr>
                </a:solidFill>
                <a:latin typeface="Palatino"/>
              </a:rPr>
              <a:t>“) entsteht. Sie orientiert sich dabei an hunderten von Parametern, deren Umfang und Einfluss aber nicht transparent sind, sondern Geschäftsgeheimnisse bleiben. Die so entstandene Rangfolge bedarf daher immer wieder einer Beurteilung durch die User*innen selbst – etwa durch einen Blick in den Vorschautext (engl. „</a:t>
            </a:r>
            <a:r>
              <a:rPr lang="de-DE" sz="2400" b="0" dirty="0" err="1">
                <a:solidFill>
                  <a:schemeClr val="tx1">
                    <a:lumMod val="75000"/>
                  </a:schemeClr>
                </a:solidFill>
                <a:latin typeface="Palatino"/>
              </a:rPr>
              <a:t>Snippet</a:t>
            </a:r>
            <a:r>
              <a:rPr lang="de-DE" sz="2400" b="0" dirty="0">
                <a:solidFill>
                  <a:schemeClr val="tx1">
                    <a:lumMod val="75000"/>
                  </a:schemeClr>
                </a:solidFill>
                <a:latin typeface="Palatino"/>
              </a:rPr>
              <a:t>“). </a:t>
            </a:r>
          </a:p>
        </p:txBody>
      </p:sp>
      <p:sp>
        <p:nvSpPr>
          <p:cNvPr id="5" name="Abgerundetes Rechteck">
            <a:extLst>
              <a:ext uri="{FF2B5EF4-FFF2-40B4-BE49-F238E27FC236}">
                <a16:creationId xmlns:a16="http://schemas.microsoft.com/office/drawing/2014/main" id="{7758F5DA-255E-E33E-5305-9028CCFE75C6}"/>
              </a:ext>
            </a:extLst>
          </p:cNvPr>
          <p:cNvSpPr/>
          <p:nvPr/>
        </p:nvSpPr>
        <p:spPr>
          <a:xfrm>
            <a:off x="5222256" y="1120605"/>
            <a:ext cx="17278034" cy="2636949"/>
          </a:xfrm>
          <a:prstGeom prst="roundRect">
            <a:avLst>
              <a:gd name="adj" fmla="val 19000"/>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Suchmaschinen: Helfer im Netz</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Die Suche mithilfe einer Suchmaschine ist zur Selbstverständlichkeit geworden – zumal das Internet „immer geöffnet“ hat und Zugänge fast überall verfügbar sind. An den „Helfern im Netz“ geht für viele kein Weg mehr vorbei.</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29</a:t>
            </a:fld>
            <a:endParaRPr lang="de-DE" dirty="0"/>
          </a:p>
        </p:txBody>
      </p:sp>
      <p:pic>
        <p:nvPicPr>
          <p:cNvPr id="10" name="Bild" descr="Bild">
            <a:extLst>
              <a:ext uri="{FF2B5EF4-FFF2-40B4-BE49-F238E27FC236}">
                <a16:creationId xmlns:a16="http://schemas.microsoft.com/office/drawing/2014/main" id="{58F61A17-9E86-B571-2A1D-E557C47FD655}"/>
              </a:ext>
            </a:extLst>
          </p:cNvPr>
          <p:cNvPicPr>
            <a:picLocks noChangeAspect="1"/>
          </p:cNvPicPr>
          <p:nvPr/>
        </p:nvPicPr>
        <p:blipFill>
          <a:blip r:embed="rId3" cstate="print"/>
          <a:stretch>
            <a:fillRect/>
          </a:stretch>
        </p:blipFill>
        <p:spPr>
          <a:xfrm>
            <a:off x="5681899" y="7576397"/>
            <a:ext cx="900002" cy="900001"/>
          </a:xfrm>
          <a:prstGeom prst="rect">
            <a:avLst/>
          </a:prstGeom>
          <a:ln w="3175">
            <a:miter lim="400000"/>
          </a:ln>
        </p:spPr>
      </p:pic>
      <p:pic>
        <p:nvPicPr>
          <p:cNvPr id="13" name="Bild" descr="Bild">
            <a:extLst>
              <a:ext uri="{FF2B5EF4-FFF2-40B4-BE49-F238E27FC236}">
                <a16:creationId xmlns:a16="http://schemas.microsoft.com/office/drawing/2014/main" id="{2939A5EC-470B-5999-BB7F-CF390AE89C84}"/>
              </a:ext>
            </a:extLst>
          </p:cNvPr>
          <p:cNvPicPr>
            <a:picLocks noChangeAspect="1"/>
          </p:cNvPicPr>
          <p:nvPr/>
        </p:nvPicPr>
        <p:blipFill>
          <a:blip r:embed="rId4" cstate="print"/>
          <a:stretch>
            <a:fillRect/>
          </a:stretch>
        </p:blipFill>
        <p:spPr>
          <a:xfrm>
            <a:off x="5681899" y="4675990"/>
            <a:ext cx="900002" cy="900002"/>
          </a:xfrm>
          <a:prstGeom prst="rect">
            <a:avLst/>
          </a:prstGeom>
          <a:ln w="3175">
            <a:miter lim="400000"/>
          </a:ln>
        </p:spPr>
      </p:pic>
      <p:sp>
        <p:nvSpPr>
          <p:cNvPr id="6" name="Abgerundetes Rechteck">
            <a:extLst>
              <a:ext uri="{FF2B5EF4-FFF2-40B4-BE49-F238E27FC236}">
                <a16:creationId xmlns:a16="http://schemas.microsoft.com/office/drawing/2014/main" id="{67A429FA-BB14-B9F1-5CC5-6ED5DD4FAE91}"/>
              </a:ext>
            </a:extLst>
          </p:cNvPr>
          <p:cNvSpPr/>
          <p:nvPr/>
        </p:nvSpPr>
        <p:spPr>
          <a:xfrm>
            <a:off x="17880632" y="4265712"/>
            <a:ext cx="4607892" cy="8329683"/>
          </a:xfrm>
          <a:prstGeom prst="roundRect">
            <a:avLst>
              <a:gd name="adj" fmla="val 9870"/>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hangingPunct="1">
              <a:lnSpc>
                <a:spcPct val="100000"/>
              </a:lnSpc>
              <a:spcBef>
                <a:spcPts val="600"/>
              </a:spcBef>
              <a:spcAft>
                <a:spcPts val="600"/>
              </a:spcAft>
              <a:defRPr/>
            </a:pPr>
            <a:r>
              <a:rPr lang="de-DE" sz="2400" spc="0" dirty="0">
                <a:solidFill>
                  <a:schemeClr val="tx1"/>
                </a:solidFill>
                <a:latin typeface="Trebuchet MS" pitchFamily="34" charset="0"/>
              </a:rPr>
              <a:t>Hinweis für Dozierende: </a:t>
            </a:r>
          </a:p>
          <a:p>
            <a:pPr lvl="0" hangingPunct="1">
              <a:lnSpc>
                <a:spcPct val="100000"/>
              </a:lnSpc>
              <a:spcBef>
                <a:spcPts val="600"/>
              </a:spcBef>
              <a:spcAft>
                <a:spcPts val="600"/>
              </a:spcAft>
              <a:defRPr/>
            </a:pPr>
            <a:r>
              <a:rPr lang="de-DE" sz="2400" b="0" spc="0" dirty="0">
                <a:solidFill>
                  <a:schemeClr val="tx1"/>
                </a:solidFill>
                <a:latin typeface="Trebuchet MS" pitchFamily="34" charset="0"/>
              </a:rPr>
              <a:t>Was Suchmaschinen sind und was genau passiert, wenn wir im Netz etwas suchen, erklärt anschaulich </a:t>
            </a:r>
            <a:r>
              <a:rPr lang="de-DE" sz="2400" b="0" spc="0" dirty="0">
                <a:solidFill>
                  <a:schemeClr val="tx1"/>
                </a:solidFill>
                <a:latin typeface="Trebuchet MS" pitchFamily="34" charset="0"/>
                <a:hlinkClick r:id="rId5"/>
              </a:rPr>
              <a:t>dieses Video</a:t>
            </a:r>
            <a:r>
              <a:rPr lang="de-DE" sz="2400" b="0" spc="0" dirty="0">
                <a:solidFill>
                  <a:schemeClr val="tx1"/>
                </a:solidFill>
                <a:latin typeface="Trebuchet MS" pitchFamily="34" charset="0"/>
              </a:rPr>
              <a:t>, entstanden im Auftrag des Deutschen Technikmuseums Berlin für die Dauerausstellung „Das Netz“.</a:t>
            </a:r>
            <a:endParaRPr lang="de-DE" sz="2400" spc="0" dirty="0">
              <a:solidFill>
                <a:schemeClr val="tx1"/>
              </a:solidFill>
              <a:latin typeface="Trebuchet MS" pitchFamily="34" charset="0"/>
            </a:endParaRPr>
          </a:p>
          <a:p>
            <a:pPr lvl="0" hangingPunct="1">
              <a:lnSpc>
                <a:spcPct val="100000"/>
              </a:lnSpc>
              <a:spcBef>
                <a:spcPts val="600"/>
              </a:spcBef>
              <a:spcAft>
                <a:spcPts val="600"/>
              </a:spcAft>
              <a:defRPr/>
            </a:pPr>
            <a:r>
              <a:rPr lang="de-DE" sz="2400" b="0" dirty="0">
                <a:solidFill>
                  <a:schemeClr val="tx1">
                    <a:lumMod val="75000"/>
                  </a:schemeClr>
                </a:solidFill>
                <a:latin typeface="Trebuchet MS" panose="020B0603020202020204" pitchFamily="34" charset="0"/>
              </a:rPr>
              <a:t>Was Algorithmen sind wird auch im</a:t>
            </a:r>
            <a:r>
              <a:rPr lang="de-DE" sz="2400" b="0" dirty="0">
                <a:solidFill>
                  <a:srgbClr val="0070C0"/>
                </a:solidFill>
                <a:latin typeface="Trebuchet MS" panose="020B0603020202020204" pitchFamily="34" charset="0"/>
              </a:rPr>
              <a:t> </a:t>
            </a:r>
            <a:r>
              <a:rPr lang="de-DE" sz="2400" b="0" spc="0" dirty="0">
                <a:solidFill>
                  <a:schemeClr val="tx1"/>
                </a:solidFill>
                <a:latin typeface="Trebuchet MS" pitchFamily="34" charset="0"/>
              </a:rPr>
              <a:t>Modul 2 erklärt. Hierzu auch ein eher allgemein gehaltener </a:t>
            </a:r>
            <a:r>
              <a:rPr lang="de-DE" sz="2400" b="0" spc="0" dirty="0">
                <a:solidFill>
                  <a:schemeClr val="tx1"/>
                </a:solidFill>
                <a:latin typeface="Trebuchet MS" pitchFamily="34" charset="0"/>
                <a:hlinkClick r:id="rId6"/>
              </a:rPr>
              <a:t>Text von GIGA.de</a:t>
            </a:r>
            <a:r>
              <a:rPr lang="de-DE" sz="2400" b="0" spc="0" dirty="0">
                <a:solidFill>
                  <a:schemeClr val="tx1"/>
                </a:solidFill>
                <a:latin typeface="Trebuchet MS" pitchFamily="34" charset="0"/>
              </a:rPr>
              <a:t>.</a:t>
            </a:r>
          </a:p>
          <a:p>
            <a:pPr lvl="0" hangingPunct="1">
              <a:lnSpc>
                <a:spcPct val="100000"/>
              </a:lnSpc>
              <a:spcBef>
                <a:spcPts val="600"/>
              </a:spcBef>
              <a:spcAft>
                <a:spcPts val="600"/>
              </a:spcAft>
              <a:defRPr/>
            </a:pPr>
            <a:endParaRPr lang="de-DE" sz="2400" b="0" spc="0" dirty="0">
              <a:solidFill>
                <a:schemeClr val="tx1"/>
              </a:solidFill>
              <a:latin typeface="Trebuchet MS" pitchFamily="34" charset="0"/>
            </a:endParaRPr>
          </a:p>
          <a:p>
            <a:pPr lvl="0" hangingPunct="1">
              <a:lnSpc>
                <a:spcPct val="100000"/>
              </a:lnSpc>
              <a:spcBef>
                <a:spcPts val="600"/>
              </a:spcBef>
              <a:spcAft>
                <a:spcPts val="600"/>
              </a:spcAft>
              <a:defRPr/>
            </a:pPr>
            <a:endParaRPr lang="de-DE" sz="2400" b="0" spc="0" dirty="0">
              <a:solidFill>
                <a:schemeClr val="tx1"/>
              </a:solidFill>
              <a:latin typeface="Trebuchet MS" pitchFamily="34" charset="0"/>
            </a:endParaRPr>
          </a:p>
        </p:txBody>
      </p:sp>
    </p:spTree>
    <p:extLst>
      <p:ext uri="{BB962C8B-B14F-4D97-AF65-F5344CB8AC3E}">
        <p14:creationId xmlns:p14="http://schemas.microsoft.com/office/powerpoint/2010/main" val="275509893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E6508D79-92F6-CA50-E9D7-5BB28EF3DE34}"/>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3</a:t>
            </a:fld>
            <a:endParaRPr lang="de-DE" dirty="0"/>
          </a:p>
        </p:txBody>
      </p:sp>
      <p:sp>
        <p:nvSpPr>
          <p:cNvPr id="8" name="Titel 6">
            <a:extLst>
              <a:ext uri="{FF2B5EF4-FFF2-40B4-BE49-F238E27FC236}">
                <a16:creationId xmlns:a16="http://schemas.microsoft.com/office/drawing/2014/main" id="{F3BA7D8B-D2EC-2EEB-941D-A9F49FF3806B}"/>
              </a:ext>
            </a:extLst>
          </p:cNvPr>
          <p:cNvSpPr>
            <a:spLocks noGrp="1" noRot="1" noMove="1" noResize="1" noEditPoints="1" noAdjustHandles="1" noChangeArrowheads="1" noChangeShapeType="1"/>
          </p:cNvSpPr>
          <p:nvPr>
            <p:ph type="title"/>
          </p:nvPr>
        </p:nvSpPr>
        <p:spPr>
          <a:xfrm>
            <a:off x="5207000" y="1096963"/>
            <a:ext cx="17301670" cy="2376487"/>
          </a:xfrm>
        </p:spPr>
        <p:txBody>
          <a:bodyPr/>
          <a:lstStyle/>
          <a:p>
            <a:r>
              <a:rPr lang="de-DE" dirty="0"/>
              <a:t>Mit DINA arbeiten</a:t>
            </a:r>
          </a:p>
        </p:txBody>
      </p:sp>
      <p:sp>
        <p:nvSpPr>
          <p:cNvPr id="9" name="Abgerundetes Rechteck">
            <a:extLst>
              <a:ext uri="{FF2B5EF4-FFF2-40B4-BE49-F238E27FC236}">
                <a16:creationId xmlns:a16="http://schemas.microsoft.com/office/drawing/2014/main" id="{395C7DB4-D71A-1BC6-844D-02539CFF7CC3}"/>
              </a:ext>
            </a:extLst>
          </p:cNvPr>
          <p:cNvSpPr>
            <a:spLocks noGrp="1" noRot="1" noMove="1" noResize="1" noEditPoints="1" noAdjustHandles="1" noChangeArrowheads="1" noChangeShapeType="1"/>
          </p:cNvSpPr>
          <p:nvPr/>
        </p:nvSpPr>
        <p:spPr>
          <a:xfrm>
            <a:off x="5207000" y="7650088"/>
            <a:ext cx="17281525" cy="4320653"/>
          </a:xfrm>
          <a:prstGeom prst="roundRect">
            <a:avLst>
              <a:gd name="adj" fmla="val 12311"/>
            </a:avLst>
          </a:prstGeom>
          <a:solidFill>
            <a:srgbClr val="E6E3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Für Ihre Arbeit finden Sie eine Auswahl an Informationen, Methoden und Umsetzungsvorschlägen, die sich in acht Module gliedert – in Form einer offenen PowerPoint-Präsentation. Aktualisierungen, Erweiterungen, aber auch persönliche Zuschnitte und Vertiefungen sind so – auch mit Blick auf Ihre Zielgruppe – einfach umzusetzen. Zur Orientierung finden sich zu Beginn jedes Moduls ein inhaltlicher Überblick und ein Inhaltsverzeichnis.</a:t>
            </a:r>
          </a:p>
          <a:p>
            <a:pPr>
              <a:lnSpc>
                <a:spcPct val="100000"/>
              </a:lnSpc>
              <a:spcBef>
                <a:spcPts val="600"/>
              </a:spcBef>
              <a:spcAft>
                <a:spcPts val="600"/>
              </a:spcAft>
            </a:pPr>
            <a:r>
              <a:rPr lang="de-DE" sz="2400" b="0" dirty="0">
                <a:latin typeface="Palatino" pitchFamily="2" charset="77"/>
                <a:ea typeface="Palatino" pitchFamily="2" charset="77"/>
              </a:rPr>
              <a:t>Die Nutzung einzelner oder mehrerer Module ist dabei ebenso möglich wie die Verwendung der Materialien als Ganzes. Daher tauchen einzelne Themen – etwa Algorithmen – an mehreren Stellen auf, dann jeweils mit unterschiedlichen Schwerpunktsetzungen. </a:t>
            </a:r>
            <a:endParaRPr lang="de-DE" altLang="de-DE" sz="2400" b="0" dirty="0">
              <a:latin typeface="Palatino" pitchFamily="2" charset="77"/>
              <a:ea typeface="Palatino" pitchFamily="2" charset="77"/>
            </a:endParaRPr>
          </a:p>
        </p:txBody>
      </p:sp>
      <p:sp>
        <p:nvSpPr>
          <p:cNvPr id="10" name="Abgerundetes Rechteck">
            <a:extLst>
              <a:ext uri="{FF2B5EF4-FFF2-40B4-BE49-F238E27FC236}">
                <a16:creationId xmlns:a16="http://schemas.microsoft.com/office/drawing/2014/main" id="{9E99BA0C-6FFA-1CC9-E54E-762408768A17}"/>
              </a:ext>
            </a:extLst>
          </p:cNvPr>
          <p:cNvSpPr>
            <a:spLocks noGrp="1" noRot="1" noMove="1" noResize="1" noEditPoints="1" noAdjustHandles="1" noChangeArrowheads="1" noChangeShapeType="1"/>
          </p:cNvSpPr>
          <p:nvPr/>
        </p:nvSpPr>
        <p:spPr>
          <a:xfrm>
            <a:off x="5207000" y="4049688"/>
            <a:ext cx="17281525" cy="2808312"/>
          </a:xfrm>
          <a:prstGeom prst="roundRect">
            <a:avLst>
              <a:gd name="adj" fmla="val 15675"/>
            </a:avLst>
          </a:prstGeom>
          <a:ln/>
        </p:spPr>
        <p:style>
          <a:lnRef idx="2">
            <a:schemeClr val="dk1"/>
          </a:lnRef>
          <a:fillRef idx="1">
            <a:schemeClr val="lt1"/>
          </a:fillRef>
          <a:effectRef idx="0">
            <a:schemeClr val="dk1"/>
          </a:effectRef>
          <a:fontRef idx="minor">
            <a:schemeClr val="dk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Liebe Nutzer*innen, </a:t>
            </a:r>
          </a:p>
          <a:p>
            <a:pPr>
              <a:lnSpc>
                <a:spcPct val="100000"/>
              </a:lnSpc>
              <a:spcBef>
                <a:spcPts val="600"/>
              </a:spcBef>
              <a:spcAft>
                <a:spcPts val="600"/>
              </a:spcAft>
            </a:pPr>
            <a:r>
              <a:rPr lang="de-DE" sz="2400" b="0" dirty="0">
                <a:latin typeface="Palatino" pitchFamily="2" charset="77"/>
                <a:ea typeface="Palatino" pitchFamily="2" charset="77"/>
              </a:rPr>
              <a:t>die vorliegenden Lehr-/Lernmaterialien möchten Sie bei der Vermittlung und Förderung von Informations- und Nachrichtenkompetenz unterstützen – unabhängig davon, ob es sich um eine Unterrichtsreihe, einen Workshop oder anderes handelt. DINA steht für: Digitale Informations- und Nachrichtenkompetenz aktivieren. </a:t>
            </a:r>
          </a:p>
        </p:txBody>
      </p:sp>
    </p:spTree>
    <p:extLst>
      <p:ext uri="{BB962C8B-B14F-4D97-AF65-F5344CB8AC3E}">
        <p14:creationId xmlns:p14="http://schemas.microsoft.com/office/powerpoint/2010/main" val="311444206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a:extLst>
              <a:ext uri="{FF2B5EF4-FFF2-40B4-BE49-F238E27FC236}">
                <a16:creationId xmlns:a16="http://schemas.microsoft.com/office/drawing/2014/main" id="{1DD18051-4DCE-497D-9900-5990DF8A0984}"/>
              </a:ext>
            </a:extLst>
          </p:cNvPr>
          <p:cNvSpPr/>
          <p:nvPr/>
        </p:nvSpPr>
        <p:spPr>
          <a:xfrm>
            <a:off x="5207000" y="7464456"/>
            <a:ext cx="9824709" cy="5514944"/>
          </a:xfrm>
          <a:prstGeom prst="roundRect">
            <a:avLst>
              <a:gd name="adj" fmla="val 10704"/>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Für die Internetrecherche </a:t>
            </a:r>
            <a:r>
              <a:rPr lang="de-DE" sz="2400" b="0" dirty="0">
                <a:solidFill>
                  <a:schemeClr val="tx1">
                    <a:lumMod val="75000"/>
                  </a:schemeClr>
                </a:solidFill>
                <a:latin typeface="Palatino"/>
              </a:rPr>
              <a:t>ist es besser </a:t>
            </a:r>
            <a:r>
              <a:rPr lang="de-DE" sz="2400" b="0" dirty="0">
                <a:latin typeface="Palatino"/>
              </a:rPr>
              <a:t>unterschiedliche Suchmaschinen zu nutzen, weil diese – wenigstens zum Teil – unterschiedliche Algorithmen verwenden und so unterschiedliche Ergebnisse liefern. </a:t>
            </a:r>
          </a:p>
          <a:p>
            <a:pPr>
              <a:lnSpc>
                <a:spcPct val="100000"/>
              </a:lnSpc>
              <a:spcBef>
                <a:spcPts val="600"/>
              </a:spcBef>
              <a:spcAft>
                <a:spcPts val="600"/>
              </a:spcAft>
            </a:pPr>
            <a:r>
              <a:rPr lang="de-DE" sz="2400" b="0" dirty="0">
                <a:latin typeface="Palatino"/>
              </a:rPr>
              <a:t>Unterschiede ergeben sich auch hinsichtlich des Datenschutzes. Gleichzeitig existieren zahlreiche Spezialsuchmaschinen: für Kinder, für bestimmte Formate wie Bilder oder Filme u.a.m.</a:t>
            </a:r>
          </a:p>
          <a:p>
            <a:pPr>
              <a:lnSpc>
                <a:spcPct val="100000"/>
              </a:lnSpc>
              <a:spcBef>
                <a:spcPts val="600"/>
              </a:spcBef>
              <a:spcAft>
                <a:spcPts val="600"/>
              </a:spcAft>
            </a:pPr>
            <a:r>
              <a:rPr lang="de-DE" sz="2400" b="0" dirty="0">
                <a:latin typeface="Palatino"/>
              </a:rPr>
              <a:t>Die Teilnehmenden können gemeinsam diskutieren: Welche Suchmaschine eignet sich für was am besten?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30</a:t>
            </a:fld>
            <a:endParaRPr lang="de-DE" dirty="0"/>
          </a:p>
        </p:txBody>
      </p:sp>
      <p:sp>
        <p:nvSpPr>
          <p:cNvPr id="6" name="Abgerundetes Rechteck">
            <a:extLst>
              <a:ext uri="{FF2B5EF4-FFF2-40B4-BE49-F238E27FC236}">
                <a16:creationId xmlns:a16="http://schemas.microsoft.com/office/drawing/2014/main" id="{4A2FC502-2039-1B66-E7F5-82AA8C0DD2CA}"/>
              </a:ext>
            </a:extLst>
          </p:cNvPr>
          <p:cNvSpPr/>
          <p:nvPr/>
        </p:nvSpPr>
        <p:spPr>
          <a:xfrm>
            <a:off x="5222256" y="3064472"/>
            <a:ext cx="9824709" cy="3793528"/>
          </a:xfrm>
          <a:prstGeom prst="roundRect">
            <a:avLst>
              <a:gd name="adj" fmla="val 15566"/>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solidFill>
                  <a:schemeClr val="tx1">
                    <a:lumMod val="75000"/>
                  </a:schemeClr>
                </a:solidFill>
                <a:latin typeface="Palatino"/>
              </a:rPr>
              <a:t>Was Suchmaschinen an erster Stelle platzieren, ist mit Blick auf das angestrebte Rechercheziel nicht unbedingt das beste (oder treffendste) Angebot. Teilweise werden Netzinhalte gezielt </a:t>
            </a:r>
            <a:r>
              <a:rPr lang="de-DE" sz="2400" dirty="0">
                <a:solidFill>
                  <a:schemeClr val="tx1">
                    <a:lumMod val="75000"/>
                  </a:schemeClr>
                </a:solidFill>
                <a:latin typeface="Palatino"/>
              </a:rPr>
              <a:t>für Suchmaschinen optimiert </a:t>
            </a:r>
            <a:r>
              <a:rPr lang="de-DE" sz="2400" b="0" dirty="0">
                <a:solidFill>
                  <a:schemeClr val="tx1">
                    <a:lumMod val="75000"/>
                  </a:schemeClr>
                </a:solidFill>
                <a:latin typeface="Palatino"/>
              </a:rPr>
              <a:t>und stehen daher bei den Ergebnissen oben. Bestimmte Platzierungen lassen sich auch wie </a:t>
            </a:r>
            <a:r>
              <a:rPr lang="de-DE" sz="2400" dirty="0">
                <a:solidFill>
                  <a:schemeClr val="tx1">
                    <a:lumMod val="75000"/>
                  </a:schemeClr>
                </a:solidFill>
                <a:latin typeface="Palatino"/>
              </a:rPr>
              <a:t>Anzeigen</a:t>
            </a:r>
            <a:r>
              <a:rPr lang="de-DE" sz="2400" b="0" dirty="0">
                <a:solidFill>
                  <a:schemeClr val="tx1">
                    <a:lumMod val="75000"/>
                  </a:schemeClr>
                </a:solidFill>
                <a:latin typeface="Palatino"/>
              </a:rPr>
              <a:t> kaufen. Zwar müssen diese dann auch so ausgewiesen werden, in der Praxis wird dies aber schnell überlesen.</a:t>
            </a:r>
            <a:endParaRPr lang="de-DE" sz="2400" b="0" dirty="0">
              <a:latin typeface="Palatino"/>
            </a:endParaRPr>
          </a:p>
        </p:txBody>
      </p:sp>
      <p:sp>
        <p:nvSpPr>
          <p:cNvPr id="7" name="Abgerundetes Rechteck">
            <a:extLst>
              <a:ext uri="{FF2B5EF4-FFF2-40B4-BE49-F238E27FC236}">
                <a16:creationId xmlns:a16="http://schemas.microsoft.com/office/drawing/2014/main" id="{37F5247C-FFC4-9CD9-07AF-4B9F1D6DD033}"/>
              </a:ext>
            </a:extLst>
          </p:cNvPr>
          <p:cNvSpPr/>
          <p:nvPr/>
        </p:nvSpPr>
        <p:spPr>
          <a:xfrm>
            <a:off x="5222256" y="1120605"/>
            <a:ext cx="17278034" cy="1337411"/>
          </a:xfrm>
          <a:prstGeom prst="roundRect">
            <a:avLst>
              <a:gd name="adj" fmla="val 3262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Suchmaschinen: Helfer im Netz</a:t>
            </a:r>
            <a:endParaRPr lang="de-DE" sz="2400" b="0" dirty="0">
              <a:solidFill>
                <a:schemeClr val="tx1"/>
              </a:solidFill>
              <a:latin typeface="Palatino" pitchFamily="2" charset="77"/>
              <a:ea typeface="Palatino" pitchFamily="2" charset="77"/>
            </a:endParaRPr>
          </a:p>
        </p:txBody>
      </p:sp>
      <p:pic>
        <p:nvPicPr>
          <p:cNvPr id="8" name="Bild" descr="Bild">
            <a:extLst>
              <a:ext uri="{FF2B5EF4-FFF2-40B4-BE49-F238E27FC236}">
                <a16:creationId xmlns:a16="http://schemas.microsoft.com/office/drawing/2014/main" id="{C745FC00-0455-4903-E2AE-C5B47525B2FD}"/>
              </a:ext>
            </a:extLst>
          </p:cNvPr>
          <p:cNvPicPr>
            <a:picLocks noChangeAspect="1"/>
          </p:cNvPicPr>
          <p:nvPr/>
        </p:nvPicPr>
        <p:blipFill>
          <a:blip r:embed="rId3" cstate="print"/>
          <a:stretch>
            <a:fillRect/>
          </a:stretch>
        </p:blipFill>
        <p:spPr>
          <a:xfrm>
            <a:off x="5567264" y="7902214"/>
            <a:ext cx="900002" cy="900002"/>
          </a:xfrm>
          <a:prstGeom prst="rect">
            <a:avLst/>
          </a:prstGeom>
          <a:ln w="3175">
            <a:miter lim="400000"/>
          </a:ln>
        </p:spPr>
      </p:pic>
      <p:sp>
        <p:nvSpPr>
          <p:cNvPr id="10" name="Abgerundetes Rechteck">
            <a:extLst>
              <a:ext uri="{FF2B5EF4-FFF2-40B4-BE49-F238E27FC236}">
                <a16:creationId xmlns:a16="http://schemas.microsoft.com/office/drawing/2014/main" id="{88D0463D-011A-885A-EB4B-0AD85C5EBEB0}"/>
              </a:ext>
            </a:extLst>
          </p:cNvPr>
          <p:cNvSpPr/>
          <p:nvPr/>
        </p:nvSpPr>
        <p:spPr>
          <a:xfrm>
            <a:off x="15585794" y="3064472"/>
            <a:ext cx="6918257" cy="9939302"/>
          </a:xfrm>
          <a:prstGeom prst="roundRect">
            <a:avLst>
              <a:gd name="adj" fmla="val 6716"/>
            </a:avLst>
          </a:prstGeom>
          <a:ln w="31750" cap="rnd">
            <a:solidFill>
              <a:srgbClr val="000000"/>
            </a:solidFill>
            <a:prstDash val="lgDash"/>
          </a:ln>
        </p:spPr>
        <p:txBody>
          <a:bodyPr wrap="square"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de-DE" sz="2400" dirty="0">
                <a:latin typeface="Trebuchet MS" panose="020B0603020202020204" pitchFamily="34" charset="0"/>
              </a:rPr>
              <a:t>Vertiefung:</a:t>
            </a:r>
            <a:endParaRPr lang="de-DE" sz="2400" b="0" dirty="0">
              <a:latin typeface="Trebuchet MS" panose="020B0603020202020204" pitchFamily="34" charset="0"/>
            </a:endParaRPr>
          </a:p>
          <a:p>
            <a:pPr lvl="0" defTabSz="914400" hangingPunct="1">
              <a:lnSpc>
                <a:spcPct val="100000"/>
              </a:lnSpc>
              <a:spcBef>
                <a:spcPts val="0"/>
              </a:spcBef>
              <a:spcAft>
                <a:spcPts val="600"/>
              </a:spcAft>
              <a:defRPr/>
            </a:pPr>
            <a:r>
              <a:rPr lang="de-DE" sz="2400" dirty="0">
                <a:latin typeface="Trebuchet MS" panose="020B0603020202020204" pitchFamily="34" charset="0"/>
              </a:rPr>
              <a:t>Bing</a:t>
            </a:r>
            <a:r>
              <a:rPr lang="de-DE" sz="2400" b="0" dirty="0">
                <a:latin typeface="Trebuchet MS" panose="020B0603020202020204" pitchFamily="34" charset="0"/>
              </a:rPr>
              <a:t> ist der größte Google-Konkurrent, funktioniert aber recht ähnlich. Eine weitere US-amerikanische Suchmaschine ist </a:t>
            </a:r>
            <a:r>
              <a:rPr lang="de-DE" sz="2400" dirty="0">
                <a:latin typeface="Trebuchet MS" panose="020B0603020202020204" pitchFamily="34" charset="0"/>
              </a:rPr>
              <a:t>DuckDuckGo</a:t>
            </a:r>
            <a:r>
              <a:rPr lang="de-DE" sz="2400" b="0" dirty="0">
                <a:latin typeface="Trebuchet MS" panose="020B0603020202020204" pitchFamily="34" charset="0"/>
              </a:rPr>
              <a:t>, die sehr viel Wert auf Datenschutz legt. Das gilt auch für die Metasuchmaschine </a:t>
            </a:r>
            <a:r>
              <a:rPr lang="de-DE" sz="2400" dirty="0">
                <a:latin typeface="Trebuchet MS" panose="020B0603020202020204" pitchFamily="34" charset="0"/>
              </a:rPr>
              <a:t>Ixquick</a:t>
            </a:r>
            <a:r>
              <a:rPr lang="de-DE" sz="2400" b="0" dirty="0">
                <a:latin typeface="Trebuchet MS" panose="020B0603020202020204" pitchFamily="34" charset="0"/>
              </a:rPr>
              <a:t> aus den Niederlanden, die auch eine deutsche Oberfläche bietet. Die Niederlande sind ebenfalls der Sitz von </a:t>
            </a:r>
            <a:r>
              <a:rPr lang="de-DE" sz="2400" dirty="0">
                <a:latin typeface="Trebuchet MS" panose="020B0603020202020204" pitchFamily="34" charset="0"/>
              </a:rPr>
              <a:t>Startpage</a:t>
            </a:r>
            <a:r>
              <a:rPr lang="de-DE" sz="2400" b="0" dirty="0">
                <a:latin typeface="Trebuchet MS" panose="020B0603020202020204" pitchFamily="34" charset="0"/>
              </a:rPr>
              <a:t>, wo die Google-Technologie genutzt wird, Anfragen allerdings anonymisiert werden – ein Datenschutzplus. Für Kinder gibt es zudem spezielle Suchmaschinen, die auf die Interessen junger Zielgruppen zugeschnitten sind, vielfach redaktionell gepflegt werden und daher als jugendsicher gelten. Dazu zählen etwa </a:t>
            </a:r>
            <a:r>
              <a:rPr lang="de-DE" sz="2400" dirty="0">
                <a:latin typeface="Trebuchet MS" panose="020B0603020202020204" pitchFamily="34" charset="0"/>
              </a:rPr>
              <a:t>Blinde-</a:t>
            </a:r>
            <a:r>
              <a:rPr lang="de-DE" sz="2400" dirty="0" err="1">
                <a:latin typeface="Trebuchet MS" panose="020B0603020202020204" pitchFamily="34" charset="0"/>
              </a:rPr>
              <a:t>Kuh.de</a:t>
            </a:r>
            <a:r>
              <a:rPr lang="de-DE" sz="2400" dirty="0">
                <a:latin typeface="Trebuchet MS" panose="020B0603020202020204" pitchFamily="34" charset="0"/>
              </a:rPr>
              <a:t> </a:t>
            </a:r>
            <a:r>
              <a:rPr lang="de-DE" sz="2400" b="0" dirty="0">
                <a:latin typeface="Trebuchet MS" panose="020B0603020202020204" pitchFamily="34" charset="0"/>
              </a:rPr>
              <a:t>oder </a:t>
            </a:r>
            <a:r>
              <a:rPr lang="de-DE" sz="2400" dirty="0" err="1">
                <a:latin typeface="Trebuchet MS" panose="020B0603020202020204" pitchFamily="34" charset="0"/>
              </a:rPr>
              <a:t>FragFinn.de</a:t>
            </a:r>
            <a:r>
              <a:rPr lang="de-DE" sz="2400" b="0" dirty="0">
                <a:latin typeface="Trebuchet MS" panose="020B0603020202020204" pitchFamily="34" charset="0"/>
              </a:rPr>
              <a:t>. </a:t>
            </a:r>
          </a:p>
          <a:p>
            <a:pPr lvl="0" defTabSz="914400" hangingPunct="1">
              <a:lnSpc>
                <a:spcPct val="100000"/>
              </a:lnSpc>
              <a:spcBef>
                <a:spcPts val="0"/>
              </a:spcBef>
              <a:spcAft>
                <a:spcPts val="600"/>
              </a:spcAft>
              <a:defRPr/>
            </a:pPr>
            <a:r>
              <a:rPr lang="de-DE" sz="2400" b="0" dirty="0">
                <a:latin typeface="Trebuchet MS" panose="020B0603020202020204" pitchFamily="34" charset="0"/>
              </a:rPr>
              <a:t>Einen Überblick bietet dieser </a:t>
            </a:r>
            <a:r>
              <a:rPr lang="de-DE" sz="2400" b="0" dirty="0">
                <a:latin typeface="Trebuchet MS" panose="020B0603020202020204" pitchFamily="34" charset="0"/>
                <a:hlinkClick r:id="rId4"/>
              </a:rPr>
              <a:t>Artikel der Computerwoche</a:t>
            </a:r>
            <a:r>
              <a:rPr lang="de-DE" sz="2400" b="0" dirty="0">
                <a:latin typeface="Trebuchet MS" panose="020B0603020202020204" pitchFamily="34" charset="0"/>
              </a:rPr>
              <a:t>. Der Informatiker und YouTuber </a:t>
            </a:r>
            <a:r>
              <a:rPr lang="de-DE" sz="2400" b="0" dirty="0">
                <a:latin typeface="Trebuchet MS" panose="020B0603020202020204" pitchFamily="34" charset="0"/>
                <a:hlinkClick r:id="rId5"/>
              </a:rPr>
              <a:t>„The Morpheuse“ bietet in seinem Webvideo </a:t>
            </a:r>
            <a:r>
              <a:rPr lang="de-DE" sz="2400" b="0" dirty="0">
                <a:latin typeface="Trebuchet MS" panose="020B0603020202020204" pitchFamily="34" charset="0"/>
              </a:rPr>
              <a:t>Hintergrundinfos zur Funktionsweise von Suchmaschinen.</a:t>
            </a:r>
            <a:endParaRPr lang="de-DE" sz="2400" dirty="0"/>
          </a:p>
        </p:txBody>
      </p:sp>
    </p:spTree>
    <p:extLst>
      <p:ext uri="{BB962C8B-B14F-4D97-AF65-F5344CB8AC3E}">
        <p14:creationId xmlns:p14="http://schemas.microsoft.com/office/powerpoint/2010/main" val="46199473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a:extLst>
              <a:ext uri="{FF2B5EF4-FFF2-40B4-BE49-F238E27FC236}">
                <a16:creationId xmlns:a16="http://schemas.microsoft.com/office/drawing/2014/main" id="{E1AE42AD-885A-D745-F63A-F6010A8D01D8}"/>
              </a:ext>
            </a:extLst>
          </p:cNvPr>
          <p:cNvSpPr/>
          <p:nvPr/>
        </p:nvSpPr>
        <p:spPr>
          <a:xfrm>
            <a:off x="5222256" y="3064471"/>
            <a:ext cx="17266269" cy="8186017"/>
          </a:xfrm>
          <a:prstGeom prst="roundRect">
            <a:avLst>
              <a:gd name="adj" fmla="val 6974"/>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1200"/>
              </a:spcBef>
              <a:spcAft>
                <a:spcPts val="1200"/>
              </a:spcAft>
              <a:buSzPct val="25000"/>
            </a:pPr>
            <a:r>
              <a:rPr lang="de-DE" sz="2400" b="0" dirty="0">
                <a:solidFill>
                  <a:schemeClr val="tx1">
                    <a:lumMod val="75000"/>
                  </a:schemeClr>
                </a:solidFill>
                <a:latin typeface="Palatino"/>
              </a:rPr>
              <a:t>Abseits der Nutzung unterschiedlicher Suchmaschinen sollten die Inhalte der Ergebnislisten immer auf Zuverlässigkeit geprüft werden, etwa anhand folgender Fragen:</a:t>
            </a:r>
          </a:p>
          <a:p>
            <a:pPr marL="342900" indent="-342900">
              <a:lnSpc>
                <a:spcPct val="100000"/>
              </a:lnSpc>
              <a:spcBef>
                <a:spcPts val="1200"/>
              </a:spcBef>
              <a:spcAft>
                <a:spcPts val="1200"/>
              </a:spcAft>
              <a:buSzPct val="100000"/>
              <a:buFont typeface="Arial" panose="020B0604020202020204" pitchFamily="34" charset="0"/>
              <a:buChar char="•"/>
            </a:pPr>
            <a:r>
              <a:rPr lang="de-DE" sz="2400" b="0" dirty="0">
                <a:solidFill>
                  <a:schemeClr val="tx1">
                    <a:lumMod val="75000"/>
                  </a:schemeClr>
                </a:solidFill>
                <a:latin typeface="Palatino"/>
              </a:rPr>
              <a:t>Wie glaubwürdig ist der oder die Anbieter*in? Gibt es ein informatives (</a:t>
            </a:r>
            <a:r>
              <a:rPr lang="de-DE" sz="2400" b="0" dirty="0">
                <a:latin typeface="Palatino"/>
              </a:rPr>
              <a:t>seriöses) Impressum</a:t>
            </a:r>
            <a:r>
              <a:rPr lang="de-DE" sz="2400" b="0" dirty="0">
                <a:solidFill>
                  <a:schemeClr val="tx1">
                    <a:lumMod val="75000"/>
                  </a:schemeClr>
                </a:solidFill>
                <a:latin typeface="Palatino"/>
              </a:rPr>
              <a:t>? Handelt es sich um die offizielle Webseite eines Unternehmens oder einer Institution?</a:t>
            </a:r>
          </a:p>
          <a:p>
            <a:pPr marL="342900" indent="-342900">
              <a:lnSpc>
                <a:spcPct val="100000"/>
              </a:lnSpc>
              <a:spcBef>
                <a:spcPts val="1200"/>
              </a:spcBef>
              <a:spcAft>
                <a:spcPts val="1200"/>
              </a:spcAft>
              <a:buSzPct val="100000"/>
              <a:buFont typeface="Arial" panose="020B0604020202020204" pitchFamily="34" charset="0"/>
              <a:buChar char="•"/>
            </a:pPr>
            <a:r>
              <a:rPr lang="de-DE" sz="2400" b="0" dirty="0">
                <a:solidFill>
                  <a:schemeClr val="tx1">
                    <a:lumMod val="75000"/>
                  </a:schemeClr>
                </a:solidFill>
                <a:latin typeface="Palatino"/>
              </a:rPr>
              <a:t>Kann das Angebot auf eigene Erkenntnisse zum Thema verweisen, etwa durch Forschung oder jahrelange praktische Erfahrung - ist dies also eine Primärquelle? Oder werden vor allem Informationen und Nachrichten zusammengestellt - handelt es sich also um eine Sekundärquelle wie die Wikipedia?</a:t>
            </a:r>
          </a:p>
          <a:p>
            <a:pPr marL="342900" indent="-342900">
              <a:lnSpc>
                <a:spcPct val="100000"/>
              </a:lnSpc>
              <a:spcBef>
                <a:spcPts val="1200"/>
              </a:spcBef>
              <a:spcAft>
                <a:spcPts val="1200"/>
              </a:spcAft>
              <a:buSzPct val="100000"/>
              <a:buFont typeface="Arial" panose="020B0604020202020204" pitchFamily="34" charset="0"/>
              <a:buChar char="•"/>
            </a:pPr>
            <a:r>
              <a:rPr lang="de-DE" sz="2400" b="0" dirty="0">
                <a:solidFill>
                  <a:schemeClr val="tx1">
                    <a:lumMod val="75000"/>
                  </a:schemeClr>
                </a:solidFill>
                <a:latin typeface="Palatino"/>
              </a:rPr>
              <a:t>Wie umfangreich und aktuell erscheint das Angebot? Vor allem bei journalistischen Angeboten: Werden unterschiedliche Quellen und Perspektiven berücksichtigt?</a:t>
            </a:r>
          </a:p>
          <a:p>
            <a:pPr marL="342900" indent="-342900">
              <a:lnSpc>
                <a:spcPct val="100000"/>
              </a:lnSpc>
              <a:spcBef>
                <a:spcPts val="1200"/>
              </a:spcBef>
              <a:spcAft>
                <a:spcPts val="1200"/>
              </a:spcAft>
              <a:buSzPct val="100000"/>
              <a:buFont typeface="Arial" panose="020B0604020202020204" pitchFamily="34" charset="0"/>
              <a:buChar char="•"/>
            </a:pPr>
            <a:r>
              <a:rPr lang="de-DE" sz="2400" b="0" dirty="0">
                <a:solidFill>
                  <a:schemeClr val="tx1">
                    <a:lumMod val="75000"/>
                  </a:schemeClr>
                </a:solidFill>
                <a:latin typeface="Palatino"/>
              </a:rPr>
              <a:t>Von wem wurde die Website empfohlen? Ist man über eine Suchmaschine oder einen Surftipp in einem seriösen Angebot zu dieser Website gelangt? Von wo wird verlinkt und wie sind die Verlinkungen kommentiert?</a:t>
            </a:r>
          </a:p>
          <a:p>
            <a:pPr>
              <a:lnSpc>
                <a:spcPct val="100000"/>
              </a:lnSpc>
              <a:spcBef>
                <a:spcPts val="1200"/>
              </a:spcBef>
              <a:spcAft>
                <a:spcPts val="1200"/>
              </a:spcAft>
            </a:pPr>
            <a:r>
              <a:rPr lang="de-DE" sz="2400" b="0" dirty="0">
                <a:latin typeface="Palatino"/>
              </a:rPr>
              <a:t>Bei mehrheitlich negativen Antworten muss an der Quelle gezweifelt werden. Und natürlich ließe sich die Liste fortführen. Wie eine professionelle Recherche gelingt, diskutiert etwa die </a:t>
            </a:r>
            <a:r>
              <a:rPr lang="de-DE" sz="2400" b="0" dirty="0">
                <a:latin typeface="Palatino"/>
                <a:hlinkClick r:id="rId3"/>
              </a:rPr>
              <a:t>Computerzeitschrift CHIP in diesem Artikel.</a:t>
            </a:r>
            <a:endParaRPr lang="de-DE" sz="2400" b="0" dirty="0">
              <a:latin typeface="Palatino"/>
            </a:endParaRPr>
          </a:p>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000" b="0" dirty="0">
              <a:latin typeface="Palatino"/>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31</a:t>
            </a:fld>
            <a:endParaRPr lang="de-DE"/>
          </a:p>
        </p:txBody>
      </p:sp>
      <p:sp>
        <p:nvSpPr>
          <p:cNvPr id="5" name="Abgerundetes Rechteck">
            <a:extLst>
              <a:ext uri="{FF2B5EF4-FFF2-40B4-BE49-F238E27FC236}">
                <a16:creationId xmlns:a16="http://schemas.microsoft.com/office/drawing/2014/main" id="{CC442EEF-03BE-AF50-D1F3-D9FF0C7CEB37}"/>
              </a:ext>
            </a:extLst>
          </p:cNvPr>
          <p:cNvSpPr/>
          <p:nvPr/>
        </p:nvSpPr>
        <p:spPr>
          <a:xfrm>
            <a:off x="5222256" y="1120605"/>
            <a:ext cx="17278034" cy="1337411"/>
          </a:xfrm>
          <a:prstGeom prst="roundRect">
            <a:avLst>
              <a:gd name="adj" fmla="val 30488"/>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Wie gut ist meine Quelle?</a:t>
            </a:r>
            <a:endParaRPr lang="de-DE" sz="2400" b="0" dirty="0">
              <a:solidFill>
                <a:schemeClr val="tx1"/>
              </a:solidFill>
              <a:latin typeface="Palatino" pitchFamily="2" charset="77"/>
              <a:ea typeface="Palatino" pitchFamily="2" charset="77"/>
            </a:endParaRPr>
          </a:p>
        </p:txBody>
      </p:sp>
    </p:spTree>
    <p:extLst>
      <p:ext uri="{BB962C8B-B14F-4D97-AF65-F5344CB8AC3E}">
        <p14:creationId xmlns:p14="http://schemas.microsoft.com/office/powerpoint/2010/main" val="209726674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32</a:t>
            </a:fld>
            <a:endParaRPr lang="de-DE" dirty="0"/>
          </a:p>
        </p:txBody>
      </p:sp>
      <p:sp>
        <p:nvSpPr>
          <p:cNvPr id="4" name="Abgerundetes Rechteck">
            <a:extLst>
              <a:ext uri="{FF2B5EF4-FFF2-40B4-BE49-F238E27FC236}">
                <a16:creationId xmlns:a16="http://schemas.microsoft.com/office/drawing/2014/main" id="{297F98FE-C651-03DC-8FC5-D13D88927BD8}"/>
              </a:ext>
            </a:extLst>
          </p:cNvPr>
          <p:cNvSpPr/>
          <p:nvPr/>
        </p:nvSpPr>
        <p:spPr>
          <a:xfrm>
            <a:off x="5222256" y="3064472"/>
            <a:ext cx="10175331" cy="7753968"/>
          </a:xfrm>
          <a:prstGeom prst="roundRect">
            <a:avLst>
              <a:gd name="adj" fmla="val 6491"/>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600"/>
              </a:spcBef>
              <a:spcAft>
                <a:spcPts val="600"/>
              </a:spcAft>
              <a:buSzPct val="25000"/>
            </a:pPr>
            <a:r>
              <a:rPr lang="de-DE" sz="2400" b="0" dirty="0">
                <a:solidFill>
                  <a:schemeClr val="tx1">
                    <a:lumMod val="75000"/>
                  </a:schemeClr>
                </a:solidFill>
                <a:latin typeface="Palatino"/>
              </a:rPr>
              <a:t>Jenseits der individuellen Quellenbeurteilung lässt sich die Qualität der Suchergebnisse bei einer Internetrecherche mit einer Suchmaschine auf verschiedenen Wegen verbessern:</a:t>
            </a:r>
          </a:p>
          <a:p>
            <a:pPr marL="342900" indent="-342900">
              <a:lnSpc>
                <a:spcPct val="100000"/>
              </a:lnSpc>
              <a:spcBef>
                <a:spcPts val="600"/>
              </a:spcBef>
              <a:spcAft>
                <a:spcPts val="600"/>
              </a:spcAft>
              <a:buSzPct val="100000"/>
              <a:buFont typeface="Trebuchet MS" panose="020B0603020202020204" pitchFamily="34" charset="0"/>
              <a:buChar char="•"/>
            </a:pPr>
            <a:r>
              <a:rPr lang="de-DE" sz="2400" b="0" dirty="0">
                <a:solidFill>
                  <a:schemeClr val="tx1">
                    <a:lumMod val="75000"/>
                  </a:schemeClr>
                </a:solidFill>
                <a:latin typeface="Palatino"/>
              </a:rPr>
              <a:t>Sprachliche Präzision reduziert die Anzahl unerwünschter Treffer. </a:t>
            </a:r>
          </a:p>
          <a:p>
            <a:pPr marL="342900" indent="-342900">
              <a:lnSpc>
                <a:spcPct val="100000"/>
              </a:lnSpc>
              <a:spcBef>
                <a:spcPts val="600"/>
              </a:spcBef>
              <a:spcAft>
                <a:spcPts val="600"/>
              </a:spcAft>
              <a:buSzPct val="100000"/>
              <a:buFont typeface="Trebuchet MS" panose="020B0603020202020204" pitchFamily="34" charset="0"/>
              <a:buChar char="•"/>
            </a:pPr>
            <a:r>
              <a:rPr lang="de-DE" sz="2400" b="0" dirty="0">
                <a:solidFill>
                  <a:schemeClr val="tx1">
                    <a:lumMod val="75000"/>
                  </a:schemeClr>
                </a:solidFill>
                <a:latin typeface="Palatino"/>
              </a:rPr>
              <a:t>Mehrdeutigkeiten können z.B. mit Hilfe von Synonym-Wörterbüchern geklärt werden, über die auch die meisten Textverarbeitungsprogramme verfügen.</a:t>
            </a:r>
          </a:p>
          <a:p>
            <a:pPr marL="342900" indent="-342900">
              <a:lnSpc>
                <a:spcPct val="100000"/>
              </a:lnSpc>
              <a:spcBef>
                <a:spcPts val="600"/>
              </a:spcBef>
              <a:spcAft>
                <a:spcPts val="600"/>
              </a:spcAft>
              <a:buSzPct val="100000"/>
              <a:buFont typeface="Trebuchet MS" panose="020B0603020202020204" pitchFamily="34" charset="0"/>
              <a:buChar char="•"/>
            </a:pPr>
            <a:r>
              <a:rPr lang="de-DE" sz="2400" b="0" dirty="0">
                <a:solidFill>
                  <a:schemeClr val="tx1">
                    <a:lumMod val="75000"/>
                  </a:schemeClr>
                </a:solidFill>
                <a:latin typeface="Palatino"/>
              </a:rPr>
              <a:t>Wer zugleich mehrere Suchbegriffe verwendet, nimmt eine kombinierte Suche vor. Diese kann über die Verknüpfung der Begriffe mit sogenannten „Operatoren“ verfeinert werden, meist in engl. Schreibweise: and oder </a:t>
            </a:r>
            <a:r>
              <a:rPr lang="de-DE" sz="2400" b="0" dirty="0" err="1">
                <a:solidFill>
                  <a:schemeClr val="tx1">
                    <a:lumMod val="75000"/>
                  </a:schemeClr>
                </a:solidFill>
                <a:latin typeface="Palatino"/>
              </a:rPr>
              <a:t>or</a:t>
            </a:r>
            <a:r>
              <a:rPr lang="de-DE" sz="2400" b="0" dirty="0">
                <a:solidFill>
                  <a:schemeClr val="tx1">
                    <a:lumMod val="75000"/>
                  </a:schemeClr>
                </a:solidFill>
                <a:latin typeface="Palatino"/>
              </a:rPr>
              <a:t>. </a:t>
            </a:r>
          </a:p>
          <a:p>
            <a:pPr marL="342900" indent="-342900">
              <a:lnSpc>
                <a:spcPct val="100000"/>
              </a:lnSpc>
              <a:spcBef>
                <a:spcPts val="600"/>
              </a:spcBef>
              <a:spcAft>
                <a:spcPts val="600"/>
              </a:spcAft>
              <a:buSzPct val="100000"/>
              <a:buFont typeface="Trebuchet MS" panose="020B0603020202020204" pitchFamily="34" charset="0"/>
              <a:buChar char="•"/>
            </a:pPr>
            <a:r>
              <a:rPr lang="de-DE" sz="2400" b="0" dirty="0">
                <a:solidFill>
                  <a:schemeClr val="tx1">
                    <a:lumMod val="75000"/>
                  </a:schemeClr>
                </a:solidFill>
                <a:latin typeface="Palatino"/>
              </a:rPr>
              <a:t>Von der </a:t>
            </a:r>
            <a:r>
              <a:rPr lang="de-DE" sz="2400" b="0" dirty="0" err="1">
                <a:solidFill>
                  <a:schemeClr val="tx1">
                    <a:lumMod val="75000"/>
                  </a:schemeClr>
                </a:solidFill>
                <a:latin typeface="Palatino"/>
              </a:rPr>
              <a:t>Autocomplete</a:t>
            </a:r>
            <a:r>
              <a:rPr lang="de-DE" sz="2400" b="0" dirty="0">
                <a:solidFill>
                  <a:schemeClr val="tx1">
                    <a:lumMod val="75000"/>
                  </a:schemeClr>
                </a:solidFill>
                <a:latin typeface="Palatino"/>
              </a:rPr>
              <a:t>-Funktion vorgeschlagene Suchbegriffe sind nützlich, können aber auch in abseitige Bereiche des Netzes führen und/oder Gerüchte erhärten.</a:t>
            </a:r>
          </a:p>
          <a:p>
            <a:pPr>
              <a:lnSpc>
                <a:spcPct val="100000"/>
              </a:lnSpc>
              <a:spcBef>
                <a:spcPts val="600"/>
              </a:spcBef>
              <a:spcAft>
                <a:spcPts val="600"/>
              </a:spcAft>
              <a:buSzPct val="100000"/>
            </a:pPr>
            <a:r>
              <a:rPr lang="de-DE" sz="2400" b="0" dirty="0">
                <a:solidFill>
                  <a:schemeClr val="tx1">
                    <a:lumMod val="75000"/>
                  </a:schemeClr>
                </a:solidFill>
                <a:latin typeface="Palatino"/>
              </a:rPr>
              <a:t>Hierzu bietet auch die Website </a:t>
            </a:r>
            <a:r>
              <a:rPr lang="de-DE" sz="2400" b="0" dirty="0">
                <a:solidFill>
                  <a:schemeClr val="tx1">
                    <a:lumMod val="75000"/>
                  </a:schemeClr>
                </a:solidFill>
                <a:latin typeface="Palatino"/>
                <a:hlinkClick r:id="rId3"/>
              </a:rPr>
              <a:t>Saferinternet.at </a:t>
            </a:r>
            <a:r>
              <a:rPr lang="de-DE" sz="2400" b="0" dirty="0">
                <a:solidFill>
                  <a:schemeClr val="tx1">
                    <a:lumMod val="75000"/>
                  </a:schemeClr>
                </a:solidFill>
                <a:latin typeface="Palatino"/>
              </a:rPr>
              <a:t>einige Tipps.</a:t>
            </a:r>
            <a:endParaRPr lang="de-DE" sz="2000" b="0" dirty="0">
              <a:latin typeface="Palatino"/>
            </a:endParaRPr>
          </a:p>
        </p:txBody>
      </p:sp>
      <p:sp>
        <p:nvSpPr>
          <p:cNvPr id="5" name="Abgerundetes Rechteck">
            <a:extLst>
              <a:ext uri="{FF2B5EF4-FFF2-40B4-BE49-F238E27FC236}">
                <a16:creationId xmlns:a16="http://schemas.microsoft.com/office/drawing/2014/main" id="{AE6580B6-E97A-2549-7E94-876CDD93C1F8}"/>
              </a:ext>
            </a:extLst>
          </p:cNvPr>
          <p:cNvSpPr/>
          <p:nvPr/>
        </p:nvSpPr>
        <p:spPr>
          <a:xfrm>
            <a:off x="5222256" y="1120605"/>
            <a:ext cx="17278034" cy="133741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Suchergebnisse verbessern</a:t>
            </a:r>
            <a:endParaRPr lang="de-DE" sz="2400" b="0" dirty="0">
              <a:solidFill>
                <a:schemeClr val="tx1"/>
              </a:solidFill>
              <a:latin typeface="Palatino" pitchFamily="2" charset="77"/>
              <a:ea typeface="Palatino" pitchFamily="2" charset="77"/>
            </a:endParaRPr>
          </a:p>
        </p:txBody>
      </p:sp>
      <p:sp>
        <p:nvSpPr>
          <p:cNvPr id="6" name="Abgerundetes Rechteck">
            <a:extLst>
              <a:ext uri="{FF2B5EF4-FFF2-40B4-BE49-F238E27FC236}">
                <a16:creationId xmlns:a16="http://schemas.microsoft.com/office/drawing/2014/main" id="{B27A822B-5572-5553-618E-B5FA452EC009}"/>
              </a:ext>
            </a:extLst>
          </p:cNvPr>
          <p:cNvSpPr/>
          <p:nvPr/>
        </p:nvSpPr>
        <p:spPr>
          <a:xfrm>
            <a:off x="15936416" y="3064472"/>
            <a:ext cx="6567635" cy="7753968"/>
          </a:xfrm>
          <a:prstGeom prst="roundRect">
            <a:avLst>
              <a:gd name="adj" fmla="val 7739"/>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solidFill>
                  <a:schemeClr val="tx1">
                    <a:lumMod val="75000"/>
                  </a:schemeClr>
                </a:solidFill>
                <a:latin typeface="Trebuchet MS" panose="020B0603020202020204" pitchFamily="34" charset="0"/>
              </a:rPr>
              <a:t>Vertiefung:</a:t>
            </a:r>
          </a:p>
          <a:p>
            <a:pPr>
              <a:lnSpc>
                <a:spcPct val="100000"/>
              </a:lnSpc>
              <a:spcBef>
                <a:spcPts val="600"/>
              </a:spcBef>
              <a:spcAft>
                <a:spcPts val="600"/>
              </a:spcAft>
            </a:pPr>
            <a:r>
              <a:rPr lang="de-DE" sz="2400" b="0" dirty="0">
                <a:solidFill>
                  <a:schemeClr val="tx1">
                    <a:lumMod val="75000"/>
                  </a:schemeClr>
                </a:solidFill>
                <a:latin typeface="Trebuchet MS" panose="020B0603020202020204" pitchFamily="34" charset="0"/>
              </a:rPr>
              <a:t>Die meisten Suchmaschinen bieten den User*innen eine nützliche </a:t>
            </a:r>
            <a:r>
              <a:rPr lang="de-DE" sz="2400" dirty="0" err="1">
                <a:solidFill>
                  <a:schemeClr val="tx1">
                    <a:lumMod val="75000"/>
                  </a:schemeClr>
                </a:solidFill>
                <a:latin typeface="Trebuchet MS" panose="020B0603020202020204" pitchFamily="34" charset="0"/>
              </a:rPr>
              <a:t>Autocomplete</a:t>
            </a:r>
            <a:r>
              <a:rPr lang="de-DE" sz="2400" dirty="0">
                <a:solidFill>
                  <a:schemeClr val="tx1">
                    <a:lumMod val="75000"/>
                  </a:schemeClr>
                </a:solidFill>
                <a:latin typeface="Trebuchet MS" panose="020B0603020202020204" pitchFamily="34" charset="0"/>
              </a:rPr>
              <a:t>-Funktion</a:t>
            </a:r>
            <a:r>
              <a:rPr lang="de-DE" sz="2400" b="0" dirty="0">
                <a:solidFill>
                  <a:schemeClr val="tx1">
                    <a:lumMod val="75000"/>
                  </a:schemeClr>
                </a:solidFill>
                <a:latin typeface="Trebuchet MS" panose="020B0603020202020204" pitchFamily="34" charset="0"/>
              </a:rPr>
              <a:t> an. Sie generiert aus den ersten eingegebenen Buchstaben einer Suchanfrage passende Suchvorschläge. Diese werden vielfach als Dropdown-Menü angezeigt und können dann ganz einfach per Mausklick angenommen werden. Aber Achtung: Die </a:t>
            </a:r>
            <a:r>
              <a:rPr lang="de-DE" sz="2400" b="0" dirty="0" err="1">
                <a:solidFill>
                  <a:schemeClr val="tx1">
                    <a:lumMod val="75000"/>
                  </a:schemeClr>
                </a:solidFill>
                <a:latin typeface="Trebuchet MS" panose="020B0603020202020204" pitchFamily="34" charset="0"/>
              </a:rPr>
              <a:t>Autocomplete</a:t>
            </a:r>
            <a:r>
              <a:rPr lang="de-DE" sz="2400" b="0" dirty="0">
                <a:solidFill>
                  <a:schemeClr val="tx1">
                    <a:lumMod val="75000"/>
                  </a:schemeClr>
                </a:solidFill>
                <a:latin typeface="Trebuchet MS" panose="020B0603020202020204" pitchFamily="34" charset="0"/>
              </a:rPr>
              <a:t>-Funktion speist sich aus den vorherigen Suchen aller User*innen, also populären Suchtrends. Sie müssen nicht unbedingt etwas mit der Wirklichkeit zu tun haben, </a:t>
            </a:r>
            <a:r>
              <a:rPr lang="de-DE" sz="2400" b="0" dirty="0">
                <a:solidFill>
                  <a:schemeClr val="tx1">
                    <a:lumMod val="75000"/>
                  </a:schemeClr>
                </a:solidFill>
                <a:latin typeface="Trebuchet MS" panose="020B0603020202020204" pitchFamily="34" charset="0"/>
                <a:hlinkClick r:id="rId4"/>
              </a:rPr>
              <a:t>erklärt etwa dieser Artikel aus t3n</a:t>
            </a:r>
            <a:r>
              <a:rPr lang="de-DE" sz="2400" b="0" dirty="0">
                <a:solidFill>
                  <a:schemeClr val="tx1">
                    <a:lumMod val="75000"/>
                  </a:schemeClr>
                </a:solidFill>
                <a:latin typeface="Trebuchet MS" panose="020B0603020202020204" pitchFamily="34" charset="0"/>
              </a:rPr>
              <a:t>.</a:t>
            </a:r>
          </a:p>
        </p:txBody>
      </p:sp>
    </p:spTree>
    <p:extLst>
      <p:ext uri="{BB962C8B-B14F-4D97-AF65-F5344CB8AC3E}">
        <p14:creationId xmlns:p14="http://schemas.microsoft.com/office/powerpoint/2010/main" val="349290196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bgerundetes Rechteck">
            <a:extLst>
              <a:ext uri="{FF2B5EF4-FFF2-40B4-BE49-F238E27FC236}">
                <a16:creationId xmlns:a16="http://schemas.microsoft.com/office/drawing/2014/main" id="{7AE5C78C-8F7F-543A-742D-36285A2DDC55}"/>
              </a:ext>
            </a:extLst>
          </p:cNvPr>
          <p:cNvSpPr/>
          <p:nvPr/>
        </p:nvSpPr>
        <p:spPr>
          <a:xfrm>
            <a:off x="16651040" y="3003881"/>
            <a:ext cx="5854458" cy="7609951"/>
          </a:xfrm>
          <a:prstGeom prst="roundRect">
            <a:avLst>
              <a:gd name="adj" fmla="val 9094"/>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dirty="0">
              <a:solidFill>
                <a:schemeClr val="tx1"/>
              </a:solidFill>
              <a:latin typeface="Palatino"/>
            </a:endParaRPr>
          </a:p>
        </p:txBody>
      </p:sp>
      <p:sp>
        <p:nvSpPr>
          <p:cNvPr id="4" name="Abgerundetes Rechteck">
            <a:extLst>
              <a:ext uri="{FF2B5EF4-FFF2-40B4-BE49-F238E27FC236}">
                <a16:creationId xmlns:a16="http://schemas.microsoft.com/office/drawing/2014/main" id="{751E8F23-982B-4530-15AA-BCA7BD810A9D}"/>
              </a:ext>
            </a:extLst>
          </p:cNvPr>
          <p:cNvSpPr/>
          <p:nvPr/>
        </p:nvSpPr>
        <p:spPr>
          <a:xfrm>
            <a:off x="5222256" y="3064472"/>
            <a:ext cx="10868202" cy="7609951"/>
          </a:xfrm>
          <a:prstGeom prst="roundRect">
            <a:avLst>
              <a:gd name="adj" fmla="val 6491"/>
            </a:avLst>
          </a:prstGeom>
          <a:solidFill>
            <a:srgbClr val="F0C7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hangingPunct="1">
              <a:lnSpc>
                <a:spcPct val="100000"/>
              </a:lnSpc>
              <a:spcBef>
                <a:spcPts val="600"/>
              </a:spcBef>
              <a:spcAft>
                <a:spcPts val="600"/>
              </a:spcAft>
            </a:pPr>
            <a:r>
              <a:rPr lang="de-DE" sz="2400" b="0" dirty="0">
                <a:latin typeface="Palatino" pitchFamily="2" charset="77"/>
              </a:rPr>
              <a:t>Suchmaschinen sind eine große Erleichterung für die Suche im Netz, aber sie erfassen immer nur einen Teil: das </a:t>
            </a:r>
            <a:r>
              <a:rPr lang="de-DE" sz="2400" dirty="0">
                <a:latin typeface="Palatino" pitchFamily="2" charset="77"/>
              </a:rPr>
              <a:t>Clear Web</a:t>
            </a:r>
            <a:r>
              <a:rPr lang="de-DE" sz="2400" b="0" dirty="0">
                <a:latin typeface="Palatino" pitchFamily="2" charset="77"/>
              </a:rPr>
              <a:t>. Schätzungen zufolge macht der nicht im Index einer Suchmaschine erfasste Teil des Internets, das </a:t>
            </a:r>
            <a:r>
              <a:rPr lang="de-DE" sz="2400" dirty="0">
                <a:latin typeface="Palatino" pitchFamily="2" charset="77"/>
              </a:rPr>
              <a:t>Deep Web</a:t>
            </a:r>
            <a:r>
              <a:rPr lang="de-DE" sz="2400" b="0" dirty="0">
                <a:latin typeface="Palatino" pitchFamily="2" charset="77"/>
              </a:rPr>
              <a:t>, gut die Hälfte der verfügbaren Webseiten und Inhalte aus. Suchmaschinen können mit dem schnellen Informations-Wachstum einfach nicht mithalten. Daher finden sich im Netz weit mehr Informationen als die gängigen Suchmaschinen auflisten – etwa in privaten Datenbanken oder Clouds, in Unternehmens- und Regierungsdatenbanken. Nur durch gezielte Recherchen kann dieser Teil des Netzes durchforstet werden. Hierbei unterstützen (in einigen Fällen auch) die Stadtbibliotheken mit Anleitungen und Datenbank-Zugängen. </a:t>
            </a:r>
            <a:br>
              <a:rPr lang="de-DE" sz="2400" b="0" dirty="0">
                <a:latin typeface="Palatino" pitchFamily="2" charset="77"/>
              </a:rPr>
            </a:br>
            <a:r>
              <a:rPr lang="de-DE" sz="2400" b="0" dirty="0">
                <a:latin typeface="Palatino" pitchFamily="2" charset="77"/>
              </a:rPr>
              <a:t>Für das Durchsuchen des </a:t>
            </a:r>
            <a:r>
              <a:rPr lang="de-DE" sz="2400" dirty="0">
                <a:latin typeface="Palatino" pitchFamily="2" charset="77"/>
              </a:rPr>
              <a:t>Dark Web </a:t>
            </a:r>
            <a:r>
              <a:rPr lang="de-DE" sz="2400" b="0" dirty="0">
                <a:latin typeface="Palatino" pitchFamily="2" charset="77"/>
              </a:rPr>
              <a:t>ist unter anderem ein spezieller Browser notwendig, der sog. TOR-Browser. Es ist sehr umstritten, denn einerseits finden sich hier zahlreiche illegale Inhalte, andererseits bietet es Freiräume – etwa für oppositionelle Gruppen in stark reglementierten Staaten und Diktaturen, in denen es keine unabhängigen Medien gibt. </a:t>
            </a:r>
          </a:p>
        </p:txBody>
      </p:sp>
      <p:sp>
        <p:nvSpPr>
          <p:cNvPr id="6" name="Abgerundetes Rechteck">
            <a:extLst>
              <a:ext uri="{FF2B5EF4-FFF2-40B4-BE49-F238E27FC236}">
                <a16:creationId xmlns:a16="http://schemas.microsoft.com/office/drawing/2014/main" id="{3E46B92A-7EF7-DBC7-1231-BEE9C094E01E}"/>
              </a:ext>
            </a:extLst>
          </p:cNvPr>
          <p:cNvSpPr/>
          <p:nvPr/>
        </p:nvSpPr>
        <p:spPr>
          <a:xfrm>
            <a:off x="5222256" y="1120605"/>
            <a:ext cx="17278034"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Über die Grenzen des Suchens</a:t>
            </a:r>
            <a:endParaRPr lang="de-DE" sz="2400" b="0" dirty="0">
              <a:solidFill>
                <a:schemeClr val="tx1"/>
              </a:solidFill>
              <a:latin typeface="Palatino" pitchFamily="2" charset="77"/>
              <a:ea typeface="Palatino" pitchFamily="2" charset="77"/>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33</a:t>
            </a:fld>
            <a:endParaRPr lang="de-DE" dirty="0"/>
          </a:p>
        </p:txBody>
      </p:sp>
      <p:sp>
        <p:nvSpPr>
          <p:cNvPr id="23" name="Abgerundetes Rechteck">
            <a:extLst>
              <a:ext uri="{FF2B5EF4-FFF2-40B4-BE49-F238E27FC236}">
                <a16:creationId xmlns:a16="http://schemas.microsoft.com/office/drawing/2014/main" id="{93C2C69C-A641-C102-AA3D-48AE59E9960B}"/>
              </a:ext>
            </a:extLst>
          </p:cNvPr>
          <p:cNvSpPr/>
          <p:nvPr/>
        </p:nvSpPr>
        <p:spPr>
          <a:xfrm>
            <a:off x="5204701" y="11077256"/>
            <a:ext cx="10868202" cy="1902144"/>
          </a:xfrm>
          <a:prstGeom prst="roundRect">
            <a:avLst>
              <a:gd name="adj" fmla="val 25712"/>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solidFill>
                  <a:schemeClr val="tx1">
                    <a:lumMod val="75000"/>
                  </a:schemeClr>
                </a:solidFill>
                <a:latin typeface="Trebuchet MS" panose="020B0603020202020204" pitchFamily="34" charset="0"/>
              </a:rPr>
              <a:t>Vertiefung: </a:t>
            </a:r>
          </a:p>
          <a:p>
            <a:pPr>
              <a:lnSpc>
                <a:spcPct val="100000"/>
              </a:lnSpc>
              <a:spcBef>
                <a:spcPts val="600"/>
              </a:spcBef>
              <a:spcAft>
                <a:spcPts val="600"/>
              </a:spcAft>
            </a:pPr>
            <a:r>
              <a:rPr lang="de-DE" sz="2400" b="0" dirty="0">
                <a:solidFill>
                  <a:schemeClr val="tx1">
                    <a:lumMod val="75000"/>
                  </a:schemeClr>
                </a:solidFill>
                <a:latin typeface="Trebuchet MS" panose="020B0603020202020204" pitchFamily="34" charset="0"/>
              </a:rPr>
              <a:t>Dieser </a:t>
            </a:r>
            <a:r>
              <a:rPr lang="de-DE" sz="2400" b="0" dirty="0">
                <a:solidFill>
                  <a:schemeClr val="tx1">
                    <a:lumMod val="75000"/>
                  </a:schemeClr>
                </a:solidFill>
                <a:latin typeface="Trebuchet MS" panose="020B0603020202020204" pitchFamily="34" charset="0"/>
                <a:hlinkClick r:id="rId3"/>
              </a:rPr>
              <a:t>Wikipedia-Artikel </a:t>
            </a:r>
            <a:r>
              <a:rPr lang="de-DE" sz="2400" b="0" dirty="0">
                <a:solidFill>
                  <a:schemeClr val="tx1">
                    <a:lumMod val="75000"/>
                  </a:schemeClr>
                </a:solidFill>
                <a:latin typeface="Trebuchet MS" panose="020B0603020202020204" pitchFamily="34" charset="0"/>
              </a:rPr>
              <a:t>beschreibt vor allem das Deep Web, aber auch die anderen Bereiche des </a:t>
            </a:r>
            <a:r>
              <a:rPr lang="de-DE" sz="2400" b="0" dirty="0" err="1">
                <a:solidFill>
                  <a:schemeClr val="tx1">
                    <a:lumMod val="75000"/>
                  </a:schemeClr>
                </a:solidFill>
                <a:latin typeface="Trebuchet MS" panose="020B0603020202020204" pitchFamily="34" charset="0"/>
              </a:rPr>
              <a:t>WorldWideWeb</a:t>
            </a:r>
            <a:r>
              <a:rPr lang="de-DE" sz="2400" b="0" dirty="0">
                <a:solidFill>
                  <a:schemeClr val="tx1">
                    <a:lumMod val="75000"/>
                  </a:schemeClr>
                </a:solidFill>
                <a:latin typeface="Trebuchet MS" panose="020B0603020202020204" pitchFamily="34" charset="0"/>
              </a:rPr>
              <a:t>.</a:t>
            </a:r>
          </a:p>
        </p:txBody>
      </p:sp>
      <p:sp>
        <p:nvSpPr>
          <p:cNvPr id="3" name="Abgerundetes Rechteck">
            <a:extLst>
              <a:ext uri="{FF2B5EF4-FFF2-40B4-BE49-F238E27FC236}">
                <a16:creationId xmlns:a16="http://schemas.microsoft.com/office/drawing/2014/main" id="{036E2BAD-2968-740C-CCEC-907F14D6576B}"/>
              </a:ext>
            </a:extLst>
          </p:cNvPr>
          <p:cNvSpPr/>
          <p:nvPr/>
        </p:nvSpPr>
        <p:spPr>
          <a:xfrm>
            <a:off x="16827285" y="3100280"/>
            <a:ext cx="5501968" cy="7224726"/>
          </a:xfrm>
          <a:prstGeom prst="roundRect">
            <a:avLst>
              <a:gd name="adj" fmla="val 8146"/>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Tree>
    <p:extLst>
      <p:ext uri="{BB962C8B-B14F-4D97-AF65-F5344CB8AC3E}">
        <p14:creationId xmlns:p14="http://schemas.microsoft.com/office/powerpoint/2010/main" val="264882257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F9E29D8-AE75-5547-A3FF-5DF2088E50DC}"/>
              </a:ext>
            </a:extLst>
          </p:cNvPr>
          <p:cNvSpPr>
            <a:spLocks noGrp="1" noRot="1" noMove="1" noResize="1" noEditPoints="1" noAdjustHandles="1" noChangeArrowheads="1" noChangeShapeType="1"/>
          </p:cNvSpPr>
          <p:nvPr>
            <p:ph type="title"/>
          </p:nvPr>
        </p:nvSpPr>
        <p:spPr>
          <a:xfrm>
            <a:off x="5237560" y="1100461"/>
            <a:ext cx="16993888" cy="3312765"/>
          </a:xfrm>
        </p:spPr>
        <p:txBody>
          <a:bodyPr/>
          <a:lstStyle/>
          <a:p>
            <a:r>
              <a:rPr lang="de-DE" dirty="0"/>
              <a:t>Wer spricht, schreibt, sendet hier?</a:t>
            </a:r>
          </a:p>
        </p:txBody>
      </p:sp>
      <p:sp>
        <p:nvSpPr>
          <p:cNvPr id="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34</a:t>
            </a:fld>
            <a:endParaRPr dirty="0"/>
          </a:p>
        </p:txBody>
      </p:sp>
      <p:sp>
        <p:nvSpPr>
          <p:cNvPr id="2" name="Abgerundetes Rechteck">
            <a:extLst>
              <a:ext uri="{FF2B5EF4-FFF2-40B4-BE49-F238E27FC236}">
                <a16:creationId xmlns:a16="http://schemas.microsoft.com/office/drawing/2014/main" id="{57B517F3-C88C-6B5F-7895-0E0643CF06E9}"/>
              </a:ext>
            </a:extLst>
          </p:cNvPr>
          <p:cNvSpPr>
            <a:spLocks noGrp="1" noRot="1" noMove="1" noResize="1" noEditPoints="1" noAdjustHandles="1" noChangeArrowheads="1" noChangeShapeType="1"/>
          </p:cNvSpPr>
          <p:nvPr/>
        </p:nvSpPr>
        <p:spPr>
          <a:xfrm>
            <a:off x="11069960" y="6858000"/>
            <a:ext cx="10657184" cy="5442548"/>
          </a:xfrm>
          <a:prstGeom prst="roundRect">
            <a:avLst>
              <a:gd name="adj" fmla="val 11639"/>
            </a:avLst>
          </a:prstGeom>
          <a:solidFill>
            <a:srgbClr val="EAD6E9"/>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Die Medienlandschaft in Deutschland</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Journalistische Printmedien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Was ist das duale Rundfunksystem?</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Vielfalt oder Konzentration?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Die eigene Mediennutzung</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Social-Media: ein Überblick</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Mit Social-Media etwas bewegen?</a:t>
            </a:r>
            <a:endParaRPr sz="3200" spc="0" dirty="0">
              <a:latin typeface="Trebuchet MS" panose="020B0703020202090204" pitchFamily="34" charset="0"/>
            </a:endParaRPr>
          </a:p>
        </p:txBody>
      </p:sp>
      <p:sp>
        <p:nvSpPr>
          <p:cNvPr id="3" name="Textplatzhalter 2">
            <a:extLst>
              <a:ext uri="{FF2B5EF4-FFF2-40B4-BE49-F238E27FC236}">
                <a16:creationId xmlns:a16="http://schemas.microsoft.com/office/drawing/2014/main" id="{8E231C22-32E0-9AA1-9422-985B0F454156}"/>
              </a:ext>
            </a:extLst>
          </p:cNvPr>
          <p:cNvSpPr>
            <a:spLocks noGrp="1" noRot="1" noMove="1" noResize="1" noEditPoints="1" noAdjustHandles="1" noChangeArrowheads="1" noChangeShapeType="1"/>
          </p:cNvSpPr>
          <p:nvPr>
            <p:ph type="body" sz="quarter" idx="10"/>
          </p:nvPr>
        </p:nvSpPr>
        <p:spPr>
          <a:xfrm>
            <a:off x="1751013" y="8081963"/>
            <a:ext cx="5400675" cy="3313112"/>
          </a:xfrm>
        </p:spPr>
        <p:txBody>
          <a:bodyPr/>
          <a:lstStyle/>
          <a:p>
            <a:r>
              <a:rPr lang="de-DE" dirty="0"/>
              <a:t>Dieses Modul beschäftigt sich mit den Institutionen der Medienlandschaft in Deutschland. Eine Übersicht verschiedener Mediengattungen ermöglicht die Einordnung unterschiedlicher Medienangebote und regt zu einer bewussten Mediennutzung an.</a:t>
            </a:r>
          </a:p>
        </p:txBody>
      </p:sp>
    </p:spTree>
    <p:extLst>
      <p:ext uri="{BB962C8B-B14F-4D97-AF65-F5344CB8AC3E}">
        <p14:creationId xmlns:p14="http://schemas.microsoft.com/office/powerpoint/2010/main" val="620188711"/>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a:extLst>
              <a:ext uri="{FF2B5EF4-FFF2-40B4-BE49-F238E27FC236}">
                <a16:creationId xmlns:a16="http://schemas.microsoft.com/office/drawing/2014/main" id="{46B084E9-65FA-1BC4-33DF-5D01B4875B3F}"/>
              </a:ext>
            </a:extLst>
          </p:cNvPr>
          <p:cNvSpPr/>
          <p:nvPr/>
        </p:nvSpPr>
        <p:spPr>
          <a:xfrm>
            <a:off x="5222253" y="4697040"/>
            <a:ext cx="5817221" cy="8282360"/>
          </a:xfrm>
          <a:prstGeom prst="roundRect">
            <a:avLst>
              <a:gd name="adj" fmla="val 10273"/>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Zur Einstimmung können Sie anhand der folgenden Fragen im Plenum sammeln, welche Informationen zur Medienlandschaft in Deutschland bekannt sind.</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Welche Medienangebote sind bekannt?</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Ist der Begriff Massenmedien Ihnen schon mal begegnet, was verstehen Sie darunter?</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Was leisten diese für wen?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Was ist das Besondere an der Medienlandschaft in Deutschland?</a:t>
            </a:r>
          </a:p>
        </p:txBody>
      </p:sp>
      <p:sp>
        <p:nvSpPr>
          <p:cNvPr id="9" name="Abgerundetes Rechteck">
            <a:extLst>
              <a:ext uri="{FF2B5EF4-FFF2-40B4-BE49-F238E27FC236}">
                <a16:creationId xmlns:a16="http://schemas.microsoft.com/office/drawing/2014/main" id="{F61C746D-3753-42C6-0CA6-E6A1EA4BBAF3}"/>
              </a:ext>
            </a:extLst>
          </p:cNvPr>
          <p:cNvSpPr/>
          <p:nvPr/>
        </p:nvSpPr>
        <p:spPr>
          <a:xfrm>
            <a:off x="5222256" y="1120605"/>
            <a:ext cx="17278034" cy="304199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Die Medienlandschaft in Deutschland</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Die Medienlandschaft in Deutschland ist vielfältig. Zu Medien, die uns mit aktuellen Informationen versorgen, zählen Nachrichtenagenturen, Printmedien, Hörfunk, Fernsehen und nachrichtliche Online-Medien. Aber auch Bücher, Filme und Serien gehören zu unserem Medienkonsum. Sie erlauben uns, ganz unterschiedliche Perspektiven einzunehmen – ein wichtige Ressource für demokratische Prozesse.</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35</a:t>
            </a:fld>
            <a:endParaRPr lang="de-DE" dirty="0"/>
          </a:p>
        </p:txBody>
      </p:sp>
      <p:sp>
        <p:nvSpPr>
          <p:cNvPr id="3" name="Textfeld 2">
            <a:extLst>
              <a:ext uri="{FF2B5EF4-FFF2-40B4-BE49-F238E27FC236}">
                <a16:creationId xmlns:a16="http://schemas.microsoft.com/office/drawing/2014/main" id="{30D0F77E-71A7-BC49-826D-3E8E01B557AB}"/>
              </a:ext>
            </a:extLst>
          </p:cNvPr>
          <p:cNvSpPr txBox="1"/>
          <p:nvPr/>
        </p:nvSpPr>
        <p:spPr>
          <a:xfrm>
            <a:off x="14181513" y="10274531"/>
            <a:ext cx="769506" cy="149970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0" tIns="381000" rIns="381000" bIns="381000" rtlCol="0">
            <a:spAutoFit/>
          </a:bodyPr>
          <a:lstStyle/>
          <a:p>
            <a:pPr algn="l"/>
            <a:endParaRPr lang="de-DE" err="1"/>
          </a:p>
        </p:txBody>
      </p:sp>
      <p:pic>
        <p:nvPicPr>
          <p:cNvPr id="8" name="Bild" descr="Bild">
            <a:hlinkClick r:id="rId3"/>
            <a:extLst>
              <a:ext uri="{FF2B5EF4-FFF2-40B4-BE49-F238E27FC236}">
                <a16:creationId xmlns:a16="http://schemas.microsoft.com/office/drawing/2014/main" id="{BB42204E-93C0-FBCE-3B16-3A8511CAF7DB}"/>
              </a:ext>
            </a:extLst>
          </p:cNvPr>
          <p:cNvPicPr>
            <a:picLocks noChangeAspect="1"/>
          </p:cNvPicPr>
          <p:nvPr/>
        </p:nvPicPr>
        <p:blipFill>
          <a:blip r:embed="rId4" cstate="print"/>
          <a:stretch>
            <a:fillRect/>
          </a:stretch>
        </p:blipFill>
        <p:spPr>
          <a:xfrm>
            <a:off x="5603366" y="5057800"/>
            <a:ext cx="900002" cy="900002"/>
          </a:xfrm>
          <a:prstGeom prst="rect">
            <a:avLst/>
          </a:prstGeom>
          <a:ln w="3175">
            <a:miter lim="400000"/>
          </a:ln>
        </p:spPr>
      </p:pic>
      <p:sp>
        <p:nvSpPr>
          <p:cNvPr id="14" name="Abgerundetes Rechteck">
            <a:extLst>
              <a:ext uri="{FF2B5EF4-FFF2-40B4-BE49-F238E27FC236}">
                <a16:creationId xmlns:a16="http://schemas.microsoft.com/office/drawing/2014/main" id="{82020560-C454-9DF6-5066-5582EE5EA7A0}"/>
              </a:ext>
            </a:extLst>
          </p:cNvPr>
          <p:cNvSpPr/>
          <p:nvPr/>
        </p:nvSpPr>
        <p:spPr>
          <a:xfrm>
            <a:off x="11544300" y="4697039"/>
            <a:ext cx="10955990" cy="8282359"/>
          </a:xfrm>
          <a:prstGeom prst="roundRect">
            <a:avLst>
              <a:gd name="adj" fmla="val 6703"/>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hangingPunct="1">
              <a:lnSpc>
                <a:spcPct val="100000"/>
              </a:lnSpc>
              <a:spcBef>
                <a:spcPts val="0"/>
              </a:spcBef>
            </a:pPr>
            <a:r>
              <a:rPr lang="de-DE" sz="2400" spc="0" dirty="0">
                <a:solidFill>
                  <a:schemeClr val="tx1"/>
                </a:solidFill>
                <a:latin typeface="Trebuchet MS" pitchFamily="34" charset="0"/>
              </a:rPr>
              <a:t>Hinweis für Dozierende:</a:t>
            </a:r>
          </a:p>
          <a:p>
            <a:pPr hangingPunct="1">
              <a:lnSpc>
                <a:spcPct val="100000"/>
              </a:lnSpc>
              <a:spcBef>
                <a:spcPts val="0"/>
              </a:spcBef>
            </a:pPr>
            <a:r>
              <a:rPr lang="de-DE" sz="2400" b="0" spc="0" dirty="0">
                <a:solidFill>
                  <a:schemeClr val="tx1"/>
                </a:solidFill>
                <a:latin typeface="Trebuchet MS" pitchFamily="34" charset="0"/>
                <a:hlinkClick r:id="rId5"/>
              </a:rPr>
              <a:t>Dieser bpb-Artikel des Kommunikationswissenschaftlers Gerhard Vowe </a:t>
            </a:r>
            <a:r>
              <a:rPr lang="de-DE" sz="2400" b="0" spc="0" dirty="0">
                <a:solidFill>
                  <a:schemeClr val="tx1"/>
                </a:solidFill>
                <a:latin typeface="Trebuchet MS" pitchFamily="34" charset="0"/>
              </a:rPr>
              <a:t>bietet einen Überblick über die Struktur des deutschen Mediensystems von Printmedien über das duale Rundfunksystem bis hin zu Onlinemedien.</a:t>
            </a:r>
          </a:p>
          <a:p>
            <a:pPr hangingPunct="1">
              <a:lnSpc>
                <a:spcPct val="100000"/>
              </a:lnSpc>
              <a:spcBef>
                <a:spcPts val="0"/>
              </a:spcBef>
            </a:pPr>
            <a:endParaRPr lang="de-DE" sz="2400" b="0" spc="0" dirty="0">
              <a:solidFill>
                <a:schemeClr val="tx1"/>
              </a:solidFill>
              <a:latin typeface="Trebuchet MS" pitchFamily="34" charset="0"/>
            </a:endParaRPr>
          </a:p>
          <a:p>
            <a:pPr hangingPunct="1">
              <a:lnSpc>
                <a:spcPct val="100000"/>
              </a:lnSpc>
              <a:spcBef>
                <a:spcPts val="0"/>
              </a:spcBef>
            </a:pPr>
            <a:r>
              <a:rPr lang="de-DE" sz="2400" b="0" spc="0" dirty="0">
                <a:solidFill>
                  <a:schemeClr val="tx1"/>
                </a:solidFill>
                <a:latin typeface="Trebuchet MS" pitchFamily="34" charset="0"/>
              </a:rPr>
              <a:t>Wie hängen Medien und Demokratie zusammen? Wie ist das deutsche Mediensystem organisiert? Das </a:t>
            </a:r>
            <a:r>
              <a:rPr lang="de-DE" sz="2400" b="0" spc="0" dirty="0">
                <a:solidFill>
                  <a:schemeClr val="tx1"/>
                </a:solidFill>
                <a:latin typeface="Trebuchet MS" pitchFamily="34" charset="0"/>
                <a:hlinkClick r:id="rId6"/>
              </a:rPr>
              <a:t>Video des YouTube-Kanals "poliWHAT?"</a:t>
            </a:r>
            <a:r>
              <a:rPr lang="de-DE" sz="2400" b="0" spc="0" dirty="0">
                <a:solidFill>
                  <a:schemeClr val="tx1"/>
                </a:solidFill>
                <a:latin typeface="Trebuchet MS" pitchFamily="34" charset="0"/>
              </a:rPr>
              <a:t> bietet Hinweise über die Funktion und Struktur des dualen Mediensystems in Deutschland.</a:t>
            </a:r>
          </a:p>
          <a:p>
            <a:pPr hangingPunct="1">
              <a:lnSpc>
                <a:spcPct val="100000"/>
              </a:lnSpc>
              <a:spcBef>
                <a:spcPts val="0"/>
              </a:spcBef>
            </a:pPr>
            <a:endParaRPr lang="de-DE" sz="2400" b="0" spc="0" dirty="0">
              <a:solidFill>
                <a:schemeClr val="tx1"/>
              </a:solidFill>
              <a:latin typeface="Trebuchet MS" pitchFamily="34" charset="0"/>
            </a:endParaRPr>
          </a:p>
          <a:p>
            <a:pPr hangingPunct="1">
              <a:lnSpc>
                <a:spcPct val="100000"/>
              </a:lnSpc>
              <a:spcBef>
                <a:spcPts val="0"/>
              </a:spcBef>
            </a:pPr>
            <a:r>
              <a:rPr lang="de-DE" sz="2400" b="0" spc="0" dirty="0">
                <a:solidFill>
                  <a:schemeClr val="tx1"/>
                </a:solidFill>
                <a:latin typeface="Trebuchet MS" pitchFamily="34" charset="0"/>
              </a:rPr>
              <a:t>In Deutschland sind Medien unabhängig und staatsfern organisiert, um zu einer öffentlichen Meinungsbildung beizutragen. In </a:t>
            </a:r>
            <a:r>
              <a:rPr lang="de-DE" sz="2400" b="0" spc="0" dirty="0">
                <a:solidFill>
                  <a:schemeClr val="tx1"/>
                </a:solidFill>
                <a:latin typeface="Trebuchet MS" pitchFamily="34" charset="0"/>
                <a:hlinkClick r:id="rId7"/>
              </a:rPr>
              <a:t>diesem Artikel</a:t>
            </a:r>
            <a:r>
              <a:rPr lang="de-DE" sz="2400" b="0" spc="0" dirty="0">
                <a:solidFill>
                  <a:schemeClr val="tx1"/>
                </a:solidFill>
                <a:latin typeface="Trebuchet MS" pitchFamily="34" charset="0"/>
              </a:rPr>
              <a:t> des Katapult-Magazins wird die Finanzierung von Medien verständlich und grafisch aufgearbeitet.</a:t>
            </a:r>
          </a:p>
          <a:p>
            <a:pPr hangingPunct="1">
              <a:lnSpc>
                <a:spcPct val="100000"/>
              </a:lnSpc>
              <a:spcBef>
                <a:spcPts val="0"/>
              </a:spcBef>
            </a:pPr>
            <a:endParaRPr lang="de-DE" sz="2400" b="0" spc="0" dirty="0">
              <a:solidFill>
                <a:schemeClr val="tx1"/>
              </a:solidFill>
              <a:latin typeface="Trebuchet MS" pitchFamily="34" charset="0"/>
            </a:endParaRPr>
          </a:p>
          <a:p>
            <a:pPr hangingPunct="1">
              <a:lnSpc>
                <a:spcPct val="100000"/>
              </a:lnSpc>
              <a:spcBef>
                <a:spcPts val="0"/>
              </a:spcBef>
            </a:pPr>
            <a:r>
              <a:rPr lang="de-DE" sz="2400" b="0" spc="0" dirty="0">
                <a:solidFill>
                  <a:schemeClr val="tx1"/>
                </a:solidFill>
                <a:latin typeface="Trebuchet MS" pitchFamily="34" charset="0"/>
              </a:rPr>
              <a:t>Weitere Informationsangebote zum deutschen Mediensystem hat das </a:t>
            </a:r>
            <a:r>
              <a:rPr lang="de-DE" sz="2400" b="0" spc="0" dirty="0">
                <a:solidFill>
                  <a:schemeClr val="tx1"/>
                </a:solidFill>
                <a:latin typeface="Trebuchet MS" pitchFamily="34" charset="0"/>
                <a:hlinkClick r:id="rId8"/>
              </a:rPr>
              <a:t>Center for Media and Information Literacy der Freien Universität Berlin </a:t>
            </a:r>
            <a:r>
              <a:rPr lang="de-DE" sz="2400" b="0" spc="0" dirty="0">
                <a:solidFill>
                  <a:schemeClr val="tx1"/>
                </a:solidFill>
                <a:latin typeface="Trebuchet MS" pitchFamily="34" charset="0"/>
              </a:rPr>
              <a:t>zusammengestellt.</a:t>
            </a:r>
          </a:p>
        </p:txBody>
      </p:sp>
    </p:spTree>
    <p:extLst>
      <p:ext uri="{BB962C8B-B14F-4D97-AF65-F5344CB8AC3E}">
        <p14:creationId xmlns:p14="http://schemas.microsoft.com/office/powerpoint/2010/main" val="2273426581"/>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36</a:t>
            </a:fld>
            <a:endParaRPr lang="de-DE" dirty="0"/>
          </a:p>
        </p:txBody>
      </p:sp>
      <p:graphicFrame>
        <p:nvGraphicFramePr>
          <p:cNvPr id="11" name="Diagramm 10">
            <a:extLst>
              <a:ext uri="{FF2B5EF4-FFF2-40B4-BE49-F238E27FC236}">
                <a16:creationId xmlns:a16="http://schemas.microsoft.com/office/drawing/2014/main" id="{0A836B69-9283-5147-EDCC-9FA79960B14B}"/>
              </a:ext>
            </a:extLst>
          </p:cNvPr>
          <p:cNvGraphicFramePr/>
          <p:nvPr>
            <p:extLst>
              <p:ext uri="{D42A27DB-BD31-4B8C-83A1-F6EECF244321}">
                <p14:modId xmlns:p14="http://schemas.microsoft.com/office/powerpoint/2010/main" val="4251638982"/>
              </p:ext>
            </p:extLst>
          </p:nvPr>
        </p:nvGraphicFramePr>
        <p:xfrm>
          <a:off x="6059512" y="3041576"/>
          <a:ext cx="6898864" cy="570809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feld 1">
            <a:extLst>
              <a:ext uri="{FF2B5EF4-FFF2-40B4-BE49-F238E27FC236}">
                <a16:creationId xmlns:a16="http://schemas.microsoft.com/office/drawing/2014/main" id="{014261ED-7A31-234F-85CD-30A93CE5D98A}"/>
              </a:ext>
            </a:extLst>
          </p:cNvPr>
          <p:cNvSpPr txBox="1"/>
          <p:nvPr/>
        </p:nvSpPr>
        <p:spPr>
          <a:xfrm>
            <a:off x="9364869" y="6530363"/>
            <a:ext cx="3007813" cy="313932"/>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p>
            <a:pPr>
              <a:lnSpc>
                <a:spcPct val="100000"/>
              </a:lnSpc>
              <a:spcBef>
                <a:spcPts val="0"/>
              </a:spcBef>
            </a:pPr>
            <a:r>
              <a:rPr lang="de-DE" sz="1200" b="0" dirty="0">
                <a:latin typeface="Palatino" pitchFamily="2" charset="77"/>
                <a:ea typeface="Palatino" pitchFamily="2" charset="77"/>
              </a:rPr>
              <a:t>Eigene Darstellung - Quelle: Bundesverband Digitalpublisher und Zeitungsverleger</a:t>
            </a:r>
          </a:p>
        </p:txBody>
      </p:sp>
      <p:sp>
        <p:nvSpPr>
          <p:cNvPr id="3" name="Abgerundetes Rechteck">
            <a:extLst>
              <a:ext uri="{FF2B5EF4-FFF2-40B4-BE49-F238E27FC236}">
                <a16:creationId xmlns:a16="http://schemas.microsoft.com/office/drawing/2014/main" id="{CAE44EFC-5B5F-D19D-6DD0-C8EA1E25DCD0}"/>
              </a:ext>
            </a:extLst>
          </p:cNvPr>
          <p:cNvSpPr/>
          <p:nvPr/>
        </p:nvSpPr>
        <p:spPr>
          <a:xfrm>
            <a:off x="5222256" y="1120605"/>
            <a:ext cx="9344744"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Journalistische Printmedien</a:t>
            </a:r>
            <a:endParaRPr lang="de-DE" sz="2400" b="0" dirty="0">
              <a:solidFill>
                <a:schemeClr val="tx1"/>
              </a:solidFill>
              <a:latin typeface="Palatino" pitchFamily="2" charset="77"/>
              <a:ea typeface="Palatino" pitchFamily="2" charset="77"/>
            </a:endParaRPr>
          </a:p>
        </p:txBody>
      </p:sp>
      <p:sp>
        <p:nvSpPr>
          <p:cNvPr id="10" name="Abgerundetes Rechteck">
            <a:extLst>
              <a:ext uri="{FF2B5EF4-FFF2-40B4-BE49-F238E27FC236}">
                <a16:creationId xmlns:a16="http://schemas.microsoft.com/office/drawing/2014/main" id="{A27317A6-F4B5-6181-59FB-305ED5843973}"/>
              </a:ext>
            </a:extLst>
          </p:cNvPr>
          <p:cNvSpPr/>
          <p:nvPr/>
        </p:nvSpPr>
        <p:spPr>
          <a:xfrm>
            <a:off x="15077963" y="1120605"/>
            <a:ext cx="8244000" cy="11888151"/>
          </a:xfrm>
          <a:prstGeom prst="roundRect">
            <a:avLst>
              <a:gd name="adj" fmla="val 5668"/>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hangingPunct="1">
              <a:lnSpc>
                <a:spcPct val="100000"/>
              </a:lnSpc>
              <a:spcBef>
                <a:spcPts val="300"/>
              </a:spcBef>
              <a:spcAft>
                <a:spcPts val="300"/>
              </a:spcAft>
            </a:pPr>
            <a:r>
              <a:rPr lang="de-DE" sz="2400" b="0" dirty="0">
                <a:latin typeface="Palatino" pitchFamily="2" charset="77"/>
              </a:rPr>
              <a:t>Journalistische Printmedien können unterschieden werden:</a:t>
            </a:r>
          </a:p>
          <a:p>
            <a:pPr marL="457200" lvl="0" indent="-457200" hangingPunct="1">
              <a:lnSpc>
                <a:spcPct val="100000"/>
              </a:lnSpc>
              <a:spcBef>
                <a:spcPts val="300"/>
              </a:spcBef>
              <a:spcAft>
                <a:spcPts val="300"/>
              </a:spcAft>
              <a:buFont typeface="+mj-lt"/>
              <a:buAutoNum type="arabicPeriod"/>
            </a:pPr>
            <a:r>
              <a:rPr lang="de-DE" sz="2400" b="0" dirty="0">
                <a:latin typeface="Palatino" pitchFamily="2" charset="77"/>
              </a:rPr>
              <a:t>nach der Vertriebsart: Abonnement-Zeitungen, Kauf von Einzelausgaben </a:t>
            </a:r>
          </a:p>
          <a:p>
            <a:pPr marL="457200" lvl="0" indent="-457200" hangingPunct="1">
              <a:lnSpc>
                <a:spcPct val="100000"/>
              </a:lnSpc>
              <a:spcBef>
                <a:spcPts val="300"/>
              </a:spcBef>
              <a:spcAft>
                <a:spcPts val="300"/>
              </a:spcAft>
              <a:buFont typeface="+mj-lt"/>
              <a:buAutoNum type="arabicPeriod"/>
            </a:pPr>
            <a:r>
              <a:rPr lang="de-DE" sz="2400" b="0" dirty="0">
                <a:latin typeface="Palatino" pitchFamily="2" charset="77"/>
              </a:rPr>
              <a:t>nach dem Verbreitungsgebiet: lokal, regional, überregional</a:t>
            </a:r>
          </a:p>
          <a:p>
            <a:pPr marL="457200" lvl="0" indent="-457200" hangingPunct="1">
              <a:lnSpc>
                <a:spcPct val="100000"/>
              </a:lnSpc>
              <a:spcBef>
                <a:spcPts val="300"/>
              </a:spcBef>
              <a:spcAft>
                <a:spcPts val="300"/>
              </a:spcAft>
              <a:buFont typeface="+mj-lt"/>
              <a:buAutoNum type="arabicPeriod"/>
            </a:pPr>
            <a:r>
              <a:rPr lang="de-DE" sz="2400" b="0" dirty="0">
                <a:latin typeface="Palatino" pitchFamily="2" charset="77"/>
              </a:rPr>
              <a:t>nach der Erscheinungsweise: Tageszeitungen, Wochenzeitungen, Sonntagszeitungen</a:t>
            </a:r>
          </a:p>
          <a:p>
            <a:pPr marL="457200" lvl="0" indent="-457200" hangingPunct="1">
              <a:lnSpc>
                <a:spcPct val="100000"/>
              </a:lnSpc>
              <a:spcBef>
                <a:spcPts val="300"/>
              </a:spcBef>
              <a:spcAft>
                <a:spcPts val="300"/>
              </a:spcAft>
              <a:buFont typeface="+mj-lt"/>
              <a:buAutoNum type="arabicPeriod"/>
            </a:pPr>
            <a:r>
              <a:rPr lang="de-DE" sz="2400" b="0" dirty="0">
                <a:latin typeface="Palatino" pitchFamily="2" charset="77"/>
              </a:rPr>
              <a:t>nach Themen: General Interest oder Special Interest</a:t>
            </a:r>
          </a:p>
          <a:p>
            <a:pPr lvl="0" hangingPunct="1">
              <a:lnSpc>
                <a:spcPct val="100000"/>
              </a:lnSpc>
              <a:spcBef>
                <a:spcPts val="600"/>
              </a:spcBef>
              <a:spcAft>
                <a:spcPts val="600"/>
              </a:spcAft>
            </a:pPr>
            <a:endParaRPr lang="de-DE" sz="1200" b="0" dirty="0">
              <a:latin typeface="Palatino" pitchFamily="2" charset="77"/>
            </a:endParaRPr>
          </a:p>
          <a:p>
            <a:pPr marL="26988" lvl="0" hangingPunct="1">
              <a:lnSpc>
                <a:spcPct val="100000"/>
              </a:lnSpc>
              <a:spcBef>
                <a:spcPts val="600"/>
              </a:spcBef>
              <a:spcAft>
                <a:spcPts val="600"/>
              </a:spcAft>
            </a:pPr>
            <a:r>
              <a:rPr lang="de-DE" sz="2400" dirty="0">
                <a:latin typeface="Palatino" pitchFamily="2" charset="77"/>
              </a:rPr>
              <a:t>Wird es in Zukunft noch gedruckte Zeitungen geben?</a:t>
            </a:r>
            <a:br>
              <a:rPr lang="de-DE" sz="2400" dirty="0">
                <a:latin typeface="Palatino" pitchFamily="2" charset="77"/>
              </a:rPr>
            </a:br>
            <a:r>
              <a:rPr lang="de-DE" sz="2400" b="0" dirty="0">
                <a:latin typeface="Palatino" pitchFamily="2" charset="77"/>
              </a:rPr>
              <a:t>taz-Geschäftsführer Karl Heinz Ruch kündigte an: </a:t>
            </a:r>
            <a:br>
              <a:rPr lang="de-DE" sz="2400" b="0" dirty="0">
                <a:latin typeface="Palatino" pitchFamily="2" charset="77"/>
              </a:rPr>
            </a:br>
            <a:r>
              <a:rPr lang="de-DE" sz="2400" b="0" dirty="0">
                <a:latin typeface="Palatino" pitchFamily="2" charset="77"/>
              </a:rPr>
              <a:t>„Wir gehen fest davon aus, dass es das tägliche Tageszeitungsdrucken bald nicht mehr geben wird. Wir gehen durchaus davon aus, dass beim Drucken etwas bleiben wird, nämlich dass man eine Wochenendausgabe gut weiter publizieren kann.“</a:t>
            </a:r>
          </a:p>
          <a:p>
            <a:pPr lvl="0" hangingPunct="1">
              <a:lnSpc>
                <a:spcPct val="100000"/>
              </a:lnSpc>
              <a:spcBef>
                <a:spcPts val="600"/>
              </a:spcBef>
              <a:spcAft>
                <a:spcPts val="600"/>
              </a:spcAft>
            </a:pPr>
            <a:endParaRPr lang="de-DE" sz="1200" b="0" dirty="0">
              <a:latin typeface="Palatino" pitchFamily="2" charset="77"/>
            </a:endParaRPr>
          </a:p>
          <a:p>
            <a:pPr marL="1080000" lvl="0" hangingPunct="1">
              <a:lnSpc>
                <a:spcPct val="100000"/>
              </a:lnSpc>
              <a:spcBef>
                <a:spcPts val="600"/>
              </a:spcBef>
              <a:spcAft>
                <a:spcPts val="600"/>
              </a:spcAft>
            </a:pPr>
            <a:r>
              <a:rPr lang="de-DE" sz="2400" b="0" dirty="0">
                <a:latin typeface="Palatino" pitchFamily="2" charset="77"/>
              </a:rPr>
              <a:t>Wie stehen Sie zu dieser Aussage? Lesen Sie gedruckte Zeitungen (zumindest wöchentlich/unregelmäßig) oder nutzen Sie ausschließlich Online-Nachrichtenangebote? </a:t>
            </a:r>
          </a:p>
          <a:p>
            <a:pPr lvl="0" hangingPunct="1">
              <a:lnSpc>
                <a:spcPct val="100000"/>
              </a:lnSpc>
              <a:spcBef>
                <a:spcPts val="600"/>
              </a:spcBef>
              <a:spcAft>
                <a:spcPts val="600"/>
              </a:spcAft>
            </a:pPr>
            <a:r>
              <a:rPr lang="de-DE" sz="2400" b="0" dirty="0">
                <a:latin typeface="Palatino" pitchFamily="2" charset="77"/>
              </a:rPr>
              <a:t>Wo sehen Sie Vor- und Nachteile von Printmedien? </a:t>
            </a:r>
          </a:p>
        </p:txBody>
      </p:sp>
      <p:sp>
        <p:nvSpPr>
          <p:cNvPr id="12" name="Abgerundetes Rechteck">
            <a:extLst>
              <a:ext uri="{FF2B5EF4-FFF2-40B4-BE49-F238E27FC236}">
                <a16:creationId xmlns:a16="http://schemas.microsoft.com/office/drawing/2014/main" id="{216AB865-5AFE-A4AF-B5F8-EC90AD1E719D}"/>
              </a:ext>
            </a:extLst>
          </p:cNvPr>
          <p:cNvSpPr/>
          <p:nvPr/>
        </p:nvSpPr>
        <p:spPr>
          <a:xfrm>
            <a:off x="5207000" y="8442176"/>
            <a:ext cx="9360000" cy="4566580"/>
          </a:xfrm>
          <a:prstGeom prst="roundRect">
            <a:avLst>
              <a:gd name="adj" fmla="val 10926"/>
            </a:avLst>
          </a:prstGeom>
          <a:ln w="50800" cap="rnd">
            <a:solidFill>
              <a:srgbClr val="000000"/>
            </a:solidFill>
            <a:custDash>
              <a:ds d="100000" sp="200000"/>
            </a:cust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de-DE" sz="2400" dirty="0">
                <a:solidFill>
                  <a:schemeClr val="tx1"/>
                </a:solidFill>
                <a:latin typeface="Trebuchet MS" panose="020B0703020202090204" pitchFamily="34" charset="0"/>
              </a:rPr>
              <a:t>Hinweis für Dozierende: </a:t>
            </a:r>
            <a:r>
              <a:rPr lang="de-DE" sz="2400" b="0" dirty="0">
                <a:solidFill>
                  <a:schemeClr val="tx1"/>
                </a:solidFill>
                <a:latin typeface="Trebuchet MS" panose="020B0703020202090204" pitchFamily="34" charset="0"/>
              </a:rPr>
              <a:t>Das Zitat von Karl Heinz Ruch stammt aus einem </a:t>
            </a:r>
            <a:r>
              <a:rPr lang="de-DE" sz="2400" b="0" dirty="0">
                <a:solidFill>
                  <a:schemeClr val="tx1"/>
                </a:solidFill>
                <a:latin typeface="Trebuchet MS" panose="020B0703020202090204" pitchFamily="34" charset="0"/>
                <a:hlinkClick r:id="rId4">
                  <a:extLst>
                    <a:ext uri="{A12FA001-AC4F-418D-AE19-62706E023703}">
                      <ahyp:hlinkClr xmlns:ahyp="http://schemas.microsoft.com/office/drawing/2018/hyperlinkcolor" val="tx"/>
                    </a:ext>
                  </a:extLst>
                </a:hlinkClick>
              </a:rPr>
              <a:t>Beitrag des Deutschlandfunks</a:t>
            </a:r>
            <a:r>
              <a:rPr lang="de-DE" sz="2400" b="0" dirty="0">
                <a:solidFill>
                  <a:schemeClr val="tx1"/>
                </a:solidFill>
                <a:latin typeface="Trebuchet MS" panose="020B0703020202090204" pitchFamily="34" charset="0"/>
              </a:rPr>
              <a:t>. In diesem werden drei Tageszeitungen vorgestellt, die unterschiedliche Strategien entwickelt haben, wie sie mit der Krise der Printmedien umgehen. Diese Beispiele können zusätzlich im Plenum besprochen werden.</a:t>
            </a:r>
            <a:endParaRPr lang="de-DE" sz="1200" b="0" dirty="0">
              <a:solidFill>
                <a:schemeClr val="tx1"/>
              </a:solidFill>
              <a:latin typeface="Trebuchet MS" panose="020B0703020202090204" pitchFamily="34" charset="0"/>
            </a:endParaRPr>
          </a:p>
          <a:p>
            <a:pPr>
              <a:lnSpc>
                <a:spcPct val="100000"/>
              </a:lnSpc>
              <a:spcBef>
                <a:spcPts val="0"/>
              </a:spcBef>
              <a:spcAft>
                <a:spcPts val="600"/>
              </a:spcAft>
            </a:pPr>
            <a:r>
              <a:rPr lang="de-DE" sz="2400" b="0" dirty="0">
                <a:solidFill>
                  <a:schemeClr val="tx1"/>
                </a:solidFill>
                <a:latin typeface="Trebuchet MS" panose="020B0703020202090204" pitchFamily="34" charset="0"/>
              </a:rPr>
              <a:t>Arbeitsblatt 11 des kostenlosen PDFs </a:t>
            </a:r>
            <a:r>
              <a:rPr lang="de-DE" sz="2400" b="0" dirty="0">
                <a:solidFill>
                  <a:schemeClr val="tx1"/>
                </a:solidFill>
                <a:latin typeface="Trebuchet MS" panose="020B0703020202090204" pitchFamily="34" charset="0"/>
                <a:hlinkClick r:id="rId5">
                  <a:extLst>
                    <a:ext uri="{A12FA001-AC4F-418D-AE19-62706E023703}">
                      <ahyp:hlinkClr xmlns:ahyp="http://schemas.microsoft.com/office/drawing/2018/hyperlinkcolor" val="tx"/>
                    </a:ext>
                  </a:extLst>
                </a:hlinkClick>
              </a:rPr>
              <a:t>Medien für Einsteiger der Bundeszentrale für politische Bildung/bpb </a:t>
            </a:r>
            <a:r>
              <a:rPr lang="de-DE" sz="2400" b="0" dirty="0">
                <a:solidFill>
                  <a:schemeClr val="tx1"/>
                </a:solidFill>
                <a:latin typeface="Trebuchet MS" panose="020B0703020202090204" pitchFamily="34" charset="0"/>
              </a:rPr>
              <a:t>bietet die Möglichkeit, sich intensiver mit dem Aufbau, Textsorten und der Bedeutung von Zeitungen auseinanderzusetzen. </a:t>
            </a:r>
          </a:p>
        </p:txBody>
      </p:sp>
      <p:pic>
        <p:nvPicPr>
          <p:cNvPr id="6" name="Bild" descr="Bild">
            <a:extLst>
              <a:ext uri="{FF2B5EF4-FFF2-40B4-BE49-F238E27FC236}">
                <a16:creationId xmlns:a16="http://schemas.microsoft.com/office/drawing/2014/main" id="{CD6E83B7-CD91-57F9-A288-50B18484362E}"/>
              </a:ext>
            </a:extLst>
          </p:cNvPr>
          <p:cNvPicPr>
            <a:picLocks noChangeAspect="1"/>
          </p:cNvPicPr>
          <p:nvPr/>
        </p:nvPicPr>
        <p:blipFill>
          <a:blip r:embed="rId6" cstate="print"/>
          <a:stretch>
            <a:fillRect/>
          </a:stretch>
        </p:blipFill>
        <p:spPr>
          <a:xfrm>
            <a:off x="15540470" y="9738320"/>
            <a:ext cx="900002" cy="900002"/>
          </a:xfrm>
          <a:prstGeom prst="rect">
            <a:avLst/>
          </a:prstGeom>
          <a:ln w="3175">
            <a:miter lim="400000"/>
          </a:ln>
        </p:spPr>
      </p:pic>
    </p:spTree>
    <p:extLst>
      <p:ext uri="{BB962C8B-B14F-4D97-AF65-F5344CB8AC3E}">
        <p14:creationId xmlns:p14="http://schemas.microsoft.com/office/powerpoint/2010/main" val="2454777404"/>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a:extLst>
              <a:ext uri="{FF2B5EF4-FFF2-40B4-BE49-F238E27FC236}">
                <a16:creationId xmlns:a16="http://schemas.microsoft.com/office/drawing/2014/main" id="{B35ED1A7-DA3C-3DB4-6426-663AACE77E44}"/>
              </a:ext>
            </a:extLst>
          </p:cNvPr>
          <p:cNvSpPr/>
          <p:nvPr/>
        </p:nvSpPr>
        <p:spPr>
          <a:xfrm>
            <a:off x="15653392" y="3297447"/>
            <a:ext cx="6840760" cy="9681953"/>
          </a:xfrm>
          <a:prstGeom prst="roundRect">
            <a:avLst>
              <a:gd name="adj" fmla="val 7896"/>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solidFill>
                  <a:schemeClr val="tx1"/>
                </a:solidFill>
                <a:latin typeface="Palatino" pitchFamily="2" charset="77"/>
                <a:ea typeface="Palatino" pitchFamily="2" charset="77"/>
              </a:rPr>
              <a:t>Ordnen Sie die größten deutschen Verlage, die </a:t>
            </a:r>
            <a:r>
              <a:rPr lang="de-DE" sz="2400" b="0" dirty="0">
                <a:solidFill>
                  <a:schemeClr val="tx1"/>
                </a:solidFill>
                <a:latin typeface="Palatino" pitchFamily="2" charset="77"/>
                <a:ea typeface="Palatino" pitchFamily="2" charset="77"/>
                <a:hlinkClick r:id="rId3"/>
              </a:rPr>
              <a:t>auf diesem Schaubild </a:t>
            </a:r>
            <a:r>
              <a:rPr lang="de-DE" sz="2400" b="0" dirty="0">
                <a:solidFill>
                  <a:schemeClr val="tx1"/>
                </a:solidFill>
                <a:latin typeface="Palatino" pitchFamily="2" charset="77"/>
                <a:ea typeface="Palatino" pitchFamily="2" charset="77"/>
              </a:rPr>
              <a:t>von Katapult aufgeführt werden, Gruppen zu. Stellen Sie den Gruppen folgende Fragen:</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pitchFamily="2" charset="77"/>
                <a:ea typeface="Palatino" pitchFamily="2" charset="77"/>
              </a:rPr>
              <a:t>Welche Marke des Verlages hat die größte Reichweite?</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pitchFamily="2" charset="77"/>
                <a:ea typeface="Palatino" pitchFamily="2" charset="77"/>
              </a:rPr>
              <a:t>Wie groß ist die Reichweite des Verlages insgesamt?</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pitchFamily="2" charset="77"/>
                <a:ea typeface="Palatino" pitchFamily="2" charset="77"/>
              </a:rPr>
              <a:t>Gibt es eine Reichweite, die überrascht?</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pitchFamily="2" charset="77"/>
                <a:ea typeface="Palatino" pitchFamily="2" charset="77"/>
              </a:rPr>
              <a:t>Wie kann man den Erfolg bestimmter Marken des Verlages erklären?</a:t>
            </a:r>
          </a:p>
          <a:p>
            <a:pPr>
              <a:lnSpc>
                <a:spcPct val="100000"/>
              </a:lnSpc>
              <a:spcBef>
                <a:spcPts val="600"/>
              </a:spcBef>
              <a:spcAft>
                <a:spcPts val="600"/>
              </a:spcAft>
            </a:pPr>
            <a:r>
              <a:rPr lang="de-DE" sz="2400" b="0" dirty="0">
                <a:solidFill>
                  <a:schemeClr val="tx1"/>
                </a:solidFill>
                <a:latin typeface="Palatino" pitchFamily="2" charset="77"/>
                <a:ea typeface="Palatino" pitchFamily="2" charset="77"/>
              </a:rPr>
              <a:t>Zur Beantwortung der Fragen gehen Sie auf die </a:t>
            </a:r>
            <a:r>
              <a:rPr lang="de-DE" sz="2400" b="0" dirty="0">
                <a:solidFill>
                  <a:schemeClr val="tx1"/>
                </a:solidFill>
                <a:latin typeface="Palatino" pitchFamily="2" charset="77"/>
                <a:ea typeface="Palatino" pitchFamily="2" charset="77"/>
                <a:hlinkClick r:id="rId4"/>
              </a:rPr>
              <a:t>Webseite der Allensbacher Markt- und Werbeträgeranalyse (AWA), </a:t>
            </a:r>
            <a:r>
              <a:rPr lang="de-DE" sz="2400" b="0" dirty="0">
                <a:solidFill>
                  <a:schemeClr val="tx1"/>
                </a:solidFill>
                <a:latin typeface="Palatino" pitchFamily="2" charset="77"/>
                <a:ea typeface="Palatino" pitchFamily="2" charset="77"/>
              </a:rPr>
              <a:t>die sämtliche Reichweiten von Zeitschriften und Zeitungen aufgeführt. Die Ergebnisse können anschließend gemeinsam im Plenum diskutiert werden.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37</a:t>
            </a:fld>
            <a:endParaRPr lang="de-DE" dirty="0"/>
          </a:p>
        </p:txBody>
      </p:sp>
      <p:pic>
        <p:nvPicPr>
          <p:cNvPr id="6" name="Bild" descr="Bild">
            <a:extLst>
              <a:ext uri="{FF2B5EF4-FFF2-40B4-BE49-F238E27FC236}">
                <a16:creationId xmlns:a16="http://schemas.microsoft.com/office/drawing/2014/main" id="{92C772F1-3CFF-828F-AD11-40F7EEF437C1}"/>
              </a:ext>
            </a:extLst>
          </p:cNvPr>
          <p:cNvPicPr>
            <a:picLocks noChangeAspect="1"/>
          </p:cNvPicPr>
          <p:nvPr/>
        </p:nvPicPr>
        <p:blipFill>
          <a:blip r:embed="rId5" cstate="print"/>
          <a:stretch>
            <a:fillRect/>
          </a:stretch>
        </p:blipFill>
        <p:spPr>
          <a:xfrm>
            <a:off x="16157447" y="3725751"/>
            <a:ext cx="900002" cy="900002"/>
          </a:xfrm>
          <a:prstGeom prst="rect">
            <a:avLst/>
          </a:prstGeom>
          <a:ln w="3175">
            <a:miter lim="400000"/>
          </a:ln>
        </p:spPr>
      </p:pic>
      <p:sp>
        <p:nvSpPr>
          <p:cNvPr id="10" name="Textfeld 9">
            <a:extLst>
              <a:ext uri="{FF2B5EF4-FFF2-40B4-BE49-F238E27FC236}">
                <a16:creationId xmlns:a16="http://schemas.microsoft.com/office/drawing/2014/main" id="{87DF1621-C4EF-0055-9A63-E2C8ECD66198}"/>
              </a:ext>
            </a:extLst>
          </p:cNvPr>
          <p:cNvSpPr txBox="1"/>
          <p:nvPr/>
        </p:nvSpPr>
        <p:spPr>
          <a:xfrm>
            <a:off x="4915154" y="12728683"/>
            <a:ext cx="8136904" cy="95410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81000" tIns="381000" rIns="381000" bIns="381000" rtlCol="0">
            <a:spAutoFit/>
          </a:bodyPr>
          <a:lstStyle/>
          <a:p>
            <a:pPr>
              <a:lnSpc>
                <a:spcPct val="100000"/>
              </a:lnSpc>
            </a:pPr>
            <a:r>
              <a:rPr lang="de-DE" sz="1200" b="0" dirty="0">
                <a:latin typeface="Palatino" pitchFamily="2" charset="77"/>
                <a:ea typeface="Palatino" pitchFamily="2" charset="77"/>
              </a:rPr>
              <a:t>Quelle: Katapult-Magazin, Lizenz </a:t>
            </a:r>
            <a:r>
              <a:rPr lang="de-DE" sz="1200" b="0" dirty="0">
                <a:hlinkClick r:id="rId6"/>
              </a:rPr>
              <a:t>CC BY-NC-ND 4.0</a:t>
            </a:r>
            <a:r>
              <a:rPr lang="de-DE" sz="1200" b="0" dirty="0"/>
              <a:t> </a:t>
            </a:r>
            <a:endParaRPr lang="de-DE" sz="1200" b="0" dirty="0">
              <a:latin typeface="Palatino" pitchFamily="2" charset="77"/>
              <a:ea typeface="Palatino" pitchFamily="2" charset="77"/>
            </a:endParaRPr>
          </a:p>
        </p:txBody>
      </p:sp>
      <p:sp>
        <p:nvSpPr>
          <p:cNvPr id="7" name="Abgerundetes Rechteck">
            <a:extLst>
              <a:ext uri="{FF2B5EF4-FFF2-40B4-BE49-F238E27FC236}">
                <a16:creationId xmlns:a16="http://schemas.microsoft.com/office/drawing/2014/main" id="{003B2E68-34EC-D8F2-5984-05A2B373D607}"/>
              </a:ext>
            </a:extLst>
          </p:cNvPr>
          <p:cNvSpPr/>
          <p:nvPr/>
        </p:nvSpPr>
        <p:spPr>
          <a:xfrm>
            <a:off x="5222255" y="1120605"/>
            <a:ext cx="17266269"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Journalistische Printmedien</a:t>
            </a:r>
            <a:endParaRPr lang="de-DE" sz="2400" b="0" dirty="0">
              <a:solidFill>
                <a:schemeClr val="tx1"/>
              </a:solidFill>
              <a:latin typeface="Palatino" pitchFamily="2" charset="77"/>
              <a:ea typeface="Palatino" pitchFamily="2" charset="77"/>
            </a:endParaRPr>
          </a:p>
        </p:txBody>
      </p:sp>
      <p:pic>
        <p:nvPicPr>
          <p:cNvPr id="15" name="Bildplatzhalter 12">
            <a:extLst>
              <a:ext uri="{FF2B5EF4-FFF2-40B4-BE49-F238E27FC236}">
                <a16:creationId xmlns:a16="http://schemas.microsoft.com/office/drawing/2014/main" id="{AD0E6364-D635-7D5C-8548-F005247193CF}"/>
              </a:ext>
            </a:extLst>
          </p:cNvPr>
          <p:cNvPicPr>
            <a:picLocks noChangeAspect="1"/>
          </p:cNvPicPr>
          <p:nvPr/>
        </p:nvPicPr>
        <p:blipFill rotWithShape="1">
          <a:blip r:embed="rId7">
            <a:extLst>
              <a:ext uri="{28A0092B-C50C-407E-A947-70E740481C1C}">
                <a14:useLocalDpi xmlns:a14="http://schemas.microsoft.com/office/drawing/2010/main" val="0"/>
              </a:ext>
            </a:extLst>
          </a:blip>
          <a:srcRect l="-16635" r="-16635"/>
          <a:stretch/>
        </p:blipFill>
        <p:spPr>
          <a:xfrm>
            <a:off x="3689350" y="3378994"/>
            <a:ext cx="12534900" cy="9405937"/>
          </a:xfrm>
          <a:prstGeom prst="roundRect">
            <a:avLst>
              <a:gd name="adj" fmla="val 7787"/>
            </a:avLst>
          </a:prstGeom>
        </p:spPr>
      </p:pic>
    </p:spTree>
    <p:extLst>
      <p:ext uri="{BB962C8B-B14F-4D97-AF65-F5344CB8AC3E}">
        <p14:creationId xmlns:p14="http://schemas.microsoft.com/office/powerpoint/2010/main" val="54086608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38</a:t>
            </a:fld>
            <a:endParaRPr lang="de-DE" dirty="0"/>
          </a:p>
        </p:txBody>
      </p:sp>
      <p:sp>
        <p:nvSpPr>
          <p:cNvPr id="3" name="Textfeld 2">
            <a:extLst>
              <a:ext uri="{FF2B5EF4-FFF2-40B4-BE49-F238E27FC236}">
                <a16:creationId xmlns:a16="http://schemas.microsoft.com/office/drawing/2014/main" id="{30D0F77E-71A7-BC49-826D-3E8E01B557AB}"/>
              </a:ext>
            </a:extLst>
          </p:cNvPr>
          <p:cNvSpPr txBox="1"/>
          <p:nvPr/>
        </p:nvSpPr>
        <p:spPr>
          <a:xfrm>
            <a:off x="14181513" y="10274531"/>
            <a:ext cx="769506" cy="149970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0" tIns="381000" rIns="381000" bIns="381000" rtlCol="0">
            <a:spAutoFit/>
          </a:bodyPr>
          <a:lstStyle/>
          <a:p>
            <a:pPr algn="l"/>
            <a:endParaRPr lang="de-DE" err="1"/>
          </a:p>
        </p:txBody>
      </p:sp>
      <p:sp>
        <p:nvSpPr>
          <p:cNvPr id="7" name="Abgerundetes Rechteck">
            <a:extLst>
              <a:ext uri="{FF2B5EF4-FFF2-40B4-BE49-F238E27FC236}">
                <a16:creationId xmlns:a16="http://schemas.microsoft.com/office/drawing/2014/main" id="{DDDEC3BE-1A76-8271-A4D8-D91D916222C4}"/>
              </a:ext>
            </a:extLst>
          </p:cNvPr>
          <p:cNvSpPr/>
          <p:nvPr/>
        </p:nvSpPr>
        <p:spPr>
          <a:xfrm>
            <a:off x="5222255" y="4697040"/>
            <a:ext cx="6804000" cy="8282360"/>
          </a:xfrm>
          <a:prstGeom prst="roundRect">
            <a:avLst>
              <a:gd name="adj" fmla="val 7585"/>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pPr>
            <a:r>
              <a:rPr lang="de-DE" sz="2400" b="0" dirty="0">
                <a:latin typeface="Palatino" pitchFamily="2" charset="77"/>
                <a:ea typeface="Palatino" pitchFamily="2" charset="77"/>
              </a:rPr>
              <a:t>Um die Grundzüge des dualen Rundfunks spielerisch näher zu bringen, hat die gemeinsame Online-Bildungsplattform „so geht MEDIEN" von ARD, ZDF und Deutschlandradio in Zusammenarbeit mit dem SWR das </a:t>
            </a:r>
            <a:r>
              <a:rPr lang="de-DE" sz="2400" b="0" dirty="0">
                <a:latin typeface="Palatino" pitchFamily="2" charset="77"/>
                <a:ea typeface="Palatino" pitchFamily="2" charset="77"/>
                <a:hlinkClick r:id="rId3"/>
              </a:rPr>
              <a:t>Onlinespiel „Auf Sendung!“</a:t>
            </a:r>
            <a:r>
              <a:rPr lang="de-DE" sz="2400" b="0" dirty="0">
                <a:latin typeface="Palatino" pitchFamily="2" charset="77"/>
                <a:ea typeface="Palatino" pitchFamily="2" charset="77"/>
              </a:rPr>
              <a:t> entwickelt. Spieler*innen schlüpfen dabei in die Rollen von Programmgestaltenden. Dabei müssen sie die jeweiligen Anforderungen wie Quotendruck oder den Programmauftrag berücksichtigen, um möglichst viele Punkte zu erhalten.</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a:rPr>
              <a:t>Falls weniger Zeit zur Verfügung steht, bietet </a:t>
            </a:r>
            <a:r>
              <a:rPr lang="de-DE" sz="2400" b="0" i="1" dirty="0">
                <a:latin typeface="Palatino"/>
              </a:rPr>
              <a:t>so geht MEDIEN </a:t>
            </a:r>
            <a:r>
              <a:rPr lang="de-DE" sz="2400" b="0" dirty="0">
                <a:latin typeface="Palatino"/>
              </a:rPr>
              <a:t>zudem </a:t>
            </a:r>
            <a:r>
              <a:rPr lang="de-DE" sz="2400" b="0" dirty="0">
                <a:latin typeface="Palatino"/>
                <a:hlinkClick r:id="rId4"/>
              </a:rPr>
              <a:t>ein Quiz</a:t>
            </a:r>
            <a:r>
              <a:rPr lang="de-DE" sz="2400" b="0" dirty="0">
                <a:latin typeface="Palatino"/>
              </a:rPr>
              <a:t>, in dem die Teilnehmenden mit zehn kurzen Fragen ihr Wissen über das duale Rundfunksystem testen können.</a:t>
            </a:r>
            <a:endParaRPr lang="de-DE" sz="2400" b="0" dirty="0">
              <a:latin typeface="Palatino"/>
              <a:ea typeface="Palatino" pitchFamily="2" charset="77"/>
            </a:endParaRPr>
          </a:p>
        </p:txBody>
      </p:sp>
      <p:sp>
        <p:nvSpPr>
          <p:cNvPr id="8" name="Abgerundetes Rechteck">
            <a:extLst>
              <a:ext uri="{FF2B5EF4-FFF2-40B4-BE49-F238E27FC236}">
                <a16:creationId xmlns:a16="http://schemas.microsoft.com/office/drawing/2014/main" id="{039E8581-35F8-5A03-68E9-BCA5EFBF7D12}"/>
              </a:ext>
            </a:extLst>
          </p:cNvPr>
          <p:cNvSpPr/>
          <p:nvPr/>
        </p:nvSpPr>
        <p:spPr>
          <a:xfrm>
            <a:off x="5222256" y="1120605"/>
            <a:ext cx="17278034" cy="304199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ist das duale Rundfunksystem?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 Deutschland ist das Rundfunksystem zweigeteilt (=„dual“): Auf der einen Seite gibt es die öffentlich-rechtlichen Anbieter wie ARD, ZDF und Deutschlandradio, die sich vor allem durch die Rundfunkbeiträge (Haushaltsabgaben) finanzieren. Auf der anderen Seite bieten private Anbieter wie ProSiebenSat.1 Media und RTL Television ein Programm, das durch Werbung oder andere Bezahlmodelle finanziert wird.</a:t>
            </a:r>
          </a:p>
        </p:txBody>
      </p:sp>
      <p:sp>
        <p:nvSpPr>
          <p:cNvPr id="10" name="Abgerundetes Rechteck">
            <a:extLst>
              <a:ext uri="{FF2B5EF4-FFF2-40B4-BE49-F238E27FC236}">
                <a16:creationId xmlns:a16="http://schemas.microsoft.com/office/drawing/2014/main" id="{041DF2A7-4355-C25B-832E-DAAFCD3F4661}"/>
              </a:ext>
            </a:extLst>
          </p:cNvPr>
          <p:cNvSpPr/>
          <p:nvPr/>
        </p:nvSpPr>
        <p:spPr>
          <a:xfrm>
            <a:off x="12560612" y="4697041"/>
            <a:ext cx="9927913" cy="8282360"/>
          </a:xfrm>
          <a:prstGeom prst="roundRect">
            <a:avLst>
              <a:gd name="adj" fmla="val 6016"/>
            </a:avLst>
          </a:prstGeom>
          <a:ln w="31750" cap="rnd">
            <a:solidFill>
              <a:srgbClr val="000000"/>
            </a:solidFill>
            <a:prstDash val="lg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600"/>
              </a:spcBef>
            </a:pPr>
            <a:r>
              <a:rPr lang="de-DE" sz="2400" dirty="0">
                <a:solidFill>
                  <a:schemeClr val="tx1"/>
                </a:solidFill>
                <a:latin typeface="Trebuchet MS" panose="020B0703020202090204" pitchFamily="34" charset="0"/>
                <a:ea typeface="Palatino" pitchFamily="2" charset="77"/>
              </a:rPr>
              <a:t>Vertiefung: </a:t>
            </a:r>
          </a:p>
          <a:p>
            <a:pPr lvl="0">
              <a:lnSpc>
                <a:spcPct val="100000"/>
              </a:lnSpc>
              <a:spcBef>
                <a:spcPts val="600"/>
              </a:spcBef>
            </a:pPr>
            <a:r>
              <a:rPr lang="de-DE" sz="2400" b="0" dirty="0">
                <a:solidFill>
                  <a:schemeClr val="tx1"/>
                </a:solidFill>
                <a:latin typeface="Trebuchet MS" panose="020B0703020202090204" pitchFamily="34" charset="0"/>
                <a:ea typeface="Palatino" pitchFamily="2" charset="77"/>
                <a:hlinkClick r:id="rId5">
                  <a:extLst>
                    <a:ext uri="{A12FA001-AC4F-418D-AE19-62706E023703}">
                      <ahyp:hlinkClr xmlns:ahyp="http://schemas.microsoft.com/office/drawing/2018/hyperlinkcolor" val="tx"/>
                    </a:ext>
                  </a:extLst>
                </a:hlinkClick>
              </a:rPr>
              <a:t>Dieser Artikel</a:t>
            </a:r>
            <a:r>
              <a:rPr lang="de-DE" sz="2400" b="0" dirty="0">
                <a:solidFill>
                  <a:schemeClr val="tx1"/>
                </a:solidFill>
                <a:latin typeface="Trebuchet MS" panose="020B0703020202090204" pitchFamily="34" charset="0"/>
                <a:ea typeface="Palatino" pitchFamily="2" charset="77"/>
              </a:rPr>
              <a:t> auf der Webseite der bpb bietet eine kurze geschichtliche Einordnung des öffentlich-rechtlichen Rundfunks von der Gründung der ARD 1950 bis heute. </a:t>
            </a:r>
          </a:p>
          <a:p>
            <a:pPr lvl="0">
              <a:lnSpc>
                <a:spcPct val="100000"/>
              </a:lnSpc>
              <a:spcBef>
                <a:spcPts val="600"/>
              </a:spcBef>
            </a:pPr>
            <a:r>
              <a:rPr lang="de-DE" sz="2400" b="0" dirty="0">
                <a:solidFill>
                  <a:schemeClr val="tx1"/>
                </a:solidFill>
                <a:latin typeface="Trebuchet MS" panose="020B0703020202090204" pitchFamily="34" charset="0"/>
                <a:ea typeface="Palatino" pitchFamily="2" charset="77"/>
              </a:rPr>
              <a:t>Wie die Entwicklung des privaten Rundfunks in Deutschland verlief und inwiefern der Prozess als langwierig und schwierig bezeichnet werden kann, wird in </a:t>
            </a:r>
            <a:r>
              <a:rPr lang="de-DE" sz="2400" b="0" dirty="0">
                <a:solidFill>
                  <a:schemeClr val="tx1"/>
                </a:solidFill>
                <a:latin typeface="Trebuchet MS" panose="020B0703020202090204" pitchFamily="34" charset="0"/>
                <a:ea typeface="Palatino" pitchFamily="2" charset="77"/>
                <a:hlinkClick r:id="rId6">
                  <a:extLst>
                    <a:ext uri="{A12FA001-AC4F-418D-AE19-62706E023703}">
                      <ahyp:hlinkClr xmlns:ahyp="http://schemas.microsoft.com/office/drawing/2018/hyperlinkcolor" val="tx"/>
                    </a:ext>
                  </a:extLst>
                </a:hlinkClick>
              </a:rPr>
              <a:t>diesem Artikel</a:t>
            </a:r>
            <a:r>
              <a:rPr lang="de-DE" sz="2400" b="0" dirty="0">
                <a:solidFill>
                  <a:schemeClr val="tx1"/>
                </a:solidFill>
                <a:latin typeface="Trebuchet MS" panose="020B0703020202090204" pitchFamily="34" charset="0"/>
                <a:ea typeface="Palatino" pitchFamily="2" charset="77"/>
              </a:rPr>
              <a:t> auf der Webseite der bpb erläutert.</a:t>
            </a:r>
          </a:p>
          <a:p>
            <a:pPr lvl="0">
              <a:lnSpc>
                <a:spcPct val="100000"/>
              </a:lnSpc>
              <a:spcBef>
                <a:spcPts val="600"/>
              </a:spcBef>
            </a:pPr>
            <a:r>
              <a:rPr lang="de-DE" sz="2400" b="0" dirty="0">
                <a:solidFill>
                  <a:schemeClr val="tx1"/>
                </a:solidFill>
                <a:latin typeface="Trebuchet MS" panose="020B0703020202090204" pitchFamily="34" charset="0"/>
                <a:ea typeface="Palatino" pitchFamily="2" charset="77"/>
                <a:hlinkClick r:id="rId7">
                  <a:extLst>
                    <a:ext uri="{A12FA001-AC4F-418D-AE19-62706E023703}">
                      <ahyp:hlinkClr xmlns:ahyp="http://schemas.microsoft.com/office/drawing/2018/hyperlinkcolor" val="tx"/>
                    </a:ext>
                  </a:extLst>
                </a:hlinkClick>
              </a:rPr>
              <a:t>In dem Beitrag von Planet Wissen</a:t>
            </a:r>
            <a:r>
              <a:rPr lang="de-DE" sz="2400" b="0" dirty="0">
                <a:solidFill>
                  <a:schemeClr val="tx1"/>
                </a:solidFill>
                <a:latin typeface="Trebuchet MS" panose="020B0703020202090204" pitchFamily="34" charset="0"/>
                <a:ea typeface="Palatino" pitchFamily="2" charset="77"/>
              </a:rPr>
              <a:t> wird die Geschichte des Radios in Deutschland in acht Phasen unterteilt, die für unterschiedliche Entwicklungsstufen stehen.</a:t>
            </a:r>
          </a:p>
          <a:p>
            <a:pPr lvl="0">
              <a:lnSpc>
                <a:spcPct val="100000"/>
              </a:lnSpc>
              <a:spcBef>
                <a:spcPts val="600"/>
              </a:spcBef>
            </a:pPr>
            <a:r>
              <a:rPr lang="de-DE" sz="2400" b="0" dirty="0">
                <a:solidFill>
                  <a:schemeClr val="tx1"/>
                </a:solidFill>
                <a:latin typeface="Trebuchet MS" panose="020B0703020202090204" pitchFamily="34" charset="0"/>
                <a:ea typeface="Palatino" pitchFamily="2" charset="77"/>
              </a:rPr>
              <a:t>Längere Erklärvideos bietet auch der Zusammenschluss von BR, ARD, ZDF und Deutschlandradio unter „so geht MEDIEN“:</a:t>
            </a:r>
            <a:br>
              <a:rPr lang="de-DE" sz="2400" b="0" dirty="0">
                <a:solidFill>
                  <a:schemeClr val="tx1"/>
                </a:solidFill>
                <a:latin typeface="Trebuchet MS" panose="020B0703020202090204" pitchFamily="34" charset="0"/>
                <a:ea typeface="Palatino" pitchFamily="2" charset="77"/>
              </a:rPr>
            </a:br>
            <a:r>
              <a:rPr lang="de-DE" sz="2400" b="0" u="sng" dirty="0">
                <a:solidFill>
                  <a:schemeClr val="tx1"/>
                </a:solidFill>
                <a:latin typeface="Trebuchet MS" panose="020B0703020202090204" pitchFamily="34" charset="0"/>
                <a:ea typeface="Palatino" pitchFamily="2" charset="77"/>
                <a:hlinkClick r:id="rId8">
                  <a:extLst>
                    <a:ext uri="{A12FA001-AC4F-418D-AE19-62706E023703}">
                      <ahyp:hlinkClr xmlns:ahyp="http://schemas.microsoft.com/office/drawing/2018/hyperlinkcolor" val="tx"/>
                    </a:ext>
                  </a:extLst>
                </a:hlinkClick>
              </a:rPr>
              <a:t>Auf Sendung: Das duale Rundfunksystem</a:t>
            </a:r>
            <a:r>
              <a:rPr lang="de-DE" sz="2400" b="0" dirty="0">
                <a:solidFill>
                  <a:schemeClr val="tx1"/>
                </a:solidFill>
                <a:latin typeface="Trebuchet MS" panose="020B0703020202090204" pitchFamily="34" charset="0"/>
                <a:ea typeface="Palatino" pitchFamily="2" charset="77"/>
              </a:rPr>
              <a:t>, </a:t>
            </a:r>
            <a:r>
              <a:rPr lang="de-DE" sz="2400" b="0" u="sng" dirty="0">
                <a:solidFill>
                  <a:schemeClr val="tx1"/>
                </a:solidFill>
                <a:latin typeface="Trebuchet MS" panose="020B0703020202090204" pitchFamily="34" charset="0"/>
                <a:ea typeface="Palatino" pitchFamily="2" charset="77"/>
                <a:hlinkClick r:id="rId9">
                  <a:extLst>
                    <a:ext uri="{A12FA001-AC4F-418D-AE19-62706E023703}">
                      <ahyp:hlinkClr xmlns:ahyp="http://schemas.microsoft.com/office/drawing/2018/hyperlinkcolor" val="tx"/>
                    </a:ext>
                  </a:extLst>
                </a:hlinkClick>
              </a:rPr>
              <a:t>Der Rundfunkbeitrag</a:t>
            </a:r>
            <a:r>
              <a:rPr lang="de-DE" sz="2400" b="0" dirty="0">
                <a:solidFill>
                  <a:schemeClr val="tx1"/>
                </a:solidFill>
                <a:latin typeface="Trebuchet MS" panose="020B0703020202090204" pitchFamily="34" charset="0"/>
                <a:ea typeface="Palatino" pitchFamily="2" charset="77"/>
              </a:rPr>
              <a:t>, </a:t>
            </a:r>
            <a:r>
              <a:rPr lang="de-DE" sz="2400" b="0" u="sng" dirty="0">
                <a:solidFill>
                  <a:schemeClr val="tx1"/>
                </a:solidFill>
                <a:latin typeface="Trebuchet MS" panose="020B0703020202090204" pitchFamily="34" charset="0"/>
                <a:ea typeface="Palatino" pitchFamily="2" charset="77"/>
                <a:hlinkClick r:id="rId10">
                  <a:extLst>
                    <a:ext uri="{A12FA001-AC4F-418D-AE19-62706E023703}">
                      <ahyp:hlinkClr xmlns:ahyp="http://schemas.microsoft.com/office/drawing/2018/hyperlinkcolor" val="tx"/>
                    </a:ext>
                  </a:extLst>
                </a:hlinkClick>
              </a:rPr>
              <a:t>Darum gibt es ARD, ZDF &amp; Co.</a:t>
            </a:r>
            <a:r>
              <a:rPr lang="de-DE" sz="2400" b="0" dirty="0">
                <a:solidFill>
                  <a:schemeClr val="tx1"/>
                </a:solidFill>
                <a:latin typeface="Trebuchet MS" panose="020B0703020202090204" pitchFamily="34" charset="0"/>
                <a:ea typeface="Palatino" pitchFamily="2" charset="77"/>
              </a:rPr>
              <a:t>, </a:t>
            </a:r>
            <a:r>
              <a:rPr lang="de-DE" sz="2400" b="0" u="sng" dirty="0">
                <a:solidFill>
                  <a:schemeClr val="tx1"/>
                </a:solidFill>
                <a:latin typeface="Trebuchet MS" panose="020B0703020202090204" pitchFamily="34" charset="0"/>
                <a:ea typeface="Palatino" pitchFamily="2" charset="77"/>
                <a:hlinkClick r:id="rId11">
                  <a:extLst>
                    <a:ext uri="{A12FA001-AC4F-418D-AE19-62706E023703}">
                      <ahyp:hlinkClr xmlns:ahyp="http://schemas.microsoft.com/office/drawing/2018/hyperlinkcolor" val="tx"/>
                    </a:ext>
                  </a:extLst>
                </a:hlinkClick>
              </a:rPr>
              <a:t>Warum jeder Chef bei ARD und ZDF ist</a:t>
            </a:r>
            <a:endParaRPr lang="de-DE" sz="2400" b="0" u="sng" dirty="0">
              <a:solidFill>
                <a:schemeClr val="tx1"/>
              </a:solidFill>
              <a:latin typeface="Trebuchet MS" panose="020B0703020202090204" pitchFamily="34" charset="0"/>
              <a:ea typeface="Palatino" pitchFamily="2" charset="77"/>
            </a:endParaRPr>
          </a:p>
          <a:p>
            <a:pPr>
              <a:lnSpc>
                <a:spcPct val="100000"/>
              </a:lnSpc>
              <a:spcBef>
                <a:spcPts val="600"/>
              </a:spcBef>
            </a:pPr>
            <a:r>
              <a:rPr lang="de-DE" sz="2400" b="0" dirty="0">
                <a:solidFill>
                  <a:schemeClr val="tx1"/>
                </a:solidFill>
                <a:latin typeface="Trebuchet MS" panose="020B0703020202090204" pitchFamily="34" charset="0"/>
                <a:ea typeface="Palatino" pitchFamily="2" charset="77"/>
              </a:rPr>
              <a:t>Die </a:t>
            </a:r>
            <a:r>
              <a:rPr lang="de-DE" sz="2400" b="0" dirty="0">
                <a:solidFill>
                  <a:schemeClr val="tx1"/>
                </a:solidFill>
                <a:latin typeface="Trebuchet MS" panose="020B0703020202090204" pitchFamily="34" charset="0"/>
                <a:ea typeface="Palatino" pitchFamily="2" charset="77"/>
                <a:hlinkClick r:id="rId12">
                  <a:extLst>
                    <a:ext uri="{A12FA001-AC4F-418D-AE19-62706E023703}">
                      <ahyp:hlinkClr xmlns:ahyp="http://schemas.microsoft.com/office/drawing/2018/hyperlinkcolor" val="tx"/>
                    </a:ext>
                  </a:extLst>
                </a:hlinkClick>
              </a:rPr>
              <a:t>zweiminütigen Erklärvideos von MEDIEN360G des MDR </a:t>
            </a:r>
            <a:r>
              <a:rPr lang="de-DE" sz="2400" b="0" dirty="0">
                <a:solidFill>
                  <a:schemeClr val="tx1"/>
                </a:solidFill>
                <a:latin typeface="Trebuchet MS" panose="020B0703020202090204" pitchFamily="34" charset="0"/>
                <a:ea typeface="Palatino" pitchFamily="2" charset="77"/>
              </a:rPr>
              <a:t>geben einen Überblick über den Aufbau, die Finanzierung sowie die Kontrollgremien des öffentlich-rechtlichen Rundfunks. </a:t>
            </a:r>
          </a:p>
        </p:txBody>
      </p:sp>
    </p:spTree>
    <p:extLst>
      <p:ext uri="{BB962C8B-B14F-4D97-AF65-F5344CB8AC3E}">
        <p14:creationId xmlns:p14="http://schemas.microsoft.com/office/powerpoint/2010/main" val="190619573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bgerundetes Rechteck">
            <a:extLst>
              <a:ext uri="{FF2B5EF4-FFF2-40B4-BE49-F238E27FC236}">
                <a16:creationId xmlns:a16="http://schemas.microsoft.com/office/drawing/2014/main" id="{8EC5CB9D-684D-51C2-2FC9-1C17BAE38988}"/>
              </a:ext>
            </a:extLst>
          </p:cNvPr>
          <p:cNvSpPr/>
          <p:nvPr/>
        </p:nvSpPr>
        <p:spPr>
          <a:xfrm>
            <a:off x="13631863" y="1120604"/>
            <a:ext cx="8919265" cy="11858795"/>
          </a:xfrm>
          <a:prstGeom prst="roundRect">
            <a:avLst>
              <a:gd name="adj" fmla="val 5312"/>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0"/>
              </a:spcBef>
            </a:pPr>
            <a:r>
              <a:rPr lang="de-DE" sz="2400" b="0" dirty="0">
                <a:latin typeface="Palatino" pitchFamily="2" charset="77"/>
                <a:ea typeface="Palatino" pitchFamily="2" charset="77"/>
              </a:rPr>
              <a:t>Welche Sender, Programme und Angebote des öffentlich-rechtlichen Rundfunks 	kennen und nutzen Sie? Welche Programme / Sendungen sind für Sie interessant? Tauschen Sie sich in Gruppen aus.</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pitchFamily="2" charset="77"/>
                <a:ea typeface="Palatino" pitchFamily="2" charset="77"/>
              </a:rPr>
              <a:t>Der öffentlich-rechtliche Rundfunk finanziert sich vorrangig aus dem Rundfunkbeitrag. Der </a:t>
            </a:r>
            <a:r>
              <a:rPr lang="de-DE" sz="2400" b="0" dirty="0">
                <a:latin typeface="Palatino" pitchFamily="2" charset="77"/>
                <a:ea typeface="Palatino" pitchFamily="2" charset="77"/>
                <a:hlinkClick r:id="rId3"/>
              </a:rPr>
              <a:t>Medienstaatsvertrag</a:t>
            </a:r>
            <a:r>
              <a:rPr lang="de-DE" sz="2400" b="0" dirty="0">
                <a:latin typeface="Palatino" pitchFamily="2" charset="77"/>
                <a:ea typeface="Palatino" pitchFamily="2" charset="77"/>
              </a:rPr>
              <a:t> definiert, was das Fernseh- und Radioprogramm des öffentlichen Rundfunks inhaltlich dafür bieten muss, wie folgt (§ 2, 25-28):</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pitchFamily="2" charset="77"/>
                <a:ea typeface="Palatino" pitchFamily="2" charset="77"/>
              </a:rPr>
              <a:t>„Information: Nachrichten und Zeitgeschehen, politische Information, Wirtschaft, Auslandsberichte, Religiöses, Sport, Regionales, Gesellschaftliches, Service und Zeitgeschichtliches,</a:t>
            </a:r>
          </a:p>
          <a:p>
            <a:pPr>
              <a:lnSpc>
                <a:spcPct val="100000"/>
              </a:lnSpc>
              <a:spcBef>
                <a:spcPts val="0"/>
              </a:spcBef>
            </a:pPr>
            <a:br>
              <a:rPr lang="de-DE" sz="2400" b="0" dirty="0">
                <a:latin typeface="Palatino" pitchFamily="2" charset="77"/>
                <a:ea typeface="Palatino" pitchFamily="2" charset="77"/>
              </a:rPr>
            </a:br>
            <a:r>
              <a:rPr lang="de-DE" sz="2400" b="0" dirty="0">
                <a:latin typeface="Palatino" pitchFamily="2" charset="77"/>
                <a:ea typeface="Palatino" pitchFamily="2" charset="77"/>
              </a:rPr>
              <a:t>Bildung : Wissenschaft und Technik, Alltag und Ratgeber, Theologie und Ethik, Tiere und Natur, Gesellschaft, Kinder und Jugend, Erziehung, Geschichte und andere Länder,</a:t>
            </a:r>
          </a:p>
          <a:p>
            <a:pPr>
              <a:lnSpc>
                <a:spcPct val="100000"/>
              </a:lnSpc>
              <a:spcBef>
                <a:spcPts val="0"/>
              </a:spcBef>
            </a:pPr>
            <a:br>
              <a:rPr lang="de-DE" sz="2400" b="0" dirty="0">
                <a:latin typeface="Palatino" pitchFamily="2" charset="77"/>
                <a:ea typeface="Palatino" pitchFamily="2" charset="77"/>
              </a:rPr>
            </a:br>
            <a:r>
              <a:rPr lang="de-DE" sz="2400" b="0" dirty="0">
                <a:latin typeface="Palatino" pitchFamily="2" charset="77"/>
                <a:ea typeface="Palatino" pitchFamily="2" charset="77"/>
              </a:rPr>
              <a:t>Kultur: Bühnenstücke, Musik, Fernsehspiele, Fernsehfilme und Hörspiele, bildende Kunst, Architektur, Philosophie und Religion, Literatur und Kino,</a:t>
            </a:r>
          </a:p>
          <a:p>
            <a:pPr>
              <a:lnSpc>
                <a:spcPct val="100000"/>
              </a:lnSpc>
              <a:spcBef>
                <a:spcPts val="0"/>
              </a:spcBef>
            </a:pPr>
            <a:br>
              <a:rPr lang="de-DE" sz="2400" b="0" dirty="0">
                <a:latin typeface="Palatino" pitchFamily="2" charset="77"/>
                <a:ea typeface="Palatino" pitchFamily="2" charset="77"/>
              </a:rPr>
            </a:br>
            <a:r>
              <a:rPr lang="de-DE" sz="2400" b="0" dirty="0">
                <a:latin typeface="Palatino" pitchFamily="2" charset="77"/>
                <a:ea typeface="Palatino" pitchFamily="2" charset="77"/>
              </a:rPr>
              <a:t>Unterhaltung: Kabarett und Comedy, Filme, Serien, Shows, Talk-Shows, Spiele, Musik,“</a:t>
            </a:r>
            <a:endParaRPr lang="de-DE" sz="2400" dirty="0"/>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39</a:t>
            </a:fld>
            <a:endParaRPr lang="de-DE" dirty="0"/>
          </a:p>
        </p:txBody>
      </p:sp>
      <p:pic>
        <p:nvPicPr>
          <p:cNvPr id="6" name="Bild" descr="Bild">
            <a:extLst>
              <a:ext uri="{FF2B5EF4-FFF2-40B4-BE49-F238E27FC236}">
                <a16:creationId xmlns:a16="http://schemas.microsoft.com/office/drawing/2014/main" id="{99CD5F40-FBA4-E0D5-B24E-296AC7165DA2}"/>
              </a:ext>
            </a:extLst>
          </p:cNvPr>
          <p:cNvPicPr>
            <a:picLocks noChangeAspect="1"/>
          </p:cNvPicPr>
          <p:nvPr/>
        </p:nvPicPr>
        <p:blipFill>
          <a:blip r:embed="rId4" cstate="print"/>
          <a:stretch>
            <a:fillRect/>
          </a:stretch>
        </p:blipFill>
        <p:spPr>
          <a:xfrm>
            <a:off x="14051017" y="1506247"/>
            <a:ext cx="900002" cy="900002"/>
          </a:xfrm>
          <a:prstGeom prst="rect">
            <a:avLst/>
          </a:prstGeom>
          <a:ln w="3175">
            <a:miter lim="400000"/>
          </a:ln>
        </p:spPr>
      </p:pic>
      <p:sp>
        <p:nvSpPr>
          <p:cNvPr id="7" name="Abgerundetes Rechteck">
            <a:extLst>
              <a:ext uri="{FF2B5EF4-FFF2-40B4-BE49-F238E27FC236}">
                <a16:creationId xmlns:a16="http://schemas.microsoft.com/office/drawing/2014/main" id="{9C0BA27D-ADFC-AC54-9D1F-F4058F3E3B4E}"/>
              </a:ext>
            </a:extLst>
          </p:cNvPr>
          <p:cNvSpPr/>
          <p:nvPr/>
        </p:nvSpPr>
        <p:spPr>
          <a:xfrm>
            <a:off x="5222256" y="1120605"/>
            <a:ext cx="7917855" cy="1877479"/>
          </a:xfrm>
          <a:prstGeom prst="roundRect">
            <a:avLst>
              <a:gd name="adj" fmla="val 25273"/>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ist das duale Rundfunksystem? </a:t>
            </a:r>
            <a:br>
              <a:rPr lang="de-DE" dirty="0">
                <a:solidFill>
                  <a:schemeClr val="tx1"/>
                </a:solidFill>
                <a:latin typeface="Trebuchet MS" panose="020B0703020202090204" pitchFamily="34" charset="0"/>
              </a:rPr>
            </a:br>
            <a:r>
              <a:rPr lang="de-DE" dirty="0">
                <a:solidFill>
                  <a:schemeClr val="tx1"/>
                </a:solidFill>
                <a:latin typeface="Trebuchet MS" panose="020B0703020202090204" pitchFamily="34" charset="0"/>
              </a:rPr>
              <a:t>Der öffentlich-rechtliche Rundfunk</a:t>
            </a:r>
            <a:endParaRPr lang="de-DE" sz="2400" b="0" dirty="0">
              <a:solidFill>
                <a:schemeClr val="tx1"/>
              </a:solidFill>
              <a:latin typeface="Palatino" pitchFamily="2" charset="77"/>
              <a:ea typeface="Palatino" pitchFamily="2" charset="77"/>
            </a:endParaRPr>
          </a:p>
        </p:txBody>
      </p:sp>
      <p:sp>
        <p:nvSpPr>
          <p:cNvPr id="11" name="Abgerundetes Rechteck">
            <a:extLst>
              <a:ext uri="{FF2B5EF4-FFF2-40B4-BE49-F238E27FC236}">
                <a16:creationId xmlns:a16="http://schemas.microsoft.com/office/drawing/2014/main" id="{3E867125-1610-B7A5-46A7-1E7CB9190636}"/>
              </a:ext>
            </a:extLst>
          </p:cNvPr>
          <p:cNvSpPr/>
          <p:nvPr/>
        </p:nvSpPr>
        <p:spPr>
          <a:xfrm>
            <a:off x="5220001" y="3473450"/>
            <a:ext cx="7917856" cy="9505949"/>
          </a:xfrm>
          <a:prstGeom prst="roundRect">
            <a:avLst>
              <a:gd name="adj" fmla="val 6957"/>
            </a:avLst>
          </a:prstGeom>
          <a:blipFill>
            <a:blip r:embed="rId5"/>
            <a:stretch>
              <a:fillRect l="895" t="12508" r="-922" b="8720"/>
            </a:stretch>
          </a:blipFill>
          <a:ln w="88900" cap="flat">
            <a:solidFill>
              <a:srgbClr val="EAD6E9"/>
            </a:solidFill>
          </a:ln>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no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solidFill>
                <a:schemeClr val="tx1"/>
              </a:solidFill>
              <a:latin typeface="Palatino" pitchFamily="2" charset="77"/>
              <a:ea typeface="Palatino" pitchFamily="2" charset="77"/>
            </a:endParaRPr>
          </a:p>
        </p:txBody>
      </p:sp>
    </p:spTree>
    <p:extLst>
      <p:ext uri="{BB962C8B-B14F-4D97-AF65-F5344CB8AC3E}">
        <p14:creationId xmlns:p14="http://schemas.microsoft.com/office/powerpoint/2010/main" val="420850202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C88AC2A2-4584-0F07-BA5F-388B7013BA77}"/>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4</a:t>
            </a:fld>
            <a:endParaRPr lang="de-DE" dirty="0"/>
          </a:p>
        </p:txBody>
      </p:sp>
      <p:sp>
        <p:nvSpPr>
          <p:cNvPr id="11" name="Abgerundetes Rechteck">
            <a:extLst>
              <a:ext uri="{FF2B5EF4-FFF2-40B4-BE49-F238E27FC236}">
                <a16:creationId xmlns:a16="http://schemas.microsoft.com/office/drawing/2014/main" id="{0DE3A12E-8E78-CB9E-934D-FB9ACA190DF7}"/>
              </a:ext>
            </a:extLst>
          </p:cNvPr>
          <p:cNvSpPr>
            <a:spLocks noGrp="1" noRot="1" noMove="1" noResize="1" noEditPoints="1" noAdjustHandles="1" noChangeArrowheads="1" noChangeShapeType="1"/>
          </p:cNvSpPr>
          <p:nvPr/>
        </p:nvSpPr>
        <p:spPr>
          <a:xfrm>
            <a:off x="5206999" y="1096963"/>
            <a:ext cx="17281525" cy="4608909"/>
          </a:xfrm>
          <a:prstGeom prst="roundRect">
            <a:avLst>
              <a:gd name="adj" fmla="val 11385"/>
            </a:avLst>
          </a:prstGeom>
          <a:solidFill>
            <a:srgbClr val="E6E3E0"/>
          </a:solidFill>
          <a:ln w="3175">
            <a:miter lim="400000"/>
          </a:ln>
          <a:effectLst>
            <a:softEdge rad="0"/>
          </a:effectLst>
        </p:spPr>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3132138">
              <a:lnSpc>
                <a:spcPct val="100000"/>
              </a:lnSpc>
              <a:spcBef>
                <a:spcPts val="600"/>
              </a:spcBef>
              <a:spcAft>
                <a:spcPts val="600"/>
              </a:spcAft>
            </a:pPr>
            <a:r>
              <a:rPr lang="de-DE" sz="2400" b="0" dirty="0">
                <a:latin typeface="Palatino" pitchFamily="2" charset="77"/>
                <a:ea typeface="Palatino" pitchFamily="2" charset="77"/>
              </a:rPr>
              <a:t>Lizensiert sind die vorliegenden Materialien mit CC BY-SA 4.0, Grimme-Akademie.</a:t>
            </a:r>
          </a:p>
          <a:p>
            <a:pPr marL="3132138">
              <a:lnSpc>
                <a:spcPct val="100000"/>
              </a:lnSpc>
              <a:spcBef>
                <a:spcPts val="600"/>
              </a:spcBef>
              <a:spcAft>
                <a:spcPts val="600"/>
              </a:spcAft>
            </a:pPr>
            <a:r>
              <a:rPr lang="de-DE" sz="2400" b="0" dirty="0">
                <a:latin typeface="Palatino" pitchFamily="2" charset="77"/>
                <a:ea typeface="Palatino" pitchFamily="2" charset="77"/>
              </a:rPr>
              <a:t>Verlinkte Fremdmaterialen sind als solche erkennbar (Quellenhinweis) und unterliegen jeweils den Lizenzbedingungen der entsprechenden Quelle. </a:t>
            </a:r>
          </a:p>
          <a:p>
            <a:pPr>
              <a:lnSpc>
                <a:spcPct val="100000"/>
              </a:lnSpc>
              <a:spcBef>
                <a:spcPts val="600"/>
              </a:spcBef>
              <a:spcAft>
                <a:spcPts val="600"/>
              </a:spcAft>
            </a:pPr>
            <a:r>
              <a:rPr lang="de-DE" sz="2400" b="0" dirty="0">
                <a:latin typeface="Palatino" pitchFamily="2" charset="77"/>
                <a:ea typeface="Palatino" pitchFamily="2" charset="77"/>
              </a:rPr>
              <a:t>Wir haben versucht Quellen auszusuchen, die kostenfrei zugänglich sind. Hier bitten wir um Verständnis, falls einzelne Anbieter den Zugriff verändern. </a:t>
            </a:r>
          </a:p>
          <a:p>
            <a:pPr>
              <a:lnSpc>
                <a:spcPct val="100000"/>
              </a:lnSpc>
              <a:spcBef>
                <a:spcPts val="600"/>
              </a:spcBef>
              <a:spcAft>
                <a:spcPts val="600"/>
              </a:spcAft>
            </a:pPr>
            <a:r>
              <a:rPr lang="de-DE" sz="2400" b="0" dirty="0">
                <a:latin typeface="Palatino" pitchFamily="2" charset="77"/>
                <a:ea typeface="Palatino" pitchFamily="2" charset="77"/>
              </a:rPr>
              <a:t>Für die Umsetzung vieler Inhalte werden Internetzugänge und Laptops bzw. Tablets oder PCs benötigt. Ferner sollten Flipcharts, Moderationskarten und ausreichend Stifte für die Arbeit mit den Teilnehmenden zur Verfügung stehen.</a:t>
            </a:r>
            <a:endParaRPr lang="de-DE" altLang="de-DE" sz="2400" b="0" dirty="0">
              <a:latin typeface="Palatino" pitchFamily="2" charset="77"/>
              <a:ea typeface="Palatino" pitchFamily="2" charset="77"/>
            </a:endParaRPr>
          </a:p>
        </p:txBody>
      </p:sp>
      <p:pic>
        <p:nvPicPr>
          <p:cNvPr id="12" name="Grafik 5">
            <a:extLst>
              <a:ext uri="{FF2B5EF4-FFF2-40B4-BE49-F238E27FC236}">
                <a16:creationId xmlns:a16="http://schemas.microsoft.com/office/drawing/2014/main" id="{E4066660-8E1E-905B-5674-EE20687A3E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52923" y="1638794"/>
            <a:ext cx="2808287"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bgerundetes Rechteck">
            <a:extLst>
              <a:ext uri="{FF2B5EF4-FFF2-40B4-BE49-F238E27FC236}">
                <a16:creationId xmlns:a16="http://schemas.microsoft.com/office/drawing/2014/main" id="{8E4412A8-1E9E-7CAF-1AAD-339DF766B149}"/>
              </a:ext>
            </a:extLst>
          </p:cNvPr>
          <p:cNvSpPr>
            <a:spLocks noGrp="1" noRot="1" noMove="1" noResize="1" noEditPoints="1" noAdjustHandles="1" noChangeArrowheads="1" noChangeShapeType="1"/>
          </p:cNvSpPr>
          <p:nvPr/>
        </p:nvSpPr>
        <p:spPr>
          <a:xfrm>
            <a:off x="5207000" y="6497960"/>
            <a:ext cx="17281525" cy="5244283"/>
          </a:xfrm>
          <a:prstGeom prst="roundRect">
            <a:avLst>
              <a:gd name="adj" fmla="val 10403"/>
            </a:avLst>
          </a:prstGeom>
          <a:ln/>
        </p:spPr>
        <p:style>
          <a:lnRef idx="2">
            <a:schemeClr val="dk1"/>
          </a:lnRef>
          <a:fillRef idx="1">
            <a:schemeClr val="lt1"/>
          </a:fillRef>
          <a:effectRef idx="0">
            <a:schemeClr val="dk1"/>
          </a:effectRef>
          <a:fontRef idx="minor">
            <a:schemeClr val="dk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26988">
              <a:lnSpc>
                <a:spcPct val="100000"/>
              </a:lnSpc>
              <a:spcBef>
                <a:spcPts val="600"/>
              </a:spcBef>
              <a:spcAft>
                <a:spcPts val="600"/>
              </a:spcAft>
            </a:pPr>
            <a:r>
              <a:rPr lang="de-DE" sz="2400" b="0" dirty="0">
                <a:latin typeface="Palatino" pitchFamily="2" charset="77"/>
                <a:ea typeface="Palatino" pitchFamily="2" charset="77"/>
              </a:rPr>
              <a:t>Wir gehen davon aus, dass Sie als Dozierende Ihre Zielgruppe am besten kennen und einschätzen können. In unseren Materialien finden sich daher keine Altersdifferenzierung und keine Hinweise zu Schwierigkeitsgraden. Eine Binnendifferenzierung muss von den Dozierenden für die jeweilige Zielgruppe selbst vorgenommen werden. </a:t>
            </a:r>
          </a:p>
          <a:p>
            <a:pPr marL="26988">
              <a:lnSpc>
                <a:spcPct val="100000"/>
              </a:lnSpc>
              <a:spcBef>
                <a:spcPts val="600"/>
              </a:spcBef>
              <a:spcAft>
                <a:spcPts val="600"/>
              </a:spcAft>
            </a:pPr>
            <a:r>
              <a:rPr lang="de-DE" sz="2400" b="0" dirty="0">
                <a:latin typeface="Palatino" pitchFamily="2" charset="77"/>
                <a:ea typeface="Palatino" pitchFamily="2" charset="77"/>
              </a:rPr>
              <a:t>Wir hoffen, dass die Präsentation durch die Zusammenstellung verschiedener Quellen und Hinweise auf Websites, die Nennung weiterer Institutionen und konkreter Arbeitsblätter bei Ihrer Vorbereitung und Durchführung Ihre Arbeit ergänzt und erleichtert und im Idealfall inspiriert. </a:t>
            </a:r>
          </a:p>
          <a:p>
            <a:pPr marL="26988">
              <a:lnSpc>
                <a:spcPct val="100000"/>
              </a:lnSpc>
              <a:spcBef>
                <a:spcPts val="600"/>
              </a:spcBef>
              <a:spcAft>
                <a:spcPts val="600"/>
              </a:spcAft>
            </a:pPr>
            <a:r>
              <a:rPr lang="de-DE" sz="2400" b="0" dirty="0">
                <a:latin typeface="Palatino" pitchFamily="2" charset="77"/>
                <a:ea typeface="Palatino" pitchFamily="2" charset="77"/>
              </a:rPr>
              <a:t>Ganz wichtig hierbei: Diese Auswahl ist nur als Vorschlag zu verstehen, dem gefolgt werden kann, aber sicher nicht muss. </a:t>
            </a:r>
          </a:p>
          <a:p>
            <a:pPr marL="26988">
              <a:lnSpc>
                <a:spcPct val="100000"/>
              </a:lnSpc>
              <a:spcBef>
                <a:spcPts val="600"/>
              </a:spcBef>
              <a:spcAft>
                <a:spcPts val="600"/>
              </a:spcAft>
            </a:pPr>
            <a:r>
              <a:rPr lang="de-DE" sz="2400" b="0" dirty="0">
                <a:latin typeface="Palatino" pitchFamily="2" charset="77"/>
                <a:ea typeface="Palatino" pitchFamily="2" charset="77"/>
              </a:rPr>
              <a:t>Wir wünschen viel Spaß!</a:t>
            </a:r>
          </a:p>
          <a:p>
            <a:pPr marL="26988">
              <a:lnSpc>
                <a:spcPct val="100000"/>
              </a:lnSpc>
              <a:spcBef>
                <a:spcPts val="600"/>
              </a:spcBef>
              <a:spcAft>
                <a:spcPts val="600"/>
              </a:spcAft>
            </a:pPr>
            <a:endParaRPr lang="de-DE" sz="2400" b="0" dirty="0">
              <a:latin typeface="Palatino" pitchFamily="2" charset="77"/>
              <a:ea typeface="Palatino" pitchFamily="2" charset="77"/>
            </a:endParaRPr>
          </a:p>
        </p:txBody>
      </p:sp>
    </p:spTree>
    <p:extLst>
      <p:ext uri="{BB962C8B-B14F-4D97-AF65-F5344CB8AC3E}">
        <p14:creationId xmlns:p14="http://schemas.microsoft.com/office/powerpoint/2010/main" val="105270022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bgerundetes Rechteck">
            <a:extLst>
              <a:ext uri="{FF2B5EF4-FFF2-40B4-BE49-F238E27FC236}">
                <a16:creationId xmlns:a16="http://schemas.microsoft.com/office/drawing/2014/main" id="{8EC5CB9D-684D-51C2-2FC9-1C17BAE38988}"/>
              </a:ext>
            </a:extLst>
          </p:cNvPr>
          <p:cNvSpPr/>
          <p:nvPr/>
        </p:nvSpPr>
        <p:spPr>
          <a:xfrm>
            <a:off x="14063911" y="1120604"/>
            <a:ext cx="8425233" cy="11858795"/>
          </a:xfrm>
          <a:prstGeom prst="roundRect">
            <a:avLst>
              <a:gd name="adj" fmla="val 5312"/>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pPr>
            <a:r>
              <a:rPr lang="de-DE" sz="2400" b="0" dirty="0">
                <a:latin typeface="Palatino" pitchFamily="2" charset="77"/>
                <a:ea typeface="Palatino" pitchFamily="2" charset="77"/>
              </a:rPr>
              <a:t>Die privaten Rundfunkunternehmen finanzieren sich größtenteils über Werbeeinnahmen. Neben den klassisch werbefinanzierten Fernsehsendern wie RTL oder ProSieben gibt es aber auch Anbieter, deren Finanzierungsgrundlage alternative Geschäftsmodelle wie Abonnement-Modelle, Pay-TV- oder Teleshopping-Formate sind.</a:t>
            </a:r>
          </a:p>
          <a:p>
            <a:pPr>
              <a:lnSpc>
                <a:spcPct val="100000"/>
              </a:lnSpc>
              <a:spcBef>
                <a:spcPts val="0"/>
              </a:spcBef>
            </a:pPr>
            <a:endParaRPr lang="de-DE" sz="2400" b="0" dirty="0">
              <a:latin typeface="Palatino" pitchFamily="2" charset="77"/>
              <a:ea typeface="Palatino" pitchFamily="2" charset="77"/>
            </a:endParaRPr>
          </a:p>
          <a:p>
            <a:pPr marL="1080000">
              <a:lnSpc>
                <a:spcPct val="100000"/>
              </a:lnSpc>
              <a:spcBef>
                <a:spcPts val="0"/>
              </a:spcBef>
            </a:pPr>
            <a:r>
              <a:rPr lang="de-DE" sz="2400" b="0" dirty="0">
                <a:latin typeface="Palatino" pitchFamily="2" charset="77"/>
                <a:ea typeface="Palatino" pitchFamily="2" charset="77"/>
              </a:rPr>
              <a:t>Welche Sender und Sendungen des privaten Rundfunks kennen und nutzen Sie? Wie haben Streaming-Dienste das Rundfunksystem verändert? Tauschen Sie sich in Gruppen aus. </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pitchFamily="2" charset="77"/>
                <a:ea typeface="Palatino" pitchFamily="2" charset="77"/>
              </a:rPr>
              <a:t>Auf dem Bild sind private Fernsehsender und Streamingdienste abgebildet, es gibt allerdings auch eine Großzahl an privatfinanzierten Radiosendern, die vor allem regional empfangen werden. Zur Einordnung: 2022 wurden 83 öffentlich-rechtliche und 264 private Radiosender gezählt. </a:t>
            </a:r>
          </a:p>
          <a:p>
            <a:pPr>
              <a:lnSpc>
                <a:spcPct val="100000"/>
              </a:lnSpc>
              <a:spcBef>
                <a:spcPts val="0"/>
              </a:spcBef>
            </a:pPr>
            <a:r>
              <a:rPr lang="de-DE" sz="2400" b="0" dirty="0">
                <a:latin typeface="Palatino" pitchFamily="2" charset="77"/>
                <a:ea typeface="Palatino" pitchFamily="2" charset="77"/>
              </a:rPr>
              <a:t>Auf dieser </a:t>
            </a:r>
            <a:r>
              <a:rPr lang="de-DE" sz="2400" b="0" dirty="0">
                <a:latin typeface="Palatino" pitchFamily="2" charset="77"/>
                <a:ea typeface="Palatino" pitchFamily="2" charset="77"/>
                <a:hlinkClick r:id="rId3"/>
              </a:rPr>
              <a:t>Auflistung auf Wikipedia </a:t>
            </a:r>
            <a:r>
              <a:rPr lang="de-DE" sz="2400" b="0" dirty="0">
                <a:latin typeface="Palatino" pitchFamily="2" charset="77"/>
                <a:ea typeface="Palatino" pitchFamily="2" charset="77"/>
              </a:rPr>
              <a:t>können Sie sich einen Überblick über öffentlich-rechtliche und private Hörfunksender machen.</a:t>
            </a:r>
          </a:p>
          <a:p>
            <a:pPr>
              <a:lnSpc>
                <a:spcPct val="100000"/>
              </a:lnSpc>
              <a:spcBef>
                <a:spcPts val="0"/>
              </a:spcBef>
            </a:pPr>
            <a:r>
              <a:rPr lang="de-DE" sz="2400" b="0" dirty="0">
                <a:latin typeface="Palatino" pitchFamily="2" charset="77"/>
                <a:ea typeface="Palatino" pitchFamily="2" charset="77"/>
              </a:rPr>
              <a:t> </a:t>
            </a:r>
          </a:p>
          <a:p>
            <a:pPr>
              <a:lnSpc>
                <a:spcPct val="100000"/>
              </a:lnSpc>
              <a:spcBef>
                <a:spcPts val="0"/>
              </a:spcBef>
            </a:pPr>
            <a:r>
              <a:rPr lang="de-DE" sz="2400" b="0" dirty="0">
                <a:latin typeface="Palatino" pitchFamily="2" charset="77"/>
                <a:ea typeface="Palatino" pitchFamily="2" charset="77"/>
              </a:rPr>
              <a:t>Diskutieren Sie, worin Sie die Vor- und Nachteile des öffentlich-rechtlichen und privaten Rundfunks sehen. </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40</a:t>
            </a:fld>
            <a:endParaRPr lang="de-DE" dirty="0"/>
          </a:p>
        </p:txBody>
      </p:sp>
      <p:pic>
        <p:nvPicPr>
          <p:cNvPr id="6" name="Bild" descr="Bild">
            <a:extLst>
              <a:ext uri="{FF2B5EF4-FFF2-40B4-BE49-F238E27FC236}">
                <a16:creationId xmlns:a16="http://schemas.microsoft.com/office/drawing/2014/main" id="{99CD5F40-FBA4-E0D5-B24E-296AC7165DA2}"/>
              </a:ext>
            </a:extLst>
          </p:cNvPr>
          <p:cNvPicPr>
            <a:picLocks noChangeAspect="1"/>
          </p:cNvPicPr>
          <p:nvPr/>
        </p:nvPicPr>
        <p:blipFill>
          <a:blip r:embed="rId4" cstate="print"/>
          <a:stretch>
            <a:fillRect/>
          </a:stretch>
        </p:blipFill>
        <p:spPr>
          <a:xfrm>
            <a:off x="14483065" y="4491058"/>
            <a:ext cx="900002" cy="900002"/>
          </a:xfrm>
          <a:prstGeom prst="rect">
            <a:avLst/>
          </a:prstGeom>
          <a:ln w="3175">
            <a:miter lim="400000"/>
          </a:ln>
        </p:spPr>
      </p:pic>
      <p:sp>
        <p:nvSpPr>
          <p:cNvPr id="7" name="Abgerundetes Rechteck">
            <a:extLst>
              <a:ext uri="{FF2B5EF4-FFF2-40B4-BE49-F238E27FC236}">
                <a16:creationId xmlns:a16="http://schemas.microsoft.com/office/drawing/2014/main" id="{9C0BA27D-ADFC-AC54-9D1F-F4058F3E3B4E}"/>
              </a:ext>
            </a:extLst>
          </p:cNvPr>
          <p:cNvSpPr/>
          <p:nvPr/>
        </p:nvSpPr>
        <p:spPr>
          <a:xfrm>
            <a:off x="5222256" y="1120605"/>
            <a:ext cx="8121871" cy="1976816"/>
          </a:xfrm>
          <a:prstGeom prst="roundRect">
            <a:avLst>
              <a:gd name="adj" fmla="val 23649"/>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ist das duale Rundfunksystem? Der private Rundfunk</a:t>
            </a:r>
            <a:endParaRPr lang="de-DE" sz="2400" b="0" dirty="0">
              <a:solidFill>
                <a:schemeClr val="tx1"/>
              </a:solidFill>
              <a:latin typeface="Palatino" pitchFamily="2" charset="77"/>
              <a:ea typeface="Palatino" pitchFamily="2" charset="77"/>
            </a:endParaRPr>
          </a:p>
        </p:txBody>
      </p:sp>
      <p:sp>
        <p:nvSpPr>
          <p:cNvPr id="11" name="Abgerundetes Rechteck">
            <a:extLst>
              <a:ext uri="{FF2B5EF4-FFF2-40B4-BE49-F238E27FC236}">
                <a16:creationId xmlns:a16="http://schemas.microsoft.com/office/drawing/2014/main" id="{3E867125-1610-B7A5-46A7-1E7CB9190636}"/>
              </a:ext>
            </a:extLst>
          </p:cNvPr>
          <p:cNvSpPr/>
          <p:nvPr/>
        </p:nvSpPr>
        <p:spPr>
          <a:xfrm>
            <a:off x="5220000" y="3473449"/>
            <a:ext cx="8124127" cy="9540000"/>
          </a:xfrm>
          <a:prstGeom prst="roundRect">
            <a:avLst>
              <a:gd name="adj" fmla="val 6957"/>
            </a:avLst>
          </a:prstGeom>
          <a:blipFill>
            <a:blip r:embed="rId5"/>
            <a:stretch>
              <a:fillRect l="895" t="5479" r="-922" b="1691"/>
            </a:stretch>
          </a:blipFill>
          <a:ln w="88900" cap="flat">
            <a:solidFill>
              <a:srgbClr val="EAD6E9"/>
            </a:solidFill>
          </a:ln>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no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solidFill>
                <a:schemeClr val="tx1"/>
              </a:solidFill>
              <a:latin typeface="Palatino" pitchFamily="2" charset="77"/>
              <a:ea typeface="Palatino" pitchFamily="2" charset="77"/>
            </a:endParaRPr>
          </a:p>
        </p:txBody>
      </p:sp>
    </p:spTree>
    <p:extLst>
      <p:ext uri="{BB962C8B-B14F-4D97-AF65-F5344CB8AC3E}">
        <p14:creationId xmlns:p14="http://schemas.microsoft.com/office/powerpoint/2010/main" val="850301355"/>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a:extLst>
              <a:ext uri="{FF2B5EF4-FFF2-40B4-BE49-F238E27FC236}">
                <a16:creationId xmlns:a16="http://schemas.microsoft.com/office/drawing/2014/main" id="{7D910CB8-034B-E224-ECA4-A3BF0360E8F9}"/>
              </a:ext>
            </a:extLst>
          </p:cNvPr>
          <p:cNvSpPr/>
          <p:nvPr/>
        </p:nvSpPr>
        <p:spPr>
          <a:xfrm>
            <a:off x="5222255" y="1120605"/>
            <a:ext cx="18040854"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bieten Streaming-Dienste?</a:t>
            </a:r>
            <a:endParaRPr lang="de-DE" sz="2400" b="0" dirty="0">
              <a:solidFill>
                <a:schemeClr val="tx1"/>
              </a:solidFill>
              <a:latin typeface="Palatino" pitchFamily="2" charset="77"/>
              <a:ea typeface="Palatino" pitchFamily="2" charset="77"/>
            </a:endParaRPr>
          </a:p>
        </p:txBody>
      </p:sp>
      <p:sp>
        <p:nvSpPr>
          <p:cNvPr id="5" name="Abgerundetes Rechteck">
            <a:extLst>
              <a:ext uri="{FF2B5EF4-FFF2-40B4-BE49-F238E27FC236}">
                <a16:creationId xmlns:a16="http://schemas.microsoft.com/office/drawing/2014/main" id="{1D0D790C-2300-B6DC-438D-DBBFC8814249}"/>
              </a:ext>
            </a:extLst>
          </p:cNvPr>
          <p:cNvSpPr/>
          <p:nvPr/>
        </p:nvSpPr>
        <p:spPr>
          <a:xfrm>
            <a:off x="5207000" y="3185592"/>
            <a:ext cx="10801423" cy="9793808"/>
          </a:xfrm>
          <a:prstGeom prst="roundRect">
            <a:avLst>
              <a:gd name="adj" fmla="val 5668"/>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a:ea typeface="Palatino" pitchFamily="2" charset="77"/>
              </a:rPr>
              <a:t>Der Begriff Streaming-Dienst verweist zunächst auf eine technische Komponente: Der Streaming-Dienst lässt sich als Gegenstück zum Download verstehen. Hier werden Dateien nicht dauerhaft auf dem Computer gespeichert, </a:t>
            </a:r>
          </a:p>
          <a:p>
            <a:pPr>
              <a:lnSpc>
                <a:spcPct val="100000"/>
              </a:lnSpc>
              <a:spcBef>
                <a:spcPts val="600"/>
              </a:spcBef>
              <a:spcAft>
                <a:spcPts val="600"/>
              </a:spcAft>
            </a:pPr>
            <a:r>
              <a:rPr lang="de-DE" sz="2400" b="0" dirty="0">
                <a:latin typeface="Palatino"/>
                <a:ea typeface="Palatino" pitchFamily="2" charset="77"/>
              </a:rPr>
              <a:t>sondern Medieninhalte wie Filme, Serien oder Musik direkt auf Abruf im Player abgespielt. </a:t>
            </a:r>
          </a:p>
          <a:p>
            <a:pPr>
              <a:lnSpc>
                <a:spcPct val="100000"/>
              </a:lnSpc>
              <a:spcBef>
                <a:spcPts val="600"/>
              </a:spcBef>
              <a:spcAft>
                <a:spcPts val="600"/>
              </a:spcAft>
            </a:pPr>
            <a:r>
              <a:rPr lang="de-DE" sz="2400" dirty="0">
                <a:latin typeface="Palatino"/>
                <a:ea typeface="Palatino" pitchFamily="2" charset="77"/>
              </a:rPr>
              <a:t>Beispiele für bekannte Streaming-Dienste: </a:t>
            </a:r>
          </a:p>
          <a:p>
            <a:pPr marL="342900" indent="-342900">
              <a:lnSpc>
                <a:spcPct val="100000"/>
              </a:lnSpc>
              <a:spcBef>
                <a:spcPts val="600"/>
              </a:spcBef>
              <a:spcAft>
                <a:spcPts val="600"/>
              </a:spcAft>
              <a:buFont typeface="Arial" panose="020B0604020202020204" pitchFamily="34" charset="0"/>
              <a:buChar char="•"/>
            </a:pPr>
            <a:r>
              <a:rPr lang="de-DE" sz="2400" dirty="0">
                <a:latin typeface="Palatino"/>
                <a:ea typeface="Palatino" pitchFamily="2" charset="77"/>
              </a:rPr>
              <a:t>Musikstreaming-Dienste: </a:t>
            </a:r>
            <a:r>
              <a:rPr lang="de-DE" sz="2400" b="0" dirty="0" err="1">
                <a:latin typeface="Palatino"/>
                <a:ea typeface="Palatino" pitchFamily="2" charset="77"/>
              </a:rPr>
              <a:t>SomaFM</a:t>
            </a:r>
            <a:r>
              <a:rPr lang="de-DE" sz="2400" b="0" dirty="0">
                <a:latin typeface="Palatino"/>
                <a:ea typeface="Palatino" pitchFamily="2" charset="77"/>
              </a:rPr>
              <a:t> ist ein werbefreier Internetradio-Sender. Apple Music und Spotify 					 sind Musikstreaming-Dienste.</a:t>
            </a:r>
          </a:p>
          <a:p>
            <a:pPr marL="342900" indent="-342900">
              <a:lnSpc>
                <a:spcPct val="100000"/>
              </a:lnSpc>
              <a:spcBef>
                <a:spcPts val="600"/>
              </a:spcBef>
              <a:spcAft>
                <a:spcPts val="600"/>
              </a:spcAft>
              <a:buFont typeface="Arial" panose="020B0604020202020204" pitchFamily="34" charset="0"/>
              <a:buChar char="•"/>
            </a:pPr>
            <a:r>
              <a:rPr lang="de-DE" sz="2400" dirty="0">
                <a:latin typeface="Palatino"/>
                <a:ea typeface="Palatino" pitchFamily="2" charset="77"/>
              </a:rPr>
              <a:t>Video-Streaming-Dienste: </a:t>
            </a:r>
            <a:r>
              <a:rPr lang="de-DE" sz="2400" b="0" dirty="0">
                <a:latin typeface="Palatino"/>
                <a:ea typeface="Palatino" pitchFamily="2" charset="77"/>
              </a:rPr>
              <a:t>Prime Video ist eine Onlinevideothek- und Video-on-Demand-Angebot des Onlineversandhandels </a:t>
            </a:r>
            <a:r>
              <a:rPr lang="de-DE" sz="2400" b="0" dirty="0" err="1">
                <a:latin typeface="Palatino"/>
                <a:ea typeface="Palatino" pitchFamily="2" charset="77"/>
              </a:rPr>
              <a:t>amazon.de</a:t>
            </a:r>
            <a:r>
              <a:rPr lang="de-DE" sz="2400" b="0" dirty="0">
                <a:latin typeface="Palatino"/>
                <a:ea typeface="Palatino" pitchFamily="2" charset="77"/>
              </a:rPr>
              <a:t>. Netflix ist eine kostenpflichtige Streaming-Plattform für Filme und Serien.</a:t>
            </a:r>
          </a:p>
          <a:p>
            <a:pPr marL="342900" indent="-342900">
              <a:lnSpc>
                <a:spcPct val="100000"/>
              </a:lnSpc>
              <a:spcBef>
                <a:spcPts val="600"/>
              </a:spcBef>
              <a:spcAft>
                <a:spcPts val="600"/>
              </a:spcAft>
              <a:buFont typeface="Arial" panose="020B0604020202020204" pitchFamily="34" charset="0"/>
              <a:buChar char="•"/>
            </a:pPr>
            <a:r>
              <a:rPr lang="de-DE" sz="2400" dirty="0">
                <a:latin typeface="Palatino"/>
                <a:ea typeface="Palatino" pitchFamily="2" charset="77"/>
              </a:rPr>
              <a:t>Spiele-Streaming: </a:t>
            </a:r>
            <a:r>
              <a:rPr lang="de-DE" sz="2400" b="0" dirty="0">
                <a:latin typeface="Palatino"/>
                <a:ea typeface="Palatino" pitchFamily="2" charset="77"/>
              </a:rPr>
              <a:t>Twitch ist ein Live-Streaming-Videoportal, das vorrangig zur Übertragung von Videospielen genutzt wird. YouTube Gaming ist eine alternative Oberfläche von YouTube für Videospiele.</a:t>
            </a:r>
          </a:p>
          <a:p>
            <a:pPr>
              <a:lnSpc>
                <a:spcPct val="100000"/>
              </a:lnSpc>
              <a:spcBef>
                <a:spcPts val="600"/>
              </a:spcBef>
              <a:spcAft>
                <a:spcPts val="600"/>
              </a:spcAft>
            </a:pPr>
            <a:r>
              <a:rPr lang="de-DE" sz="2400" b="0" dirty="0">
                <a:latin typeface="Palatino"/>
                <a:ea typeface="Palatino" pitchFamily="2" charset="77"/>
              </a:rPr>
              <a:t>Diskutieren Sie in Gruppen: Welche Streaming-Dienste kennen und nutzen Sie? Welche Rolle spielen Streaming-Dienste, wenn es darum geht sich zu informieren? </a:t>
            </a:r>
          </a:p>
        </p:txBody>
      </p:sp>
      <p:sp>
        <p:nvSpPr>
          <p:cNvPr id="9" name="Abgerundetes Rechteck">
            <a:extLst>
              <a:ext uri="{FF2B5EF4-FFF2-40B4-BE49-F238E27FC236}">
                <a16:creationId xmlns:a16="http://schemas.microsoft.com/office/drawing/2014/main" id="{68D8C5DE-8CF4-573F-184E-2F0D44A0293D}"/>
              </a:ext>
            </a:extLst>
          </p:cNvPr>
          <p:cNvSpPr/>
          <p:nvPr/>
        </p:nvSpPr>
        <p:spPr>
          <a:xfrm>
            <a:off x="16729075" y="3185592"/>
            <a:ext cx="6534034" cy="9793808"/>
          </a:xfrm>
          <a:prstGeom prst="roundRect">
            <a:avLst>
              <a:gd name="adj" fmla="val 7692"/>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600"/>
              </a:spcBef>
            </a:pPr>
            <a:r>
              <a:rPr lang="de-DE" sz="2400" dirty="0">
                <a:latin typeface="Trebuchet MS" panose="020B0703020202090204" pitchFamily="34" charset="0"/>
                <a:ea typeface="Palatino" pitchFamily="2" charset="77"/>
              </a:rPr>
              <a:t>Vertiefung: </a:t>
            </a:r>
          </a:p>
          <a:p>
            <a:pPr lvl="0">
              <a:lnSpc>
                <a:spcPct val="100000"/>
              </a:lnSpc>
              <a:spcBef>
                <a:spcPts val="600"/>
              </a:spcBef>
            </a:pPr>
            <a:r>
              <a:rPr lang="de-DE" sz="2400" b="0" dirty="0">
                <a:latin typeface="Trebuchet MS" panose="020B0703020202090204" pitchFamily="34" charset="0"/>
                <a:ea typeface="Palatino" pitchFamily="2" charset="77"/>
              </a:rPr>
              <a:t>Christian Noll (Universität zu Köln) und Lars Gräßer (Grimme-Institut) setzen sich in ihrem </a:t>
            </a:r>
            <a:r>
              <a:rPr lang="de-DE" sz="2400" b="0" dirty="0">
                <a:latin typeface="Trebuchet MS" panose="020B0703020202090204" pitchFamily="34" charset="0"/>
                <a:ea typeface="Palatino" pitchFamily="2" charset="77"/>
                <a:hlinkClick r:id="rId3"/>
              </a:rPr>
              <a:t>Beitrag für den GMK-Sammelband "Medienkultur und Öffentlichkeit“</a:t>
            </a:r>
            <a:r>
              <a:rPr lang="de-DE" sz="2400" b="0" dirty="0">
                <a:latin typeface="Trebuchet MS" panose="020B0703020202090204" pitchFamily="34" charset="0"/>
                <a:ea typeface="Palatino" pitchFamily="2" charset="77"/>
              </a:rPr>
              <a:t> mit abonnement-basierten Bewegtbild-Streaming-Plattformen für Filme und Serien auseinander – mit besonderem Fokus auf den Marktführer Netflix. Beispiele für die Bildungspraxis münden schließlich in ein Plädoyer für eine plattformen-sensitive Medienpädagogik.</a:t>
            </a:r>
          </a:p>
          <a:p>
            <a:pPr>
              <a:lnSpc>
                <a:spcPct val="100000"/>
              </a:lnSpc>
              <a:spcBef>
                <a:spcPts val="600"/>
              </a:spcBef>
            </a:pPr>
            <a:r>
              <a:rPr lang="de-DE" sz="2400" b="0" dirty="0">
                <a:latin typeface="Trebuchet MS" panose="020B0703020202090204" pitchFamily="34" charset="0"/>
                <a:ea typeface="Palatino" pitchFamily="2" charset="77"/>
              </a:rPr>
              <a:t>In seinem Artikel </a:t>
            </a:r>
            <a:r>
              <a:rPr lang="de-DE" sz="2400" b="0" i="1" dirty="0">
                <a:latin typeface="Trebuchet MS" panose="020B0703020202090204" pitchFamily="34" charset="0"/>
                <a:ea typeface="Palatino" pitchFamily="2" charset="77"/>
                <a:hlinkClick r:id="rId4"/>
              </a:rPr>
              <a:t>„Schatten im Schlaraffenland: Ist der Kunde bei Netflix gar nicht König?“</a:t>
            </a:r>
            <a:r>
              <a:rPr lang="de-DE" sz="2400" b="0" i="1" dirty="0">
                <a:latin typeface="Trebuchet MS" panose="020B0703020202090204" pitchFamily="34" charset="0"/>
                <a:ea typeface="Palatino" pitchFamily="2" charset="77"/>
              </a:rPr>
              <a:t> </a:t>
            </a:r>
            <a:r>
              <a:rPr lang="de-DE" sz="2400" b="0" dirty="0">
                <a:latin typeface="Trebuchet MS" panose="020B0703020202090204" pitchFamily="34" charset="0"/>
                <a:ea typeface="Palatino" pitchFamily="2" charset="77"/>
              </a:rPr>
              <a:t>erschienen beim Redaktionsnetzwerk Deutschland setzt sich Medienjournalist Tilmann P. Gangloff mit dem Einfluss der Streaming-Plattform auf unsere Sehgewohnheiten auseinander.</a:t>
            </a:r>
          </a:p>
        </p:txBody>
      </p:sp>
      <p:sp>
        <p:nvSpPr>
          <p:cNvPr id="10" name="Foliennummernplatzhalter 9">
            <a:extLst>
              <a:ext uri="{FF2B5EF4-FFF2-40B4-BE49-F238E27FC236}">
                <a16:creationId xmlns:a16="http://schemas.microsoft.com/office/drawing/2014/main" id="{3B7A5FE7-EDA5-3C98-7135-DF5A6ED6AB0C}"/>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41</a:t>
            </a:fld>
            <a:endParaRPr lang="de-DE" dirty="0"/>
          </a:p>
        </p:txBody>
      </p:sp>
    </p:spTree>
    <p:extLst>
      <p:ext uri="{BB962C8B-B14F-4D97-AF65-F5344CB8AC3E}">
        <p14:creationId xmlns:p14="http://schemas.microsoft.com/office/powerpoint/2010/main" val="3403202420"/>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42</a:t>
            </a:fld>
            <a:endParaRPr lang="de-DE" dirty="0"/>
          </a:p>
        </p:txBody>
      </p:sp>
      <p:sp>
        <p:nvSpPr>
          <p:cNvPr id="20" name="Textplatzhalter 6">
            <a:extLst>
              <a:ext uri="{FF2B5EF4-FFF2-40B4-BE49-F238E27FC236}">
                <a16:creationId xmlns:a16="http://schemas.microsoft.com/office/drawing/2014/main" id="{772FA9A9-7118-F2CF-896C-D6244EE58B86}"/>
              </a:ext>
            </a:extLst>
          </p:cNvPr>
          <p:cNvSpPr txBox="1">
            <a:spLocks/>
          </p:cNvSpPr>
          <p:nvPr/>
        </p:nvSpPr>
        <p:spPr>
          <a:xfrm>
            <a:off x="9023648" y="15568470"/>
            <a:ext cx="8453831" cy="4234326"/>
          </a:xfrm>
          <a:prstGeom prst="rect">
            <a:avLst/>
          </a:prstGeom>
        </p:spPr>
        <p:txBody>
          <a:bodyPr vert="horz" lIns="360000" tIns="360000" rIns="360000" bIns="360000" rtlCol="0">
            <a:noAutofit/>
          </a:bodyPr>
          <a:lstStyle>
            <a:lvl1pPr marL="0" marR="0" indent="0" algn="l" defTabSz="457200" rtl="0" latinLnBrk="0">
              <a:lnSpc>
                <a:spcPct val="100000"/>
              </a:lnSpc>
              <a:spcBef>
                <a:spcPts val="0"/>
              </a:spcBef>
              <a:spcAft>
                <a:spcPts val="0"/>
              </a:spcAft>
              <a:buClrTx/>
              <a:buSzTx/>
              <a:buFontTx/>
              <a:buNone/>
              <a:tabLst/>
              <a:defRPr sz="2200" b="0" i="0" u="none" strike="noStrike" cap="none" spc="72" baseline="0">
                <a:solidFill>
                  <a:srgbClr val="000000"/>
                </a:solidFill>
                <a:uFillTx/>
                <a:latin typeface="Palatino" pitchFamily="2" charset="77"/>
                <a:ea typeface="+mn-ea"/>
                <a:cs typeface="+mn-cs"/>
                <a:sym typeface="Trebuchet MS"/>
              </a:defRPr>
            </a:lvl1pPr>
            <a:lvl2pPr marL="342900" marR="0" indent="-342900" algn="l" defTabSz="457200" rtl="0" latinLnBrk="0">
              <a:lnSpc>
                <a:spcPct val="100000"/>
              </a:lnSpc>
              <a:spcBef>
                <a:spcPts val="0"/>
              </a:spcBef>
              <a:spcAft>
                <a:spcPts val="0"/>
              </a:spcAft>
              <a:buClrTx/>
              <a:buSzTx/>
              <a:buFont typeface="Arial" panose="020B0604020202020204" pitchFamily="34" charset="0"/>
              <a:buChar char="•"/>
              <a:tabLst/>
              <a:defRPr sz="2200" b="0" i="0" u="none" strike="noStrike" cap="none" spc="72" baseline="0">
                <a:solidFill>
                  <a:srgbClr val="000000"/>
                </a:solidFill>
                <a:uFillTx/>
                <a:latin typeface="Palatino" pitchFamily="2" charset="77"/>
                <a:ea typeface="+mn-ea"/>
                <a:cs typeface="+mn-cs"/>
                <a:sym typeface="Trebuchet MS"/>
              </a:defRPr>
            </a:lvl2pPr>
            <a:lvl3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3pPr>
            <a:lvl4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4pPr>
            <a:lvl5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5pPr>
            <a:lvl6pPr marL="0" marR="0" indent="3556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6pPr>
            <a:lvl7pPr marL="0" marR="0" indent="7112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7pPr>
            <a:lvl8pPr marL="0" marR="0" indent="10668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8pPr>
            <a:lvl9pPr marL="0" marR="0" indent="14224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9pPr>
          </a:lstStyle>
          <a:p>
            <a:pPr hangingPunct="1"/>
            <a:endParaRPr lang="de-DE"/>
          </a:p>
          <a:p>
            <a:pPr hangingPunct="1"/>
            <a:endParaRPr lang="de-DE"/>
          </a:p>
          <a:p>
            <a:pPr hangingPunct="1"/>
            <a:endParaRPr lang="de-DE"/>
          </a:p>
          <a:p>
            <a:pPr hangingPunct="1"/>
            <a:endParaRPr lang="de-DE"/>
          </a:p>
          <a:p>
            <a:pPr hangingPunct="1"/>
            <a:endParaRPr lang="de-DE"/>
          </a:p>
        </p:txBody>
      </p:sp>
      <p:sp>
        <p:nvSpPr>
          <p:cNvPr id="21" name="Textplatzhalter 6">
            <a:extLst>
              <a:ext uri="{FF2B5EF4-FFF2-40B4-BE49-F238E27FC236}">
                <a16:creationId xmlns:a16="http://schemas.microsoft.com/office/drawing/2014/main" id="{2D66B464-5C3A-FAB3-01BE-97B9A68D6D15}"/>
              </a:ext>
            </a:extLst>
          </p:cNvPr>
          <p:cNvSpPr txBox="1">
            <a:spLocks/>
          </p:cNvSpPr>
          <p:nvPr/>
        </p:nvSpPr>
        <p:spPr>
          <a:xfrm>
            <a:off x="1379703" y="17143849"/>
            <a:ext cx="8453831" cy="3040393"/>
          </a:xfrm>
          <a:prstGeom prst="rect">
            <a:avLst/>
          </a:prstGeom>
        </p:spPr>
        <p:txBody>
          <a:bodyPr vert="horz" lIns="360000" tIns="360000" rIns="360000" bIns="360000" rtlCol="0">
            <a:noAutofit/>
          </a:bodyPr>
          <a:lstStyle>
            <a:lvl1pPr marL="0" marR="0" indent="0" algn="l" defTabSz="457200" rtl="0" latinLnBrk="0">
              <a:lnSpc>
                <a:spcPct val="100000"/>
              </a:lnSpc>
              <a:spcBef>
                <a:spcPts val="0"/>
              </a:spcBef>
              <a:spcAft>
                <a:spcPts val="0"/>
              </a:spcAft>
              <a:buClrTx/>
              <a:buSzTx/>
              <a:buFontTx/>
              <a:buNone/>
              <a:tabLst/>
              <a:defRPr sz="2200" b="0" i="0" u="none" strike="noStrike" cap="none" spc="72" baseline="0">
                <a:solidFill>
                  <a:srgbClr val="000000"/>
                </a:solidFill>
                <a:uFillTx/>
                <a:latin typeface="Palatino" pitchFamily="2" charset="77"/>
                <a:ea typeface="+mn-ea"/>
                <a:cs typeface="+mn-cs"/>
                <a:sym typeface="Trebuchet MS"/>
              </a:defRPr>
            </a:lvl1pPr>
            <a:lvl2pPr marL="342900" marR="0" indent="-342900" algn="l" defTabSz="457200" rtl="0" latinLnBrk="0">
              <a:lnSpc>
                <a:spcPct val="100000"/>
              </a:lnSpc>
              <a:spcBef>
                <a:spcPts val="0"/>
              </a:spcBef>
              <a:spcAft>
                <a:spcPts val="0"/>
              </a:spcAft>
              <a:buClrTx/>
              <a:buSzTx/>
              <a:buFont typeface="Arial" panose="020B0604020202020204" pitchFamily="34" charset="0"/>
              <a:buChar char="•"/>
              <a:tabLst/>
              <a:defRPr sz="2200" b="0" i="0" u="none" strike="noStrike" cap="none" spc="72" baseline="0">
                <a:solidFill>
                  <a:srgbClr val="000000"/>
                </a:solidFill>
                <a:uFillTx/>
                <a:latin typeface="Palatino" pitchFamily="2" charset="77"/>
                <a:ea typeface="+mn-ea"/>
                <a:cs typeface="+mn-cs"/>
                <a:sym typeface="Trebuchet MS"/>
              </a:defRPr>
            </a:lvl2pPr>
            <a:lvl3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3pPr>
            <a:lvl4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4pPr>
            <a:lvl5pPr marL="0" marR="0" indent="0" algn="l" defTabSz="457200" rtl="0" latinLnBrk="0">
              <a:lnSpc>
                <a:spcPts val="6500"/>
              </a:lnSpc>
              <a:spcBef>
                <a:spcPts val="4000"/>
              </a:spcBef>
              <a:spcAft>
                <a:spcPts val="0"/>
              </a:spcAft>
              <a:buClrTx/>
              <a:buSzTx/>
              <a:buFontTx/>
              <a:buNone/>
              <a:tabLst/>
              <a:defRPr sz="3600" b="0" i="0" u="none" strike="noStrike" cap="none" spc="72" baseline="0">
                <a:solidFill>
                  <a:srgbClr val="000000"/>
                </a:solidFill>
                <a:uFillTx/>
                <a:latin typeface="Palatino" pitchFamily="2" charset="77"/>
                <a:ea typeface="+mn-ea"/>
                <a:cs typeface="+mn-cs"/>
                <a:sym typeface="Trebuchet MS"/>
              </a:defRPr>
            </a:lvl5pPr>
            <a:lvl6pPr marL="0" marR="0" indent="3556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6pPr>
            <a:lvl7pPr marL="0" marR="0" indent="7112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7pPr>
            <a:lvl8pPr marL="0" marR="0" indent="10668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8pPr>
            <a:lvl9pPr marL="0" marR="0" indent="1422400" algn="l" defTabSz="457200" rtl="0" latinLnBrk="0">
              <a:lnSpc>
                <a:spcPts val="6500"/>
              </a:lnSpc>
              <a:spcBef>
                <a:spcPts val="4000"/>
              </a:spcBef>
              <a:spcAft>
                <a:spcPts val="0"/>
              </a:spcAft>
              <a:buClrTx/>
              <a:buSzTx/>
              <a:buFontTx/>
              <a:buNone/>
              <a:tabLst/>
              <a:defRPr sz="3600" b="1" i="0" u="none" strike="noStrike" cap="none" spc="72" baseline="0">
                <a:solidFill>
                  <a:srgbClr val="000000"/>
                </a:solidFill>
                <a:uFillTx/>
                <a:latin typeface="+mn-lt"/>
                <a:ea typeface="+mn-ea"/>
                <a:cs typeface="+mn-cs"/>
                <a:sym typeface="Trebuchet MS"/>
              </a:defRPr>
            </a:lvl9pPr>
          </a:lstStyle>
          <a:p>
            <a:pPr hangingPunct="1"/>
            <a:endParaRPr lang="de-DE" sz="2400" dirty="0"/>
          </a:p>
          <a:p>
            <a:pPr hangingPunct="1"/>
            <a:endParaRPr lang="de-DE" sz="2400" dirty="0"/>
          </a:p>
          <a:p>
            <a:pPr hangingPunct="1"/>
            <a:endParaRPr lang="de-DE" sz="2400" dirty="0"/>
          </a:p>
        </p:txBody>
      </p:sp>
      <p:sp>
        <p:nvSpPr>
          <p:cNvPr id="2" name="Abgerundetes Rechteck">
            <a:extLst>
              <a:ext uri="{FF2B5EF4-FFF2-40B4-BE49-F238E27FC236}">
                <a16:creationId xmlns:a16="http://schemas.microsoft.com/office/drawing/2014/main" id="{0776F483-98A1-8146-7D39-0389D31CA39E}"/>
              </a:ext>
            </a:extLst>
          </p:cNvPr>
          <p:cNvSpPr/>
          <p:nvPr/>
        </p:nvSpPr>
        <p:spPr>
          <a:xfrm>
            <a:off x="5222255"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Vielfalt oder Konzentration?</a:t>
            </a:r>
            <a:endParaRPr lang="de-DE" sz="2400" b="0" dirty="0">
              <a:solidFill>
                <a:schemeClr val="tx1"/>
              </a:solidFill>
              <a:latin typeface="Palatino" pitchFamily="2" charset="77"/>
              <a:ea typeface="Palatino" pitchFamily="2" charset="77"/>
            </a:endParaRPr>
          </a:p>
        </p:txBody>
      </p:sp>
      <p:sp>
        <p:nvSpPr>
          <p:cNvPr id="6" name="Abgerundetes Rechteck">
            <a:extLst>
              <a:ext uri="{FF2B5EF4-FFF2-40B4-BE49-F238E27FC236}">
                <a16:creationId xmlns:a16="http://schemas.microsoft.com/office/drawing/2014/main" id="{93C8F7E2-AB78-0C7C-CBE2-A1F0C3F6E726}"/>
              </a:ext>
            </a:extLst>
          </p:cNvPr>
          <p:cNvSpPr/>
          <p:nvPr/>
        </p:nvSpPr>
        <p:spPr>
          <a:xfrm>
            <a:off x="5207001" y="3185593"/>
            <a:ext cx="10152000" cy="6083999"/>
          </a:xfrm>
          <a:prstGeom prst="roundRect">
            <a:avLst>
              <a:gd name="adj" fmla="val 7501"/>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Diskutieren Sie im Plenum: Warum ist Meinungsvielfalt für eine Demokratie so bedeutsam? </a:t>
            </a:r>
          </a:p>
          <a:p>
            <a:pPr>
              <a:lnSpc>
                <a:spcPct val="100000"/>
              </a:lnSpc>
              <a:spcBef>
                <a:spcPts val="600"/>
              </a:spcBef>
              <a:spcAft>
                <a:spcPts val="600"/>
              </a:spcAft>
            </a:pPr>
            <a:r>
              <a:rPr lang="de-DE" sz="2400" b="0" dirty="0">
                <a:latin typeface="Palatino"/>
              </a:rPr>
              <a:t>Antworten gibt das </a:t>
            </a:r>
            <a:r>
              <a:rPr lang="de-DE" sz="2400" b="0" dirty="0">
                <a:latin typeface="Palatino"/>
                <a:hlinkClick r:id="rId3"/>
              </a:rPr>
              <a:t>Video</a:t>
            </a:r>
            <a:r>
              <a:rPr lang="de-DE" sz="2400" b="0" dirty="0">
                <a:latin typeface="Palatino"/>
              </a:rPr>
              <a:t> von „so geht MEDIEN“.</a:t>
            </a:r>
          </a:p>
          <a:p>
            <a:pPr>
              <a:lnSpc>
                <a:spcPct val="100000"/>
              </a:lnSpc>
              <a:spcBef>
                <a:spcPts val="600"/>
              </a:spcBef>
              <a:spcAft>
                <a:spcPts val="600"/>
              </a:spcAft>
            </a:pPr>
            <a:r>
              <a:rPr lang="de-DE" sz="2400" b="0" dirty="0">
                <a:latin typeface="Palatino"/>
              </a:rPr>
              <a:t>Für die Besprechung des Themas kann </a:t>
            </a:r>
            <a:r>
              <a:rPr lang="de-DE" sz="2400" dirty="0">
                <a:latin typeface="Palatino"/>
              </a:rPr>
              <a:t>die geplatzte Fusion von Springer und ProSiebenSat.1 </a:t>
            </a:r>
            <a:r>
              <a:rPr lang="de-DE" sz="2400" b="0" dirty="0">
                <a:latin typeface="Palatino"/>
              </a:rPr>
              <a:t>als Beispiel genutzt werden.</a:t>
            </a:r>
            <a:r>
              <a:rPr lang="de-DE" sz="2400" dirty="0">
                <a:latin typeface="Palatino"/>
              </a:rPr>
              <a:t> </a:t>
            </a:r>
            <a:r>
              <a:rPr lang="de-DE" sz="2400" b="0" dirty="0">
                <a:latin typeface="Palatino"/>
              </a:rPr>
              <a:t>Lesen Sie den kurzen </a:t>
            </a:r>
            <a:r>
              <a:rPr lang="de-DE" sz="2400" b="0" dirty="0">
                <a:latin typeface="Palatino"/>
                <a:hlinkClick r:id="rId4"/>
              </a:rPr>
              <a:t>Artikel von Zeit Online </a:t>
            </a:r>
            <a:r>
              <a:rPr lang="de-DE" sz="2400" b="0" dirty="0">
                <a:latin typeface="Palatino"/>
              </a:rPr>
              <a:t>aus dem Juni 2015 und diskutieren Sie anschließend:</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Was bedeutet Vielfalt im Medienangebot und warum ist sie wichtig?</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Welche Folgen kann Medienkonzentration haben?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Kann man vor diesem Hintergrund von „die“ Medien sprechen?</a:t>
            </a:r>
          </a:p>
        </p:txBody>
      </p:sp>
      <p:pic>
        <p:nvPicPr>
          <p:cNvPr id="22" name="Bild" descr="Bild">
            <a:extLst>
              <a:ext uri="{FF2B5EF4-FFF2-40B4-BE49-F238E27FC236}">
                <a16:creationId xmlns:a16="http://schemas.microsoft.com/office/drawing/2014/main" id="{70CE1844-46F2-16BA-0743-50E63DDC27E3}"/>
              </a:ext>
            </a:extLst>
          </p:cNvPr>
          <p:cNvPicPr>
            <a:picLocks noChangeAspect="1"/>
          </p:cNvPicPr>
          <p:nvPr/>
        </p:nvPicPr>
        <p:blipFill>
          <a:blip r:embed="rId5" cstate="print"/>
          <a:stretch>
            <a:fillRect/>
          </a:stretch>
        </p:blipFill>
        <p:spPr>
          <a:xfrm>
            <a:off x="5675376" y="3509728"/>
            <a:ext cx="900000" cy="900000"/>
          </a:xfrm>
          <a:prstGeom prst="rect">
            <a:avLst/>
          </a:prstGeom>
          <a:ln w="3175">
            <a:miter lim="400000"/>
          </a:ln>
        </p:spPr>
      </p:pic>
      <p:sp>
        <p:nvSpPr>
          <p:cNvPr id="9" name="Abgerundetes Rechteck">
            <a:extLst>
              <a:ext uri="{FF2B5EF4-FFF2-40B4-BE49-F238E27FC236}">
                <a16:creationId xmlns:a16="http://schemas.microsoft.com/office/drawing/2014/main" id="{E97A726B-A1A5-4720-2A23-75C711A5EBE9}"/>
              </a:ext>
            </a:extLst>
          </p:cNvPr>
          <p:cNvSpPr/>
          <p:nvPr/>
        </p:nvSpPr>
        <p:spPr>
          <a:xfrm>
            <a:off x="5207001" y="9737433"/>
            <a:ext cx="10152000" cy="3241967"/>
          </a:xfrm>
          <a:prstGeom prst="roundRect">
            <a:avLst>
              <a:gd name="adj" fmla="val 13189"/>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a:rPr>
              <a:t>In Deutschland kümmert sich die </a:t>
            </a:r>
            <a:r>
              <a:rPr lang="de-DE" sz="2400" b="0" dirty="0">
                <a:latin typeface="Palatino"/>
                <a:hlinkClick r:id="rId6"/>
              </a:rPr>
              <a:t>Kommission zur Ermittlung der Konzentration im Medienbereich (KEK)</a:t>
            </a:r>
            <a:r>
              <a:rPr lang="de-DE" sz="2400" b="0" dirty="0">
                <a:latin typeface="Palatino"/>
              </a:rPr>
              <a:t> um die Sicherung von Meinungsvielfalt im Fernsehen, indem sie die Entwicklungen beobachtet und falls notwendig kontrolliert. </a:t>
            </a:r>
          </a:p>
          <a:p>
            <a:pPr>
              <a:lnSpc>
                <a:spcPct val="100000"/>
              </a:lnSpc>
              <a:spcBef>
                <a:spcPts val="600"/>
              </a:spcBef>
              <a:spcAft>
                <a:spcPts val="600"/>
              </a:spcAft>
            </a:pPr>
            <a:r>
              <a:rPr lang="de-DE" sz="2400" b="0" dirty="0">
                <a:latin typeface="Palatino"/>
              </a:rPr>
              <a:t>Auch die Landesmedienanstalten bemühen sich um dieses Thema und geben u.a. einen </a:t>
            </a:r>
            <a:r>
              <a:rPr lang="de-DE" sz="2400" b="0" dirty="0">
                <a:latin typeface="Palatino"/>
                <a:hlinkClick r:id="rId7"/>
              </a:rPr>
              <a:t>Medienvielfaltmonitor</a:t>
            </a:r>
            <a:r>
              <a:rPr lang="de-DE" sz="2400" b="0" dirty="0">
                <a:latin typeface="Palatino"/>
              </a:rPr>
              <a:t> heraus.</a:t>
            </a:r>
          </a:p>
        </p:txBody>
      </p:sp>
      <p:sp>
        <p:nvSpPr>
          <p:cNvPr id="10" name="Abgerundetes Rechteck">
            <a:extLst>
              <a:ext uri="{FF2B5EF4-FFF2-40B4-BE49-F238E27FC236}">
                <a16:creationId xmlns:a16="http://schemas.microsoft.com/office/drawing/2014/main" id="{362BA245-289B-49A0-11AF-EA2952E89FAE}"/>
              </a:ext>
            </a:extLst>
          </p:cNvPr>
          <p:cNvSpPr/>
          <p:nvPr/>
        </p:nvSpPr>
        <p:spPr>
          <a:xfrm>
            <a:off x="15935600" y="3207921"/>
            <a:ext cx="6552926" cy="9771479"/>
          </a:xfrm>
          <a:prstGeom prst="roundRect">
            <a:avLst>
              <a:gd name="adj" fmla="val 8364"/>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Hinweis für Dozierende: </a:t>
            </a:r>
            <a:endParaRPr lang="de-DE" sz="2400" dirty="0">
              <a:solidFill>
                <a:schemeClr val="tx1"/>
              </a:solidFill>
              <a:latin typeface="Trebuchet MS" panose="020B0603020202020204" pitchFamily="34" charset="0"/>
            </a:endParaRPr>
          </a:p>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Auf der Website der KEK geben </a:t>
            </a:r>
            <a:r>
              <a:rPr lang="de-DE" sz="2400" dirty="0">
                <a:solidFill>
                  <a:schemeClr val="tx1"/>
                </a:solidFill>
                <a:latin typeface="Trebuchet MS" panose="020B0603020202020204" pitchFamily="34" charset="0"/>
                <a:hlinkClick r:id="rId8"/>
              </a:rPr>
              <a:t>Schaubilder</a:t>
            </a:r>
            <a:r>
              <a:rPr lang="de-DE" sz="2400" dirty="0">
                <a:solidFill>
                  <a:schemeClr val="tx1"/>
                </a:solidFill>
                <a:latin typeface="Trebuchet MS" panose="020B0603020202020204" pitchFamily="34" charset="0"/>
              </a:rPr>
              <a:t> einen Einblick in die Inhaber- und Beteiligungsverhältnisse auf dem deutschen Fernsehmarkt. Es zeigt sich: Trotz der Programmvielfalt, die Zuschauer*innen geboten wird, dominieren nur drei Veranstaltergruppen den Markt.</a:t>
            </a:r>
          </a:p>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Hintergrundinformationen zu dem Thema liefern u.a.</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ein </a:t>
            </a:r>
            <a:r>
              <a:rPr lang="de-DE" sz="2400" b="0" dirty="0">
                <a:latin typeface="Trebuchet MS" panose="020B0603020202020204" pitchFamily="34" charset="0"/>
                <a:hlinkClick r:id="rId9"/>
              </a:rPr>
              <a:t>Artikel der Zeitschrift APuZ </a:t>
            </a:r>
            <a:r>
              <a:rPr lang="de-DE" sz="2400" b="0" dirty="0">
                <a:latin typeface="Trebuchet MS" panose="020B0603020202020204" pitchFamily="34" charset="0"/>
              </a:rPr>
              <a:t>der bpb,</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sowie ein </a:t>
            </a:r>
            <a:r>
              <a:rPr lang="de-DE" sz="2400" b="0" dirty="0">
                <a:latin typeface="Trebuchet MS" panose="020B0603020202020204" pitchFamily="34" charset="0"/>
                <a:hlinkClick r:id="rId10"/>
              </a:rPr>
              <a:t>Artikel der taz</a:t>
            </a:r>
            <a:r>
              <a:rPr lang="de-DE" sz="2400" b="0" dirty="0">
                <a:latin typeface="Trebuchet MS" panose="020B0603020202020204" pitchFamily="34" charset="0"/>
              </a:rPr>
              <a:t> </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hlinkClick r:id="rId11"/>
              </a:rPr>
              <a:t>die Publikation „Das Ende der Vielfalt“ </a:t>
            </a:r>
            <a:r>
              <a:rPr lang="de-DE" sz="2400" b="0" dirty="0">
                <a:latin typeface="Trebuchet MS" panose="020B0603020202020204" pitchFamily="34" charset="0"/>
              </a:rPr>
              <a:t>von Reporter ohne Grenzen</a:t>
            </a:r>
          </a:p>
          <a:p>
            <a:pPr>
              <a:lnSpc>
                <a:spcPct val="100000"/>
              </a:lnSpc>
              <a:spcBef>
                <a:spcPts val="600"/>
              </a:spcBef>
              <a:spcAft>
                <a:spcPts val="600"/>
              </a:spcAft>
            </a:pPr>
            <a:r>
              <a:rPr lang="de-DE" sz="2400" b="0" dirty="0">
                <a:latin typeface="Trebuchet MS" panose="020B0603020202020204" pitchFamily="34" charset="0"/>
              </a:rPr>
              <a:t>Das Arbeitsblatt 32 in dem </a:t>
            </a:r>
            <a:r>
              <a:rPr lang="de-DE" sz="2400" b="0" dirty="0">
                <a:latin typeface="Trebuchet MS" panose="020B0603020202020204" pitchFamily="34" charset="0"/>
                <a:hlinkClick r:id="rId12"/>
              </a:rPr>
              <a:t>Arbeitsheft „Medien für Einsteiger“ </a:t>
            </a:r>
            <a:r>
              <a:rPr lang="de-DE" sz="2400" b="0" dirty="0">
                <a:latin typeface="Trebuchet MS" panose="020B0603020202020204" pitchFamily="34" charset="0"/>
              </a:rPr>
              <a:t>der bpb bietet alternativ eine Aufgabe zu dem Thema.</a:t>
            </a:r>
          </a:p>
        </p:txBody>
      </p:sp>
    </p:spTree>
    <p:extLst>
      <p:ext uri="{BB962C8B-B14F-4D97-AF65-F5344CB8AC3E}">
        <p14:creationId xmlns:p14="http://schemas.microsoft.com/office/powerpoint/2010/main" val="832784047"/>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a:extLst>
              <a:ext uri="{FF2B5EF4-FFF2-40B4-BE49-F238E27FC236}">
                <a16:creationId xmlns:a16="http://schemas.microsoft.com/office/drawing/2014/main" id="{75BE6611-C8BE-551B-FE3F-FFA61EB2140C}"/>
              </a:ext>
            </a:extLst>
          </p:cNvPr>
          <p:cNvSpPr/>
          <p:nvPr/>
        </p:nvSpPr>
        <p:spPr>
          <a:xfrm>
            <a:off x="5207000" y="3833664"/>
            <a:ext cx="10159805" cy="8761731"/>
          </a:xfrm>
          <a:prstGeom prst="roundRect">
            <a:avLst>
              <a:gd name="adj" fmla="val 6166"/>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Die Teilnehmenden stehen in der Mitte des Raumes. Je nach ihrer Einschätzung zu den folgenden Szenarien positionieren sie sich nun auf die linke oder rechte Raumseite, wobei die linke Seite für "sehr bzw. eher vertrauenswürdig" steht, die rechte für "überhaupt nicht bzw. eher nicht vertrauenswürdig“.</a:t>
            </a:r>
          </a:p>
          <a:p>
            <a:pPr marL="457200" indent="-457200">
              <a:lnSpc>
                <a:spcPct val="100000"/>
              </a:lnSpc>
              <a:spcBef>
                <a:spcPts val="600"/>
              </a:spcBef>
              <a:spcAft>
                <a:spcPts val="600"/>
              </a:spcAft>
              <a:buFont typeface="+mj-lt"/>
              <a:buAutoNum type="arabicPeriod"/>
            </a:pPr>
            <a:r>
              <a:rPr lang="de-DE" sz="2400" b="0" dirty="0">
                <a:latin typeface="Palatino"/>
              </a:rPr>
              <a:t>Sie erhalten eine Nachricht auf Ihrem Handy von einer Freund*in. </a:t>
            </a:r>
          </a:p>
          <a:p>
            <a:pPr marL="457200" indent="-457200">
              <a:lnSpc>
                <a:spcPct val="100000"/>
              </a:lnSpc>
              <a:spcBef>
                <a:spcPts val="600"/>
              </a:spcBef>
              <a:spcAft>
                <a:spcPts val="600"/>
              </a:spcAft>
              <a:buFont typeface="+mj-lt"/>
              <a:buAutoNum type="arabicPeriod"/>
            </a:pPr>
            <a:r>
              <a:rPr lang="de-DE" sz="2400" b="0" dirty="0">
                <a:latin typeface="Palatino"/>
              </a:rPr>
              <a:t>Sie sehen eine Information auf dem Social-Media-Kanal einer Institution. / Sie erfahren von einer Nachricht über eine*</a:t>
            </a:r>
            <a:r>
              <a:rPr lang="de-DE" sz="2400" b="0" dirty="0" err="1">
                <a:latin typeface="Palatino"/>
              </a:rPr>
              <a:t>n</a:t>
            </a:r>
            <a:r>
              <a:rPr lang="de-DE" sz="2400" b="0" dirty="0">
                <a:latin typeface="Palatino"/>
              </a:rPr>
              <a:t> Influencer*in, dessen bzw. deren Arbeit Sie schätzen.</a:t>
            </a:r>
          </a:p>
          <a:p>
            <a:pPr marL="457200" indent="-457200">
              <a:lnSpc>
                <a:spcPct val="100000"/>
              </a:lnSpc>
              <a:spcBef>
                <a:spcPts val="600"/>
              </a:spcBef>
              <a:spcAft>
                <a:spcPts val="600"/>
              </a:spcAft>
              <a:buFont typeface="+mj-lt"/>
              <a:buAutoNum type="arabicPeriod"/>
            </a:pPr>
            <a:r>
              <a:rPr lang="de-DE" sz="2400" b="0" dirty="0">
                <a:latin typeface="Palatino"/>
              </a:rPr>
              <a:t>Es erreicht Sie eine Nachricht über …</a:t>
            </a:r>
            <a:br>
              <a:rPr lang="de-DE" sz="2400" b="0" dirty="0">
                <a:latin typeface="Palatino"/>
              </a:rPr>
            </a:br>
            <a:r>
              <a:rPr lang="de-DE" sz="2400" b="0" dirty="0">
                <a:latin typeface="Palatino"/>
              </a:rPr>
              <a:t>… ein öffentlich-rechtliches Angebot von ARD, ZDF, Deutschlandradio oder Funk</a:t>
            </a:r>
            <a:br>
              <a:rPr lang="de-DE" sz="2400" b="0" dirty="0">
                <a:latin typeface="Palatino"/>
              </a:rPr>
            </a:br>
            <a:r>
              <a:rPr lang="de-DE" sz="2400" b="0" dirty="0">
                <a:latin typeface="Palatino"/>
              </a:rPr>
              <a:t>… eine regionale Zeitung</a:t>
            </a:r>
            <a:br>
              <a:rPr lang="de-DE" sz="2400" b="0" dirty="0">
                <a:latin typeface="Palatino"/>
              </a:rPr>
            </a:br>
            <a:r>
              <a:rPr lang="de-DE" sz="2400" b="0" dirty="0">
                <a:latin typeface="Palatino"/>
              </a:rPr>
              <a:t>… ein Boulevard-Magazin</a:t>
            </a:r>
            <a:br>
              <a:rPr lang="de-DE" sz="2400" b="0" dirty="0">
                <a:latin typeface="Palatino"/>
              </a:rPr>
            </a:br>
            <a:r>
              <a:rPr lang="de-DE" sz="2400" b="0" dirty="0">
                <a:latin typeface="Palatino"/>
              </a:rPr>
              <a:t>… eine überregionale Zeitung wie Die ZEIT, Süddeutsche Zeitung, FAZ oder taz </a:t>
            </a:r>
            <a:br>
              <a:rPr lang="de-DE" sz="2400" b="0" dirty="0">
                <a:latin typeface="Palatino"/>
              </a:rPr>
            </a:br>
            <a:r>
              <a:rPr lang="de-DE" sz="2400" b="0" dirty="0">
                <a:latin typeface="Palatino"/>
              </a:rPr>
              <a:t>… einen Privatsender wie RTL oder ProSieben	</a:t>
            </a:r>
          </a:p>
          <a:p>
            <a:pPr>
              <a:lnSpc>
                <a:spcPct val="100000"/>
              </a:lnSpc>
              <a:spcBef>
                <a:spcPts val="600"/>
              </a:spcBef>
              <a:spcAft>
                <a:spcPts val="600"/>
              </a:spcAft>
            </a:pPr>
            <a:endParaRPr lang="de-DE" sz="2400" b="0" dirty="0">
              <a:latin typeface="Palatino"/>
            </a:endParaRPr>
          </a:p>
          <a:p>
            <a:pPr>
              <a:lnSpc>
                <a:spcPct val="100000"/>
              </a:lnSpc>
              <a:spcBef>
                <a:spcPts val="600"/>
              </a:spcBef>
              <a:spcAft>
                <a:spcPts val="600"/>
              </a:spcAft>
            </a:pPr>
            <a:endParaRPr lang="de-DE" sz="2400" b="0" dirty="0">
              <a:latin typeface="Palatino"/>
            </a:endParaRPr>
          </a:p>
          <a:p>
            <a:pPr>
              <a:lnSpc>
                <a:spcPct val="100000"/>
              </a:lnSpc>
              <a:spcBef>
                <a:spcPts val="600"/>
              </a:spcBef>
              <a:spcAft>
                <a:spcPts val="600"/>
              </a:spcAft>
            </a:pPr>
            <a:endParaRPr lang="de-DE" sz="2400" b="0" dirty="0">
              <a:latin typeface="Palatino"/>
            </a:endParaRP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43</a:t>
            </a:fld>
            <a:endParaRPr lang="de-DE" dirty="0"/>
          </a:p>
        </p:txBody>
      </p:sp>
      <p:pic>
        <p:nvPicPr>
          <p:cNvPr id="18" name="Bild" descr="Bild">
            <a:extLst>
              <a:ext uri="{FF2B5EF4-FFF2-40B4-BE49-F238E27FC236}">
                <a16:creationId xmlns:a16="http://schemas.microsoft.com/office/drawing/2014/main" id="{0281E45F-B96B-1CB3-C8AF-B8FDA8606DF5}"/>
              </a:ext>
            </a:extLst>
          </p:cNvPr>
          <p:cNvPicPr>
            <a:picLocks noChangeAspect="1"/>
          </p:cNvPicPr>
          <p:nvPr/>
        </p:nvPicPr>
        <p:blipFill>
          <a:blip r:embed="rId3" cstate="print"/>
          <a:stretch>
            <a:fillRect/>
          </a:stretch>
        </p:blipFill>
        <p:spPr>
          <a:xfrm>
            <a:off x="5567264" y="4263424"/>
            <a:ext cx="900002" cy="900002"/>
          </a:xfrm>
          <a:prstGeom prst="rect">
            <a:avLst/>
          </a:prstGeom>
          <a:ln w="3175">
            <a:miter lim="400000"/>
          </a:ln>
        </p:spPr>
      </p:pic>
      <p:sp>
        <p:nvSpPr>
          <p:cNvPr id="8" name="Abgerundetes Rechteck">
            <a:extLst>
              <a:ext uri="{FF2B5EF4-FFF2-40B4-BE49-F238E27FC236}">
                <a16:creationId xmlns:a16="http://schemas.microsoft.com/office/drawing/2014/main" id="{80DE759D-E7A7-C2AD-EF4E-DD85DF7DEA3D}"/>
              </a:ext>
            </a:extLst>
          </p:cNvPr>
          <p:cNvSpPr/>
          <p:nvPr/>
        </p:nvSpPr>
        <p:spPr>
          <a:xfrm>
            <a:off x="5222256" y="1120605"/>
            <a:ext cx="17278034" cy="2231898"/>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Die eigene Mediennutzung</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Die Frage </a:t>
            </a:r>
            <a:r>
              <a:rPr lang="de-DE" sz="2400" dirty="0">
                <a:solidFill>
                  <a:schemeClr val="tx1"/>
                </a:solidFill>
                <a:latin typeface="Palatino" pitchFamily="2" charset="77"/>
                <a:ea typeface="Palatino" pitchFamily="2" charset="77"/>
              </a:rPr>
              <a:t>„Traue ich einem Medium?“ </a:t>
            </a:r>
            <a:r>
              <a:rPr lang="de-DE" sz="2400" b="0" dirty="0">
                <a:solidFill>
                  <a:schemeClr val="tx1"/>
                </a:solidFill>
                <a:latin typeface="Palatino" pitchFamily="2" charset="77"/>
                <a:ea typeface="Palatino" pitchFamily="2" charset="77"/>
              </a:rPr>
              <a:t>hat Einfluss darauf, welche Medien wir nutzen und welche Informationen wir selbst verbreiten.</a:t>
            </a:r>
          </a:p>
        </p:txBody>
      </p:sp>
      <p:sp>
        <p:nvSpPr>
          <p:cNvPr id="17" name="Abgerundetes Rechteck">
            <a:extLst>
              <a:ext uri="{FF2B5EF4-FFF2-40B4-BE49-F238E27FC236}">
                <a16:creationId xmlns:a16="http://schemas.microsoft.com/office/drawing/2014/main" id="{A2ACDF4F-3643-8198-37EF-5DEF34829D42}"/>
              </a:ext>
            </a:extLst>
          </p:cNvPr>
          <p:cNvSpPr/>
          <p:nvPr/>
        </p:nvSpPr>
        <p:spPr>
          <a:xfrm>
            <a:off x="15936416" y="3834532"/>
            <a:ext cx="6536854" cy="8760864"/>
          </a:xfrm>
          <a:prstGeom prst="roundRect">
            <a:avLst>
              <a:gd name="adj" fmla="val 8364"/>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703020202090204" pitchFamily="34" charset="0"/>
              </a:rPr>
              <a:t>Hinweis für Dozierende:</a:t>
            </a:r>
          </a:p>
          <a:p>
            <a:pPr>
              <a:lnSpc>
                <a:spcPct val="100000"/>
              </a:lnSpc>
              <a:spcBef>
                <a:spcPts val="600"/>
              </a:spcBef>
              <a:spcAft>
                <a:spcPts val="600"/>
              </a:spcAft>
            </a:pPr>
            <a:r>
              <a:rPr lang="de-DE" sz="2400" b="0" dirty="0">
                <a:latin typeface="Trebuchet MS" panose="020B0703020202090204" pitchFamily="34" charset="0"/>
              </a:rPr>
              <a:t>Bei Medienvertrauen handelt es sich um eine Beziehung zwischen zwei Akteuren: Medien und Mediennutzer*innen. Eine Definition und einen Überblick über die Geschichte des Medienvertrauens bietet u.a. </a:t>
            </a:r>
            <a:r>
              <a:rPr lang="de-DE" sz="2400" b="0" dirty="0">
                <a:latin typeface="Trebuchet MS" panose="020B0703020202090204" pitchFamily="34" charset="0"/>
                <a:hlinkClick r:id="rId4"/>
              </a:rPr>
              <a:t>Journalistikon 2022</a:t>
            </a:r>
            <a:r>
              <a:rPr lang="de-DE" sz="2400" b="0" dirty="0">
                <a:latin typeface="Trebuchet MS" panose="020B0703020202090204" pitchFamily="34" charset="0"/>
              </a:rPr>
              <a:t>.</a:t>
            </a:r>
          </a:p>
          <a:p>
            <a:pPr>
              <a:lnSpc>
                <a:spcPct val="100000"/>
              </a:lnSpc>
              <a:spcBef>
                <a:spcPts val="600"/>
              </a:spcBef>
              <a:spcAft>
                <a:spcPts val="600"/>
              </a:spcAft>
            </a:pPr>
            <a:r>
              <a:rPr lang="de-DE" sz="2400" b="0" dirty="0">
                <a:latin typeface="Trebuchet MS" panose="020B0703020202090204" pitchFamily="34" charset="0"/>
              </a:rPr>
              <a:t>Um das eigene Empfinden einzuordnen und abzugleichen, eignet sich die </a:t>
            </a:r>
            <a:r>
              <a:rPr lang="de-DE" sz="2400" b="0" dirty="0">
                <a:latin typeface="Trebuchet MS" panose="020B0703020202090204" pitchFamily="34" charset="0"/>
                <a:hlinkClick r:id="rId5"/>
              </a:rPr>
              <a:t>Langzeitstudie Medienvertrauen der Universität Mainz</a:t>
            </a:r>
            <a:r>
              <a:rPr lang="de-DE" sz="2400" b="0" dirty="0">
                <a:latin typeface="Trebuchet MS" panose="020B0703020202090204" pitchFamily="34" charset="0"/>
              </a:rPr>
              <a:t>. Hier bietet es sich an, im Anschluss an die Fragen gemeinsam auf die Ergebnisse zu schauen: Finden Sie sich in dem Ergebnis wieder? Besprechen Sie im Plenum, warum Sie bestimmte Angebote als vertrauenswürdiger empfinden als andere.</a:t>
            </a:r>
          </a:p>
        </p:txBody>
      </p:sp>
    </p:spTree>
    <p:extLst>
      <p:ext uri="{BB962C8B-B14F-4D97-AF65-F5344CB8AC3E}">
        <p14:creationId xmlns:p14="http://schemas.microsoft.com/office/powerpoint/2010/main" val="427753518"/>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a:extLst>
              <a:ext uri="{FF2B5EF4-FFF2-40B4-BE49-F238E27FC236}">
                <a16:creationId xmlns:a16="http://schemas.microsoft.com/office/drawing/2014/main" id="{5A4FEEAE-FEDD-4C70-4CA4-B3AF8BF3EBDE}"/>
              </a:ext>
            </a:extLst>
          </p:cNvPr>
          <p:cNvSpPr/>
          <p:nvPr/>
        </p:nvSpPr>
        <p:spPr>
          <a:xfrm>
            <a:off x="5222254" y="4437089"/>
            <a:ext cx="8863315" cy="2420911"/>
          </a:xfrm>
          <a:prstGeom prst="roundRect">
            <a:avLst>
              <a:gd name="adj" fmla="val 19207"/>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rPr>
              <a:t>Mit Hilfe des Arbeitsblatts </a:t>
            </a:r>
            <a:r>
              <a:rPr lang="de-DE" sz="2400" i="1" dirty="0">
                <a:solidFill>
                  <a:schemeClr val="tx1"/>
                </a:solidFill>
                <a:latin typeface="Palatino"/>
              </a:rPr>
              <a:t>„AB 1 – Wer ist wer?“ </a:t>
            </a:r>
            <a:r>
              <a:rPr lang="de-DE" sz="2400" dirty="0">
                <a:solidFill>
                  <a:schemeClr val="tx1"/>
                </a:solidFill>
                <a:latin typeface="Palatino"/>
              </a:rPr>
              <a:t>können die Teilnehmenden überlegen, was sie bereits über ausgewählte </a:t>
            </a:r>
            <a:r>
              <a:rPr lang="de-DE" sz="2400" dirty="0" err="1">
                <a:solidFill>
                  <a:schemeClr val="tx1"/>
                </a:solidFill>
                <a:latin typeface="Palatino"/>
              </a:rPr>
              <a:t>Social</a:t>
            </a:r>
            <a:r>
              <a:rPr lang="de-DE" sz="2400" dirty="0">
                <a:solidFill>
                  <a:schemeClr val="tx1"/>
                </a:solidFill>
                <a:latin typeface="Palatino"/>
              </a:rPr>
              <a:t>-Media-Plattformen und die dahinterstehenden Firmen wissen.</a:t>
            </a:r>
          </a:p>
        </p:txBody>
      </p:sp>
      <p:sp>
        <p:nvSpPr>
          <p:cNvPr id="11" name="Abgerundetes Rechteck">
            <a:extLst>
              <a:ext uri="{FF2B5EF4-FFF2-40B4-BE49-F238E27FC236}">
                <a16:creationId xmlns:a16="http://schemas.microsoft.com/office/drawing/2014/main" id="{C24F3796-AADD-DBEF-01E6-F86CC7C2BB39}"/>
              </a:ext>
            </a:extLst>
          </p:cNvPr>
          <p:cNvSpPr/>
          <p:nvPr/>
        </p:nvSpPr>
        <p:spPr>
          <a:xfrm>
            <a:off x="5222254" y="7506072"/>
            <a:ext cx="8863315" cy="5473328"/>
          </a:xfrm>
          <a:prstGeom prst="roundRect">
            <a:avLst>
              <a:gd name="adj" fmla="val 9345"/>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pPr>
            <a:r>
              <a:rPr lang="de-DE" sz="2400" b="0" dirty="0">
                <a:latin typeface="Palatino" pitchFamily="2" charset="77"/>
              </a:rPr>
              <a:t>Auch die </a:t>
            </a:r>
            <a:r>
              <a:rPr lang="de-DE" sz="2400" b="0" dirty="0">
                <a:latin typeface="Palatino" pitchFamily="2" charset="77"/>
                <a:hlinkClick r:id="rId3"/>
              </a:rPr>
              <a:t>Tagesschau</a:t>
            </a:r>
            <a:r>
              <a:rPr lang="de-DE" sz="2400" b="0" dirty="0">
                <a:latin typeface="Palatino" pitchFamily="2" charset="77"/>
              </a:rPr>
              <a:t> , </a:t>
            </a:r>
            <a:r>
              <a:rPr lang="de-DE" sz="2400" b="0" dirty="0">
                <a:latin typeface="Palatino" pitchFamily="2" charset="77"/>
                <a:hlinkClick r:id="rId4"/>
              </a:rPr>
              <a:t>der Bundeskanzler</a:t>
            </a:r>
            <a:r>
              <a:rPr lang="de-DE" sz="2400" b="0" dirty="0">
                <a:latin typeface="Palatino" pitchFamily="2" charset="77"/>
              </a:rPr>
              <a:t> oder die internationale </a:t>
            </a:r>
            <a:r>
              <a:rPr lang="de-DE" sz="2400" b="0" dirty="0">
                <a:latin typeface="Palatino" pitchFamily="2" charset="77"/>
                <a:hlinkClick r:id="rId5"/>
              </a:rPr>
              <a:t>Nachrichtenagentur AFP </a:t>
            </a:r>
            <a:r>
              <a:rPr lang="de-DE" sz="2400" b="0" dirty="0">
                <a:latin typeface="Palatino" pitchFamily="2" charset="77"/>
              </a:rPr>
              <a:t>bewegen sich auf </a:t>
            </a:r>
            <a:r>
              <a:rPr lang="de-DE" sz="2400" b="0" dirty="0" err="1">
                <a:latin typeface="Palatino" pitchFamily="2" charset="77"/>
              </a:rPr>
              <a:t>Social</a:t>
            </a:r>
            <a:r>
              <a:rPr lang="de-DE" sz="2400" b="0" dirty="0">
                <a:latin typeface="Palatino" pitchFamily="2" charset="77"/>
              </a:rPr>
              <a:t>-Media-Plattformen wie Instagram, Twitter, </a:t>
            </a:r>
            <a:r>
              <a:rPr lang="de-DE" sz="2400" b="0" dirty="0" err="1">
                <a:latin typeface="Palatino" pitchFamily="2" charset="77"/>
              </a:rPr>
              <a:t>TikTok</a:t>
            </a:r>
            <a:r>
              <a:rPr lang="de-DE" sz="2400" b="0" dirty="0">
                <a:latin typeface="Palatino" pitchFamily="2" charset="77"/>
              </a:rPr>
              <a:t> oder YouTube.</a:t>
            </a:r>
          </a:p>
          <a:p>
            <a:pPr>
              <a:lnSpc>
                <a:spcPct val="100000"/>
              </a:lnSpc>
              <a:spcBef>
                <a:spcPts val="600"/>
              </a:spcBef>
            </a:pPr>
            <a:r>
              <a:rPr lang="de-DE" sz="2400" b="0" dirty="0">
                <a:latin typeface="Palatino" pitchFamily="2" charset="77"/>
              </a:rPr>
              <a:t>Schauen Sie sich gemeinsam oder in Kleingruppen die Auftritte auf den verschiedenen Plattformen an. </a:t>
            </a:r>
          </a:p>
          <a:p>
            <a:pPr marL="285750" indent="-285750">
              <a:lnSpc>
                <a:spcPct val="100000"/>
              </a:lnSpc>
              <a:spcBef>
                <a:spcPts val="1200"/>
              </a:spcBef>
              <a:buFont typeface="Arial" panose="020B0604020202020204" pitchFamily="34" charset="0"/>
              <a:buChar char="•"/>
            </a:pPr>
            <a:r>
              <a:rPr lang="de-DE" sz="2400" b="0" dirty="0">
                <a:latin typeface="Palatino" pitchFamily="2" charset="77"/>
              </a:rPr>
              <a:t>Wie wird sich dort präsentiert? Auf welchen Formen der Darstellung liegt jeweils der Fokus?</a:t>
            </a:r>
          </a:p>
          <a:p>
            <a:pPr marL="285750" indent="-285750">
              <a:lnSpc>
                <a:spcPct val="100000"/>
              </a:lnSpc>
              <a:spcBef>
                <a:spcPts val="1200"/>
              </a:spcBef>
              <a:buFont typeface="Arial" panose="020B0604020202020204" pitchFamily="34" charset="0"/>
              <a:buChar char="•"/>
            </a:pPr>
            <a:r>
              <a:rPr lang="de-DE" sz="2400" b="0" dirty="0">
                <a:latin typeface="Palatino" pitchFamily="2" charset="77"/>
              </a:rPr>
              <a:t>Welche Unterschiede gibt es? </a:t>
            </a:r>
          </a:p>
          <a:p>
            <a:pPr marL="285750" indent="-285750">
              <a:lnSpc>
                <a:spcPct val="100000"/>
              </a:lnSpc>
              <a:spcBef>
                <a:spcPts val="1200"/>
              </a:spcBef>
              <a:buFont typeface="Arial" panose="020B0604020202020204" pitchFamily="34" charset="0"/>
              <a:buChar char="•"/>
            </a:pPr>
            <a:r>
              <a:rPr lang="de-DE" sz="2400" b="0" dirty="0">
                <a:latin typeface="Palatino" pitchFamily="2" charset="77"/>
              </a:rPr>
              <a:t>Welche Wirkung wird durch die unterschiedlichen Darstellungsformen erzielt?</a:t>
            </a:r>
          </a:p>
          <a:p>
            <a:pPr algn="ct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dirty="0"/>
          </a:p>
        </p:txBody>
      </p:sp>
      <p:sp>
        <p:nvSpPr>
          <p:cNvPr id="7" name="Abgerundetes Rechteck">
            <a:extLst>
              <a:ext uri="{FF2B5EF4-FFF2-40B4-BE49-F238E27FC236}">
                <a16:creationId xmlns:a16="http://schemas.microsoft.com/office/drawing/2014/main" id="{5B706374-EE62-D6E3-9453-3A43AE3926DD}"/>
              </a:ext>
            </a:extLst>
          </p:cNvPr>
          <p:cNvSpPr/>
          <p:nvPr/>
        </p:nvSpPr>
        <p:spPr>
          <a:xfrm>
            <a:off x="5222256" y="1120605"/>
            <a:ext cx="17278034" cy="2706709"/>
          </a:xfrm>
          <a:prstGeom prst="roundRect">
            <a:avLst>
              <a:gd name="adj" fmla="val 20156"/>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Social-Media: ein Überblick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err="1">
                <a:solidFill>
                  <a:schemeClr val="tx1"/>
                </a:solidFill>
                <a:latin typeface="Palatino" pitchFamily="2" charset="77"/>
                <a:ea typeface="Palatino" pitchFamily="2" charset="77"/>
              </a:rPr>
              <a:t>Social</a:t>
            </a:r>
            <a:r>
              <a:rPr lang="de-DE" sz="2400" b="0" dirty="0">
                <a:solidFill>
                  <a:schemeClr val="tx1"/>
                </a:solidFill>
                <a:latin typeface="Palatino" pitchFamily="2" charset="77"/>
                <a:ea typeface="Palatino" pitchFamily="2" charset="77"/>
              </a:rPr>
              <a:t>-Media-Plattformen sind eine feste Größe in unserer Medienlandschaft geworden. Das Video von explainity erklärt, was unter dem Begriff Social-Media verstanden wird. In diesem Modul wird es v.a. um soziale Netzwerke gehen.</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44</a:t>
            </a:fld>
            <a:endParaRPr lang="de-DE" dirty="0"/>
          </a:p>
        </p:txBody>
      </p:sp>
      <p:pic>
        <p:nvPicPr>
          <p:cNvPr id="22" name="Bild" descr="Bild">
            <a:extLst>
              <a:ext uri="{FF2B5EF4-FFF2-40B4-BE49-F238E27FC236}">
                <a16:creationId xmlns:a16="http://schemas.microsoft.com/office/drawing/2014/main" id="{402DD015-7633-BEB5-FFD0-918CA5850A2D}"/>
              </a:ext>
            </a:extLst>
          </p:cNvPr>
          <p:cNvPicPr>
            <a:picLocks noChangeAspect="1"/>
          </p:cNvPicPr>
          <p:nvPr/>
        </p:nvPicPr>
        <p:blipFill>
          <a:blip r:embed="rId6" cstate="print"/>
          <a:stretch>
            <a:fillRect/>
          </a:stretch>
        </p:blipFill>
        <p:spPr>
          <a:xfrm>
            <a:off x="5567264" y="4867463"/>
            <a:ext cx="900002" cy="900000"/>
          </a:xfrm>
          <a:prstGeom prst="rect">
            <a:avLst/>
          </a:prstGeom>
          <a:ln w="3175">
            <a:miter lim="400000"/>
          </a:ln>
        </p:spPr>
      </p:pic>
      <p:pic>
        <p:nvPicPr>
          <p:cNvPr id="35" name="Bild" descr="Bild">
            <a:hlinkClick r:id="rId5"/>
            <a:extLst>
              <a:ext uri="{FF2B5EF4-FFF2-40B4-BE49-F238E27FC236}">
                <a16:creationId xmlns:a16="http://schemas.microsoft.com/office/drawing/2014/main" id="{1C18B9C3-7BD9-9EB6-CBAA-6FBA2BDEA177}"/>
              </a:ext>
            </a:extLst>
          </p:cNvPr>
          <p:cNvPicPr>
            <a:picLocks noChangeAspect="1"/>
          </p:cNvPicPr>
          <p:nvPr/>
        </p:nvPicPr>
        <p:blipFill>
          <a:blip r:embed="rId7" cstate="print"/>
          <a:stretch>
            <a:fillRect/>
          </a:stretch>
        </p:blipFill>
        <p:spPr>
          <a:xfrm>
            <a:off x="5639272" y="7830206"/>
            <a:ext cx="900002" cy="900002"/>
          </a:xfrm>
          <a:prstGeom prst="rect">
            <a:avLst/>
          </a:prstGeom>
          <a:ln w="3175">
            <a:miter lim="400000"/>
          </a:ln>
        </p:spPr>
      </p:pic>
      <p:pic>
        <p:nvPicPr>
          <p:cNvPr id="9" name="Bildplatzhalter 8">
            <a:extLst>
              <a:ext uri="{FF2B5EF4-FFF2-40B4-BE49-F238E27FC236}">
                <a16:creationId xmlns:a16="http://schemas.microsoft.com/office/drawing/2014/main" id="{C138A15D-7C92-955C-C66D-433138DAE6E0}"/>
              </a:ext>
            </a:extLst>
          </p:cNvPr>
          <p:cNvPicPr>
            <a:picLocks noGrp="1" noChangeAspect="1"/>
          </p:cNvPicPr>
          <p:nvPr>
            <p:ph type="pic" sz="quarter" idx="15"/>
          </p:nvPr>
        </p:nvPicPr>
        <p:blipFill rotWithShape="1">
          <a:blip r:embed="rId8" cstate="print">
            <a:extLst>
              <a:ext uri="{28A0092B-C50C-407E-A947-70E740481C1C}">
                <a14:useLocalDpi xmlns:a14="http://schemas.microsoft.com/office/drawing/2010/main" val="0"/>
              </a:ext>
            </a:extLst>
          </a:blip>
          <a:srcRect t="-7271" b="-7271"/>
          <a:stretch/>
        </p:blipFill>
        <p:spPr>
          <a:xfrm>
            <a:off x="14639925" y="3772293"/>
            <a:ext cx="7848600" cy="8990013"/>
          </a:xfrm>
        </p:spPr>
      </p:pic>
    </p:spTree>
    <p:extLst>
      <p:ext uri="{BB962C8B-B14F-4D97-AF65-F5344CB8AC3E}">
        <p14:creationId xmlns:p14="http://schemas.microsoft.com/office/powerpoint/2010/main" val="364941048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a:xfrm>
            <a:off x="23133944" y="13102479"/>
            <a:ext cx="670055" cy="369332"/>
          </a:xfrm>
        </p:spPr>
        <p:txBody>
          <a:bodyPr/>
          <a:lstStyle/>
          <a:p>
            <a:fld id="{86CB4B4D-7CA3-9044-876B-883B54F8677D}" type="slidenum">
              <a:rPr lang="de-DE"/>
              <a:pPr/>
              <a:t>45</a:t>
            </a:fld>
            <a:endParaRPr lang="de-DE" dirty="0"/>
          </a:p>
        </p:txBody>
      </p:sp>
      <p:sp>
        <p:nvSpPr>
          <p:cNvPr id="6" name="Abgerundetes Rechteck">
            <a:extLst>
              <a:ext uri="{FF2B5EF4-FFF2-40B4-BE49-F238E27FC236}">
                <a16:creationId xmlns:a16="http://schemas.microsoft.com/office/drawing/2014/main" id="{43399FBA-8318-564B-DBDF-B9F55B7F4A28}"/>
              </a:ext>
            </a:extLst>
          </p:cNvPr>
          <p:cNvSpPr/>
          <p:nvPr/>
        </p:nvSpPr>
        <p:spPr>
          <a:xfrm>
            <a:off x="5222255" y="1120605"/>
            <a:ext cx="17266271" cy="1431761"/>
          </a:xfrm>
          <a:prstGeom prst="roundRect">
            <a:avLst>
              <a:gd name="adj" fmla="val 2595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Social-Media: ein Überblick</a:t>
            </a:r>
            <a:endParaRPr lang="de-DE" sz="2400" b="0" dirty="0">
              <a:solidFill>
                <a:schemeClr val="tx1"/>
              </a:solidFill>
              <a:latin typeface="Palatino" pitchFamily="2" charset="77"/>
              <a:ea typeface="Palatino" pitchFamily="2" charset="77"/>
            </a:endParaRPr>
          </a:p>
        </p:txBody>
      </p:sp>
      <p:sp>
        <p:nvSpPr>
          <p:cNvPr id="7" name="Abgerundetes Rechteck">
            <a:extLst>
              <a:ext uri="{FF2B5EF4-FFF2-40B4-BE49-F238E27FC236}">
                <a16:creationId xmlns:a16="http://schemas.microsoft.com/office/drawing/2014/main" id="{76A706DB-078B-34C4-226B-E067BCA1B83A}"/>
              </a:ext>
            </a:extLst>
          </p:cNvPr>
          <p:cNvSpPr/>
          <p:nvPr/>
        </p:nvSpPr>
        <p:spPr>
          <a:xfrm>
            <a:off x="5222255" y="3211394"/>
            <a:ext cx="17266270" cy="8881141"/>
          </a:xfrm>
          <a:prstGeom prst="roundRect">
            <a:avLst>
              <a:gd name="adj" fmla="val 6817"/>
            </a:avLst>
          </a:prstGeom>
          <a:ln w="50800" cap="rnd">
            <a:solidFill>
              <a:srgbClr val="000000"/>
            </a:solidFill>
            <a:custDash>
              <a:ds d="100000" sp="200000"/>
            </a:custDash>
          </a:ln>
        </p:spPr>
        <p:txBody>
          <a:bodyPr wrap="square"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603020202020204" pitchFamily="34" charset="0"/>
              </a:rPr>
              <a:t>Hinweis für Dozierende:</a:t>
            </a:r>
          </a:p>
          <a:p>
            <a:pPr>
              <a:lnSpc>
                <a:spcPct val="100000"/>
              </a:lnSpc>
              <a:spcBef>
                <a:spcPts val="600"/>
              </a:spcBef>
              <a:spcAft>
                <a:spcPts val="600"/>
              </a:spcAft>
            </a:pPr>
            <a:r>
              <a:rPr lang="de-DE" sz="2400" b="0" dirty="0">
                <a:latin typeface="Trebuchet MS" panose="020B0603020202020204" pitchFamily="34" charset="0"/>
              </a:rPr>
              <a:t>Einen </a:t>
            </a:r>
            <a:r>
              <a:rPr lang="de-DE" sz="2400" b="0" dirty="0">
                <a:latin typeface="Trebuchet MS" panose="020B0603020202020204" pitchFamily="34" charset="0"/>
                <a:hlinkClick r:id="rId3"/>
              </a:rPr>
              <a:t>Überblick über ausgewählte Social-Media-Plattformen </a:t>
            </a:r>
            <a:r>
              <a:rPr lang="de-DE" sz="2400" b="0" dirty="0">
                <a:latin typeface="Trebuchet MS" panose="020B0603020202020204" pitchFamily="34" charset="0"/>
              </a:rPr>
              <a:t>bietet u.a. das Landesmedienzentrum Baden-Württemberg. </a:t>
            </a:r>
          </a:p>
          <a:p>
            <a:pPr>
              <a:lnSpc>
                <a:spcPct val="100000"/>
              </a:lnSpc>
              <a:spcBef>
                <a:spcPts val="600"/>
              </a:spcBef>
              <a:spcAft>
                <a:spcPts val="600"/>
              </a:spcAft>
            </a:pPr>
            <a:r>
              <a:rPr lang="de-DE" sz="2400" b="0" dirty="0">
                <a:latin typeface="Trebuchet MS" panose="020B0603020202020204" pitchFamily="34" charset="0"/>
              </a:rPr>
              <a:t>Die folgende Liste enthält v.a. </a:t>
            </a:r>
            <a:r>
              <a:rPr lang="de-DE" sz="2400" dirty="0">
                <a:latin typeface="Trebuchet MS" panose="020B0603020202020204" pitchFamily="34" charset="0"/>
              </a:rPr>
              <a:t>Quizze</a:t>
            </a:r>
            <a:r>
              <a:rPr lang="de-DE" sz="2400" b="0" dirty="0">
                <a:latin typeface="Trebuchet MS" panose="020B0603020202020204" pitchFamily="34" charset="0"/>
              </a:rPr>
              <a:t> zu ausgewählten Plattformen: </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In dem </a:t>
            </a:r>
            <a:r>
              <a:rPr lang="de-DE" sz="2400" b="0" dirty="0">
                <a:latin typeface="Trebuchet MS" panose="020B0603020202020204" pitchFamily="34" charset="0"/>
                <a:hlinkClick r:id="rId4"/>
              </a:rPr>
              <a:t>Quiz von Klickwinkel </a:t>
            </a:r>
            <a:r>
              <a:rPr lang="de-DE" sz="2400" b="0" dirty="0">
                <a:latin typeface="Trebuchet MS" panose="020B0603020202020204" pitchFamily="34" charset="0"/>
              </a:rPr>
              <a:t>können Personen ihr Wissen über unterschiedliche </a:t>
            </a:r>
            <a:r>
              <a:rPr lang="de-DE" sz="2400" b="0" dirty="0" err="1">
                <a:latin typeface="Trebuchet MS" panose="020B0603020202020204" pitchFamily="34" charset="0"/>
              </a:rPr>
              <a:t>Social</a:t>
            </a:r>
            <a:r>
              <a:rPr lang="de-DE" sz="2400" b="0" dirty="0">
                <a:latin typeface="Trebuchet MS" panose="020B0603020202020204" pitchFamily="34" charset="0"/>
              </a:rPr>
              <a:t>-Media-Plattformen testen.</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Bei Klicksafe gibt es Quizze zum Thema </a:t>
            </a:r>
            <a:r>
              <a:rPr lang="de-DE" sz="2400" b="0" dirty="0">
                <a:latin typeface="Trebuchet MS" panose="020B0603020202020204" pitchFamily="34" charset="0"/>
                <a:hlinkClick r:id="rId5"/>
              </a:rPr>
              <a:t>YouTube</a:t>
            </a:r>
            <a:r>
              <a:rPr lang="de-DE" sz="2400" b="0" dirty="0">
                <a:latin typeface="Trebuchet MS" panose="020B0603020202020204" pitchFamily="34" charset="0"/>
              </a:rPr>
              <a:t> und </a:t>
            </a:r>
            <a:r>
              <a:rPr lang="de-DE" sz="2400" b="0" dirty="0">
                <a:latin typeface="Trebuchet MS" panose="020B0603020202020204" pitchFamily="34" charset="0"/>
                <a:hlinkClick r:id="rId6"/>
              </a:rPr>
              <a:t>WhatsApp</a:t>
            </a:r>
            <a:r>
              <a:rPr lang="de-DE" sz="2400" b="0" dirty="0">
                <a:latin typeface="Trebuchet MS" panose="020B0603020202020204" pitchFamily="34" charset="0"/>
              </a:rPr>
              <a:t>.</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In diesem </a:t>
            </a:r>
            <a:r>
              <a:rPr lang="de-DE" sz="2400" b="0" dirty="0">
                <a:latin typeface="Trebuchet MS" panose="020B0603020202020204" pitchFamily="34" charset="0"/>
                <a:hlinkClick r:id="rId7"/>
              </a:rPr>
              <a:t>Quiz von Handysektor </a:t>
            </a:r>
            <a:r>
              <a:rPr lang="de-DE" sz="2400" b="0" dirty="0">
                <a:latin typeface="Trebuchet MS" panose="020B0603020202020204" pitchFamily="34" charset="0"/>
              </a:rPr>
              <a:t>wird Wissen zu </a:t>
            </a:r>
            <a:r>
              <a:rPr lang="de-DE" sz="2400" b="0" dirty="0" err="1">
                <a:latin typeface="Trebuchet MS" panose="020B0603020202020204" pitchFamily="34" charset="0"/>
              </a:rPr>
              <a:t>TikTok</a:t>
            </a:r>
            <a:r>
              <a:rPr lang="de-DE" sz="2400" b="0" dirty="0">
                <a:latin typeface="Trebuchet MS" panose="020B0603020202020204" pitchFamily="34" charset="0"/>
              </a:rPr>
              <a:t> getestet.</a:t>
            </a:r>
          </a:p>
          <a:p>
            <a:pPr marL="285750" indent="-28575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rPr>
              <a:t>Der </a:t>
            </a:r>
            <a:r>
              <a:rPr lang="de-DE" sz="2400" b="0" dirty="0">
                <a:latin typeface="Trebuchet MS" panose="020B0603020202020204" pitchFamily="34" charset="0"/>
                <a:hlinkClick r:id="rId8"/>
              </a:rPr>
              <a:t>Medienkompass</a:t>
            </a:r>
            <a:r>
              <a:rPr lang="de-DE" sz="2400" b="0" dirty="0">
                <a:latin typeface="Trebuchet MS" panose="020B0603020202020204" pitchFamily="34" charset="0"/>
              </a:rPr>
              <a:t> erklärt Twitter für Einsteiger*innen.</a:t>
            </a:r>
          </a:p>
          <a:p>
            <a:pPr hangingPunct="1">
              <a:lnSpc>
                <a:spcPct val="100000"/>
              </a:lnSpc>
              <a:spcBef>
                <a:spcPts val="600"/>
              </a:spcBef>
              <a:spcAft>
                <a:spcPts val="600"/>
              </a:spcAft>
            </a:pPr>
            <a:r>
              <a:rPr lang="de-DE" sz="2400" dirty="0">
                <a:latin typeface="Trebuchet MS" panose="020B0603020202020204" pitchFamily="34" charset="0"/>
              </a:rPr>
              <a:t>Messenger-Dienste</a:t>
            </a:r>
          </a:p>
          <a:p>
            <a:pPr hangingPunct="1">
              <a:lnSpc>
                <a:spcPct val="100000"/>
              </a:lnSpc>
              <a:spcBef>
                <a:spcPts val="600"/>
              </a:spcBef>
              <a:spcAft>
                <a:spcPts val="600"/>
              </a:spcAft>
            </a:pPr>
            <a:r>
              <a:rPr lang="de-DE" sz="2400" b="0" dirty="0">
                <a:latin typeface="Trebuchet MS" panose="020B0603020202020204" pitchFamily="34" charset="0"/>
              </a:rPr>
              <a:t>Der gängigste Messenger in Deutschland ist WhatsApp von </a:t>
            </a:r>
            <a:r>
              <a:rPr lang="de-DE" sz="2400" b="0" dirty="0" err="1">
                <a:latin typeface="Trebuchet MS" panose="020B0603020202020204" pitchFamily="34" charset="0"/>
              </a:rPr>
              <a:t>Meta</a:t>
            </a:r>
            <a:r>
              <a:rPr lang="de-DE" sz="2400" b="0" dirty="0">
                <a:latin typeface="Trebuchet MS" panose="020B0603020202020204" pitchFamily="34" charset="0"/>
              </a:rPr>
              <a:t>. Darüber hinaus haben sich aber auch weitere Messenger etabliert. Alternativen sind u.a. Signal, </a:t>
            </a:r>
            <a:r>
              <a:rPr lang="de-DE" sz="2400" b="0" dirty="0" err="1">
                <a:latin typeface="Trebuchet MS" panose="020B0603020202020204" pitchFamily="34" charset="0"/>
              </a:rPr>
              <a:t>Telegram</a:t>
            </a:r>
            <a:r>
              <a:rPr lang="de-DE" sz="2400" b="0" dirty="0">
                <a:latin typeface="Trebuchet MS" panose="020B0603020202020204" pitchFamily="34" charset="0"/>
              </a:rPr>
              <a:t> oder Threema. </a:t>
            </a:r>
          </a:p>
          <a:p>
            <a:pPr hangingPunct="1">
              <a:lnSpc>
                <a:spcPct val="100000"/>
              </a:lnSpc>
              <a:spcBef>
                <a:spcPts val="600"/>
              </a:spcBef>
              <a:spcAft>
                <a:spcPts val="600"/>
              </a:spcAft>
            </a:pPr>
            <a:r>
              <a:rPr lang="de-DE" sz="2400" b="0" dirty="0">
                <a:latin typeface="Trebuchet MS" panose="020B0603020202020204" pitchFamily="34" charset="0"/>
              </a:rPr>
              <a:t>Die </a:t>
            </a:r>
            <a:r>
              <a:rPr lang="de-DE" sz="2400" b="0" dirty="0">
                <a:latin typeface="Trebuchet MS" panose="020B0603020202020204" pitchFamily="34" charset="0"/>
                <a:hlinkClick r:id="rId9"/>
              </a:rPr>
              <a:t>Verbraucherzentrale</a:t>
            </a:r>
            <a:r>
              <a:rPr lang="de-DE" sz="2400" b="0" dirty="0">
                <a:latin typeface="Trebuchet MS" panose="020B0603020202020204" pitchFamily="34" charset="0"/>
              </a:rPr>
              <a:t> hat sich verschiedene Messenger-Dienste im Hinblick auf die Datensicherheit für ihre Nutzer*innen angeschaut.</a:t>
            </a:r>
          </a:p>
          <a:p>
            <a:pPr hangingPunct="1">
              <a:lnSpc>
                <a:spcPct val="100000"/>
              </a:lnSpc>
              <a:spcBef>
                <a:spcPts val="600"/>
              </a:spcBef>
              <a:spcAft>
                <a:spcPts val="600"/>
              </a:spcAft>
            </a:pPr>
            <a:r>
              <a:rPr lang="de-DE" sz="2400" b="0" dirty="0">
                <a:latin typeface="Trebuchet MS" panose="020B0603020202020204" pitchFamily="34" charset="0"/>
              </a:rPr>
              <a:t>Der </a:t>
            </a:r>
            <a:r>
              <a:rPr lang="de-DE" sz="2400" b="0" dirty="0">
                <a:latin typeface="Trebuchet MS" panose="020B0603020202020204" pitchFamily="34" charset="0"/>
                <a:hlinkClick r:id="rId10"/>
              </a:rPr>
              <a:t>Digital Report 2022 </a:t>
            </a:r>
            <a:r>
              <a:rPr lang="de-DE" sz="2400" b="0" dirty="0">
                <a:latin typeface="Trebuchet MS" panose="020B0603020202020204" pitchFamily="34" charset="0"/>
              </a:rPr>
              <a:t>liefert u.a. Zahlen und Fakten zu </a:t>
            </a:r>
            <a:r>
              <a:rPr lang="de-DE" sz="2400" b="0" dirty="0" err="1">
                <a:latin typeface="Trebuchet MS" panose="020B0603020202020204" pitchFamily="34" charset="0"/>
              </a:rPr>
              <a:t>Social</a:t>
            </a:r>
            <a:r>
              <a:rPr lang="de-DE" sz="2400" b="0" dirty="0">
                <a:latin typeface="Trebuchet MS" panose="020B0603020202020204" pitchFamily="34" charset="0"/>
              </a:rPr>
              <a:t>-Media-Nutzer*innen in Deutschland (v.a. Folien 50, 54, 57). Für Deutschland forscht außerdem </a:t>
            </a:r>
            <a:r>
              <a:rPr lang="de-DE" sz="2400" b="0" dirty="0">
                <a:latin typeface="Trebuchet MS" panose="020B0603020202020204" pitchFamily="34" charset="0"/>
                <a:hlinkClick r:id="rId11"/>
              </a:rPr>
              <a:t>der Medienpädagogische Forschungsverbund Südwest über den Medienumgang von Kindern, Jugendlichen und Senioren</a:t>
            </a:r>
            <a:r>
              <a:rPr lang="de-DE" sz="2400" b="0" dirty="0">
                <a:latin typeface="Trebuchet MS" panose="020B0603020202020204" pitchFamily="34" charset="0"/>
              </a:rPr>
              <a:t>. Die Studienergebnisse werden jährlich veröffentlicht (KIM-/JIM-/SIM-Studie: z.B. JIM-Studie 2020, S. 39-41).</a:t>
            </a:r>
          </a:p>
        </p:txBody>
      </p:sp>
    </p:spTree>
    <p:extLst>
      <p:ext uri="{BB962C8B-B14F-4D97-AF65-F5344CB8AC3E}">
        <p14:creationId xmlns:p14="http://schemas.microsoft.com/office/powerpoint/2010/main" val="1876800938"/>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4019DE76-03A4-143F-9957-3C2C2265EEA5}"/>
              </a:ext>
            </a:extLst>
          </p:cNvPr>
          <p:cNvSpPr/>
          <p:nvPr/>
        </p:nvSpPr>
        <p:spPr>
          <a:xfrm>
            <a:off x="17522500" y="1126187"/>
            <a:ext cx="5759450" cy="11882437"/>
          </a:xfrm>
          <a:prstGeom prst="roundRect">
            <a:avLst>
              <a:gd name="adj" fmla="val 8786"/>
            </a:avLst>
          </a:prstGeom>
          <a:solidFill>
            <a:srgbClr val="EAD6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Eine Bewegung, die mit einem Facebook-Post begann und durch weitere Soziale Medien wie Twitter und Instagram prominent wurde, ist #</a:t>
            </a:r>
            <a:r>
              <a:rPr lang="de-DE" sz="2400" b="0" dirty="0" err="1">
                <a:latin typeface="Palatino"/>
              </a:rPr>
              <a:t>BlackLivesMatter</a:t>
            </a:r>
            <a:r>
              <a:rPr lang="de-DE" sz="2400" b="0" dirty="0">
                <a:latin typeface="Palatino"/>
              </a:rPr>
              <a:t>.</a:t>
            </a:r>
          </a:p>
          <a:p>
            <a:pPr>
              <a:lnSpc>
                <a:spcPct val="100000"/>
              </a:lnSpc>
              <a:spcBef>
                <a:spcPts val="600"/>
              </a:spcBef>
              <a:spcAft>
                <a:spcPts val="600"/>
              </a:spcAft>
            </a:pPr>
            <a:r>
              <a:rPr lang="de-DE" sz="2400" b="0" dirty="0">
                <a:latin typeface="Palatino"/>
              </a:rPr>
              <a:t>Schauen Sie das kurze </a:t>
            </a:r>
            <a:r>
              <a:rPr lang="de-DE" sz="2400" b="0" dirty="0">
                <a:latin typeface="Palatino"/>
                <a:hlinkClick r:id="rId3"/>
              </a:rPr>
              <a:t>Video</a:t>
            </a:r>
            <a:r>
              <a:rPr lang="de-DE" sz="2400" b="0" dirty="0">
                <a:latin typeface="Palatino"/>
              </a:rPr>
              <a:t> der Deutschen Welle über die Protestbewegung aus dem Jahr 2020.</a:t>
            </a:r>
          </a:p>
          <a:p>
            <a:pPr>
              <a:lnSpc>
                <a:spcPct val="100000"/>
              </a:lnSpc>
              <a:spcBef>
                <a:spcPts val="0"/>
              </a:spcBef>
              <a:spcAft>
                <a:spcPts val="600"/>
              </a:spcAft>
            </a:pPr>
            <a:r>
              <a:rPr lang="de-DE" sz="2400" b="0" dirty="0">
                <a:latin typeface="Palatino"/>
              </a:rPr>
              <a:t>Folgende Fragen können diskutiert werden: </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Welches Potenzial hat Social- Media für den gesellschaftlichen Diskurs?</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Führt Social-Media dazu, dass in der Berichterstattung häufiger über soziale Missstände gesprochen wird?</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a:rPr>
              <a:t>Kennen Sie andere Bewegungen, die durch Social-Media groß geworden sind?</a:t>
            </a:r>
          </a:p>
          <a:p>
            <a:pPr indent="-28575">
              <a:lnSpc>
                <a:spcPct val="100000"/>
              </a:lnSpc>
              <a:spcBef>
                <a:spcPts val="600"/>
              </a:spcBef>
              <a:spcAft>
                <a:spcPts val="600"/>
              </a:spcAft>
            </a:pPr>
            <a:r>
              <a:rPr lang="de-DE" sz="2400" b="0" dirty="0">
                <a:latin typeface="Palatino"/>
              </a:rPr>
              <a:t>Auch antidemokratische Bewegungen nutzen diverse Plattformen für ihre Zwecke. Fallen Ihnen Beispiele ein?</a:t>
            </a:r>
          </a:p>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
        <p:nvSpPr>
          <p:cNvPr id="7" name="Abgerundetes Rechteck">
            <a:extLst>
              <a:ext uri="{FF2B5EF4-FFF2-40B4-BE49-F238E27FC236}">
                <a16:creationId xmlns:a16="http://schemas.microsoft.com/office/drawing/2014/main" id="{7C81339A-5EAC-E5D5-AC34-469A64C99D34}"/>
              </a:ext>
            </a:extLst>
          </p:cNvPr>
          <p:cNvSpPr/>
          <p:nvPr/>
        </p:nvSpPr>
        <p:spPr>
          <a:xfrm>
            <a:off x="5222255" y="3041576"/>
            <a:ext cx="11794280" cy="4680520"/>
          </a:xfrm>
          <a:prstGeom prst="roundRect">
            <a:avLst>
              <a:gd name="adj" fmla="val 8364"/>
            </a:avLst>
          </a:prstGeom>
          <a:ln w="50800" cap="rnd">
            <a:solidFill>
              <a:srgbClr val="000000"/>
            </a:solidFill>
            <a:custDash>
              <a:ds d="100000" sp="200000"/>
            </a:cust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603020202020204" pitchFamily="34" charset="0"/>
              </a:rPr>
              <a:t>Hinweis für Dozierende: </a:t>
            </a:r>
            <a:r>
              <a:rPr lang="de-DE" sz="2400" b="0" dirty="0">
                <a:latin typeface="Trebuchet MS" panose="020B0603020202020204" pitchFamily="34" charset="0"/>
              </a:rPr>
              <a:t>Weitere Beispiele für politische Bewegungen, die die sozialen Medien nutzen, finden sich in diesem </a:t>
            </a:r>
            <a:r>
              <a:rPr lang="de-DE" sz="2400" b="0" dirty="0">
                <a:latin typeface="Trebuchet MS" panose="020B0603020202020204" pitchFamily="34" charset="0"/>
                <a:hlinkClick r:id="rId4"/>
              </a:rPr>
              <a:t>Beitrag des fluter</a:t>
            </a:r>
            <a:r>
              <a:rPr lang="de-DE" sz="2400" b="0" dirty="0">
                <a:latin typeface="Trebuchet MS" panose="020B0603020202020204" pitchFamily="34" charset="0"/>
              </a:rPr>
              <a:t>. Ein anderer Artikel der Ausgabe diskutiert die </a:t>
            </a:r>
            <a:r>
              <a:rPr lang="de-DE" sz="2400" b="0" dirty="0">
                <a:latin typeface="Trebuchet MS" panose="020B0603020202020204" pitchFamily="34" charset="0"/>
                <a:hlinkClick r:id="rId5"/>
              </a:rPr>
              <a:t>Wirkung von digitalem Protest</a:t>
            </a:r>
            <a:r>
              <a:rPr lang="de-DE" sz="2400" b="0" dirty="0">
                <a:latin typeface="Trebuchet MS" panose="020B0603020202020204" pitchFamily="34" charset="0"/>
              </a:rPr>
              <a:t>.</a:t>
            </a:r>
          </a:p>
          <a:p>
            <a:pPr>
              <a:lnSpc>
                <a:spcPct val="100000"/>
              </a:lnSpc>
              <a:spcBef>
                <a:spcPts val="600"/>
              </a:spcBef>
            </a:pPr>
            <a:r>
              <a:rPr lang="de-DE" sz="2400" b="0" dirty="0">
                <a:latin typeface="Trebuchet MS" panose="020B0603020202020204" pitchFamily="34" charset="0"/>
              </a:rPr>
              <a:t>In dem </a:t>
            </a:r>
            <a:r>
              <a:rPr lang="de-DE" sz="2400" b="0" dirty="0">
                <a:latin typeface="Trebuchet MS" panose="020B0603020202020204" pitchFamily="34" charset="0"/>
                <a:hlinkClick r:id="rId6"/>
              </a:rPr>
              <a:t>Artikel von MEDIEN360G </a:t>
            </a:r>
            <a:r>
              <a:rPr lang="de-DE" sz="2400" b="0" dirty="0">
                <a:latin typeface="Trebuchet MS" panose="020B0603020202020204" pitchFamily="34" charset="0"/>
              </a:rPr>
              <a:t>beschreibt Juliane Wiedemeier, wie die sozialen Medien den Journalismus beeinflussen.</a:t>
            </a:r>
          </a:p>
          <a:p>
            <a:pPr>
              <a:lnSpc>
                <a:spcPct val="100000"/>
              </a:lnSpc>
              <a:spcBef>
                <a:spcPts val="600"/>
              </a:spcBef>
            </a:pPr>
            <a:r>
              <a:rPr lang="de-DE" sz="2400" b="0" dirty="0">
                <a:latin typeface="Trebuchet MS" panose="020B0603020202020204" pitchFamily="34" charset="0"/>
              </a:rPr>
              <a:t>Hintergründe zu den Wirkungen von Social-Media in der #BlackLivesMatter-Bewegungen liefern u.a.</a:t>
            </a:r>
          </a:p>
          <a:p>
            <a:pPr marL="285750" indent="-285750">
              <a:lnSpc>
                <a:spcPct val="100000"/>
              </a:lnSpc>
              <a:spcBef>
                <a:spcPts val="600"/>
              </a:spcBef>
              <a:buFont typeface="Arial" panose="020B0604020202020204" pitchFamily="34" charset="0"/>
              <a:buChar char="•"/>
            </a:pPr>
            <a:r>
              <a:rPr lang="de-DE" sz="2400" b="0" dirty="0">
                <a:latin typeface="Trebuchet MS" panose="020B0603020202020204" pitchFamily="34" charset="0"/>
              </a:rPr>
              <a:t>ein </a:t>
            </a:r>
            <a:r>
              <a:rPr lang="de-DE" sz="2400" b="0" dirty="0">
                <a:latin typeface="Trebuchet MS" panose="020B0603020202020204" pitchFamily="34" charset="0"/>
                <a:hlinkClick r:id="rId7"/>
              </a:rPr>
              <a:t>Artikel von netzpolitik.org</a:t>
            </a:r>
            <a:endParaRPr lang="de-DE" sz="2400" b="0" dirty="0">
              <a:latin typeface="Trebuchet MS" panose="020B0603020202020204" pitchFamily="34" charset="0"/>
            </a:endParaRPr>
          </a:p>
          <a:p>
            <a:pPr marL="285750" indent="-285750">
              <a:lnSpc>
                <a:spcPct val="100000"/>
              </a:lnSpc>
              <a:spcBef>
                <a:spcPts val="600"/>
              </a:spcBef>
              <a:buFont typeface="Arial" panose="020B0604020202020204" pitchFamily="34" charset="0"/>
              <a:buChar char="•"/>
            </a:pPr>
            <a:r>
              <a:rPr lang="de-DE" sz="2400" b="0" dirty="0">
                <a:latin typeface="Trebuchet MS" panose="020B0603020202020204" pitchFamily="34" charset="0"/>
              </a:rPr>
              <a:t>ein </a:t>
            </a:r>
            <a:r>
              <a:rPr lang="de-DE" sz="2400" b="0" dirty="0">
                <a:latin typeface="Trebuchet MS" panose="020B0603020202020204" pitchFamily="34" charset="0"/>
                <a:hlinkClick r:id="rId8"/>
              </a:rPr>
              <a:t>Artikel von Deutschlandfunk Kultur</a:t>
            </a:r>
            <a:endParaRPr lang="de-DE" sz="2400" b="0" dirty="0">
              <a:latin typeface="Trebuchet MS" panose="020B0603020202020204" pitchFamily="34" charset="0"/>
            </a:endParaRPr>
          </a:p>
          <a:p>
            <a:pPr marL="285750" indent="-285750">
              <a:lnSpc>
                <a:spcPct val="100000"/>
              </a:lnSpc>
              <a:spcBef>
                <a:spcPts val="600"/>
              </a:spcBef>
              <a:buFont typeface="Arial" panose="020B0604020202020204" pitchFamily="34" charset="0"/>
              <a:buChar char="•"/>
            </a:pPr>
            <a:r>
              <a:rPr lang="de-DE" sz="2400" b="0" dirty="0">
                <a:latin typeface="Trebuchet MS" panose="020B0603020202020204" pitchFamily="34" charset="0"/>
              </a:rPr>
              <a:t>ein ca. halbstündiger </a:t>
            </a:r>
            <a:r>
              <a:rPr lang="de-DE" sz="2400" b="0" dirty="0">
                <a:latin typeface="Trebuchet MS" panose="020B0603020202020204" pitchFamily="34" charset="0"/>
                <a:hlinkClick r:id="rId9"/>
              </a:rPr>
              <a:t>Audiobeitrag von Deutschlandfunk Nova</a:t>
            </a:r>
            <a:r>
              <a:rPr lang="de-DE" sz="2400" b="0" dirty="0">
                <a:latin typeface="Trebuchet MS" panose="020B0603020202020204" pitchFamily="34" charset="0"/>
              </a:rPr>
              <a:t>.</a:t>
            </a:r>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46</a:t>
            </a:fld>
            <a:endParaRPr lang="de-DE"/>
          </a:p>
        </p:txBody>
      </p:sp>
      <p:pic>
        <p:nvPicPr>
          <p:cNvPr id="16" name="Bild" descr="Bild">
            <a:extLst>
              <a:ext uri="{FF2B5EF4-FFF2-40B4-BE49-F238E27FC236}">
                <a16:creationId xmlns:a16="http://schemas.microsoft.com/office/drawing/2014/main" id="{5A6645E0-3391-52B6-5AA6-DE37DA7C75D5}"/>
              </a:ext>
            </a:extLst>
          </p:cNvPr>
          <p:cNvPicPr>
            <a:picLocks noChangeAspect="1"/>
          </p:cNvPicPr>
          <p:nvPr/>
        </p:nvPicPr>
        <p:blipFill>
          <a:blip r:embed="rId10" cstate="print"/>
          <a:stretch>
            <a:fillRect/>
          </a:stretch>
        </p:blipFill>
        <p:spPr>
          <a:xfrm>
            <a:off x="17903610" y="1563876"/>
            <a:ext cx="900002" cy="900002"/>
          </a:xfrm>
          <a:prstGeom prst="rect">
            <a:avLst/>
          </a:prstGeom>
          <a:ln w="3175">
            <a:miter lim="400000"/>
          </a:ln>
        </p:spPr>
      </p:pic>
      <p:sp>
        <p:nvSpPr>
          <p:cNvPr id="8" name="Abgerundetes Rechteck">
            <a:extLst>
              <a:ext uri="{FF2B5EF4-FFF2-40B4-BE49-F238E27FC236}">
                <a16:creationId xmlns:a16="http://schemas.microsoft.com/office/drawing/2014/main" id="{38C66873-8CC3-7B1F-00D6-28FDE92CC2FE}"/>
              </a:ext>
            </a:extLst>
          </p:cNvPr>
          <p:cNvSpPr/>
          <p:nvPr/>
        </p:nvSpPr>
        <p:spPr>
          <a:xfrm>
            <a:off x="5222254" y="1120605"/>
            <a:ext cx="1179428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g. Mit Social-Media etwas bewegen?</a:t>
            </a:r>
            <a:endParaRPr lang="de-DE" sz="2400" b="0" dirty="0">
              <a:solidFill>
                <a:schemeClr val="tx1"/>
              </a:solidFill>
              <a:latin typeface="Palatino" pitchFamily="2" charset="77"/>
              <a:ea typeface="Palatino" pitchFamily="2" charset="77"/>
            </a:endParaRPr>
          </a:p>
        </p:txBody>
      </p:sp>
      <p:sp>
        <p:nvSpPr>
          <p:cNvPr id="11" name="Abgerundetes Rechteck">
            <a:extLst>
              <a:ext uri="{FF2B5EF4-FFF2-40B4-BE49-F238E27FC236}">
                <a16:creationId xmlns:a16="http://schemas.microsoft.com/office/drawing/2014/main" id="{D730D66B-0356-F7E2-68BE-E5F325D3C53C}"/>
              </a:ext>
            </a:extLst>
          </p:cNvPr>
          <p:cNvSpPr/>
          <p:nvPr/>
        </p:nvSpPr>
        <p:spPr>
          <a:xfrm>
            <a:off x="5222254" y="8226153"/>
            <a:ext cx="11741636" cy="4782472"/>
          </a:xfrm>
          <a:prstGeom prst="roundRect">
            <a:avLst>
              <a:gd name="adj" fmla="val 7692"/>
            </a:avLst>
          </a:prstGeom>
          <a:ln w="31750" cap="rnd">
            <a:solidFill>
              <a:srgbClr val="000000"/>
            </a:solidFill>
            <a:prstDash val="lg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603020202020204" pitchFamily="34" charset="0"/>
              </a:rPr>
              <a:t>Vertiefung: OSINT-Recherchen - neue Möglichkeiten für Investigativen Journalismus durch Social-Media?</a:t>
            </a:r>
            <a:endParaRPr lang="de-DE" sz="2400" b="0" dirty="0">
              <a:latin typeface="Trebuchet MS" panose="020B0603020202020204" pitchFamily="34" charset="0"/>
            </a:endParaRPr>
          </a:p>
          <a:p>
            <a:pPr>
              <a:lnSpc>
                <a:spcPct val="100000"/>
              </a:lnSpc>
              <a:spcBef>
                <a:spcPts val="600"/>
              </a:spcBef>
            </a:pPr>
            <a:r>
              <a:rPr lang="de-DE" sz="2400" b="0" dirty="0">
                <a:latin typeface="Trebuchet MS" panose="020B0603020202020204" pitchFamily="34" charset="0"/>
              </a:rPr>
              <a:t>OSINT steht für Open Source </a:t>
            </a:r>
            <a:r>
              <a:rPr lang="de-DE" sz="2400" b="0" dirty="0" err="1">
                <a:latin typeface="Trebuchet MS" panose="020B0603020202020204" pitchFamily="34" charset="0"/>
              </a:rPr>
              <a:t>Intelligence</a:t>
            </a:r>
            <a:r>
              <a:rPr lang="de-DE" sz="2400" b="0" dirty="0">
                <a:latin typeface="Trebuchet MS" panose="020B0603020202020204" pitchFamily="34" charset="0"/>
              </a:rPr>
              <a:t>. OSINT-Journalist*innen sammeln, sortieren und archivieren Daten aus frei verfügbaren Quellen wie z.B. </a:t>
            </a:r>
            <a:r>
              <a:rPr lang="de-DE" sz="2400" b="0" dirty="0" err="1">
                <a:latin typeface="Trebuchet MS" panose="020B0603020202020204" pitchFamily="34" charset="0"/>
              </a:rPr>
              <a:t>Social</a:t>
            </a:r>
            <a:r>
              <a:rPr lang="de-DE" sz="2400" b="0" dirty="0">
                <a:latin typeface="Trebuchet MS" panose="020B0603020202020204" pitchFamily="34" charset="0"/>
              </a:rPr>
              <a:t>-Media-Posts und nutzen diese für Hintergrundrecherchen und Faktenprüfung. In der </a:t>
            </a:r>
            <a:r>
              <a:rPr lang="de-DE" sz="2400" b="0" dirty="0">
                <a:latin typeface="Trebuchet MS" panose="020B0603020202020204" pitchFamily="34" charset="0"/>
                <a:hlinkClick r:id="rId11"/>
              </a:rPr>
              <a:t>Sendung Breitband des Deutschlandfunk </a:t>
            </a:r>
            <a:r>
              <a:rPr lang="de-DE" sz="2400" b="0" dirty="0">
                <a:latin typeface="Trebuchet MS" panose="020B0603020202020204" pitchFamily="34" charset="0"/>
              </a:rPr>
              <a:t>wird diese Art der Recherche kritisch vorgestellt. Ein weiterer </a:t>
            </a:r>
            <a:r>
              <a:rPr lang="de-DE" sz="2400" b="0" dirty="0">
                <a:latin typeface="Trebuchet MS" panose="020B0603020202020204" pitchFamily="34" charset="0"/>
                <a:hlinkClick r:id="rId12"/>
              </a:rPr>
              <a:t>Audiobeitrag des Deutschlandfunks</a:t>
            </a:r>
            <a:r>
              <a:rPr lang="de-DE" sz="2400" b="0" dirty="0">
                <a:latin typeface="Trebuchet MS" panose="020B0603020202020204" pitchFamily="34" charset="0"/>
              </a:rPr>
              <a:t> geht der Frage nach, welchen Beitrag OSINT im Ukraine-Krieg leisten kann.</a:t>
            </a:r>
          </a:p>
          <a:p>
            <a:pPr>
              <a:lnSpc>
                <a:spcPct val="100000"/>
              </a:lnSpc>
              <a:spcBef>
                <a:spcPts val="600"/>
              </a:spcBef>
            </a:pPr>
            <a:r>
              <a:rPr lang="de-DE" sz="2400" b="0" dirty="0">
                <a:latin typeface="Trebuchet MS" panose="020B0603020202020204" pitchFamily="34" charset="0"/>
              </a:rPr>
              <a:t>Ein Beispiel für diese Form des investigativen Journalismus ist das internationale Recherche-Netzwerk </a:t>
            </a:r>
            <a:r>
              <a:rPr lang="de-DE" sz="2400" b="0" dirty="0">
                <a:latin typeface="Trebuchet MS" panose="020B0603020202020204" pitchFamily="34" charset="0"/>
                <a:hlinkClick r:id="rId13"/>
              </a:rPr>
              <a:t>Bellingcat</a:t>
            </a:r>
            <a:r>
              <a:rPr lang="de-DE" sz="2400" b="0" dirty="0">
                <a:latin typeface="Trebuchet MS" panose="020B0603020202020204" pitchFamily="34" charset="0"/>
              </a:rPr>
              <a:t>. </a:t>
            </a:r>
          </a:p>
        </p:txBody>
      </p:sp>
    </p:spTree>
    <p:extLst>
      <p:ext uri="{BB962C8B-B14F-4D97-AF65-F5344CB8AC3E}">
        <p14:creationId xmlns:p14="http://schemas.microsoft.com/office/powerpoint/2010/main" val="373455219"/>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30A49B2-2CB3-DB88-A8C3-476C7D47FBD6}"/>
              </a:ext>
            </a:extLst>
          </p:cNvPr>
          <p:cNvSpPr>
            <a:spLocks noGrp="1" noRot="1" noMove="1" noResize="1" noEditPoints="1" noAdjustHandles="1" noChangeArrowheads="1" noChangeShapeType="1"/>
          </p:cNvSpPr>
          <p:nvPr>
            <p:ph type="title"/>
          </p:nvPr>
        </p:nvSpPr>
        <p:spPr>
          <a:xfrm>
            <a:off x="5264460" y="1146499"/>
            <a:ext cx="16601094" cy="2975197"/>
          </a:xfrm>
        </p:spPr>
        <p:txBody>
          <a:bodyPr/>
          <a:lstStyle/>
          <a:p>
            <a:r>
              <a:rPr lang="de-DE" dirty="0"/>
              <a:t>Jede*r eine Quelle</a:t>
            </a:r>
          </a:p>
        </p:txBody>
      </p:sp>
      <p:sp>
        <p:nvSpPr>
          <p:cNvPr id="120"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47</a:t>
            </a:fld>
            <a:endParaRPr/>
          </a:p>
        </p:txBody>
      </p:sp>
      <p:sp>
        <p:nvSpPr>
          <p:cNvPr id="3" name="Abgerundetes Rechteck">
            <a:extLst>
              <a:ext uri="{FF2B5EF4-FFF2-40B4-BE49-F238E27FC236}">
                <a16:creationId xmlns:a16="http://schemas.microsoft.com/office/drawing/2014/main" id="{9D1EA94C-1107-54B9-3DD2-7956B46F4C12}"/>
              </a:ext>
            </a:extLst>
          </p:cNvPr>
          <p:cNvSpPr>
            <a:spLocks noGrp="1" noRot="1" noMove="1" noResize="1" noEditPoints="1" noAdjustHandles="1" noChangeArrowheads="1" noChangeShapeType="1"/>
          </p:cNvSpPr>
          <p:nvPr/>
        </p:nvSpPr>
        <p:spPr>
          <a:xfrm>
            <a:off x="11069960" y="6858000"/>
            <a:ext cx="10657184" cy="5278241"/>
          </a:xfrm>
          <a:prstGeom prst="roundRect">
            <a:avLst>
              <a:gd name="adj" fmla="val 11639"/>
            </a:avLst>
          </a:prstGeom>
          <a:solidFill>
            <a:srgbClr val="DDF1E7"/>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Sorgfaltspflichten für Journalist*innen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Sorgfaltspflichten für alle Quellen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Wer ist ein*</a:t>
            </a:r>
            <a:r>
              <a:rPr lang="de-DE" sz="3200" b="0" spc="0" dirty="0" err="1">
                <a:latin typeface="Trebuchet MS" panose="020B0703020202090204" pitchFamily="34" charset="0"/>
              </a:rPr>
              <a:t>e</a:t>
            </a:r>
            <a:r>
              <a:rPr lang="de-DE" sz="3200" b="0" spc="0" dirty="0">
                <a:latin typeface="Trebuchet MS" panose="020B0703020202090204" pitchFamily="34" charset="0"/>
              </a:rPr>
              <a:t> Influencer*in?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Influencer*innen – die neuen Medienmacher*innen?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Wie glaubwürdig sind Influencer*innen?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Spiel: „Viral oder Egal?“</a:t>
            </a:r>
            <a:endParaRPr sz="3200" spc="0" dirty="0">
              <a:latin typeface="Trebuchet MS" panose="020B0703020202090204" pitchFamily="34" charset="0"/>
            </a:endParaRPr>
          </a:p>
        </p:txBody>
      </p:sp>
      <p:sp>
        <p:nvSpPr>
          <p:cNvPr id="5" name="Textplatzhalter 2">
            <a:extLst>
              <a:ext uri="{FF2B5EF4-FFF2-40B4-BE49-F238E27FC236}">
                <a16:creationId xmlns:a16="http://schemas.microsoft.com/office/drawing/2014/main" id="{90A9E038-AA80-5F29-859A-2174C49AFE49}"/>
              </a:ext>
            </a:extLst>
          </p:cNvPr>
          <p:cNvSpPr>
            <a:spLocks noGrp="1"/>
          </p:cNvSpPr>
          <p:nvPr>
            <p:ph type="body" sz="quarter" idx="10"/>
          </p:nvPr>
        </p:nvSpPr>
        <p:spPr>
          <a:xfrm>
            <a:off x="1751013" y="8081963"/>
            <a:ext cx="5400675" cy="3313112"/>
          </a:xfrm>
        </p:spPr>
        <p:txBody>
          <a:bodyPr/>
          <a:lstStyle/>
          <a:p>
            <a:r>
              <a:rPr lang="de-DE" dirty="0"/>
              <a:t>Was bedeutet es, wenn (fast) jede*</a:t>
            </a:r>
            <a:r>
              <a:rPr lang="de-DE" dirty="0" err="1"/>
              <a:t>r</a:t>
            </a:r>
            <a:r>
              <a:rPr lang="de-DE" dirty="0"/>
              <a:t> Inhalte im Netz veröffentlichen kann, ohne dass eine Institution oder Redaktion Qualitätssicherung betreibt? Gibt es unterschiedliche Anforderungen für Journalist*innen und für Influencer*innen? Diesen Fragen und mehr wird hier nachgegangen.</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723B08E4-C077-EF86-9E42-EDB288ECA65B}"/>
              </a:ext>
            </a:extLst>
          </p:cNvPr>
          <p:cNvSpPr/>
          <p:nvPr/>
        </p:nvSpPr>
        <p:spPr>
          <a:xfrm>
            <a:off x="5191212" y="4283666"/>
            <a:ext cx="9809100" cy="8695734"/>
          </a:xfrm>
          <a:prstGeom prst="roundRect">
            <a:avLst>
              <a:gd name="adj" fmla="val 616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1200"/>
              </a:spcBef>
              <a:spcAft>
                <a:spcPts val="1200"/>
              </a:spcAft>
            </a:pPr>
            <a:r>
              <a:rPr lang="de-DE" sz="2400" b="0" dirty="0">
                <a:latin typeface="Palatino"/>
              </a:rPr>
              <a:t>Zum Einstieg bietet sich eine Rechercheaufgabe an. </a:t>
            </a:r>
          </a:p>
          <a:p>
            <a:pPr indent="1080000">
              <a:lnSpc>
                <a:spcPct val="100000"/>
              </a:lnSpc>
              <a:spcBef>
                <a:spcPts val="0"/>
              </a:spcBef>
            </a:pPr>
            <a:r>
              <a:rPr lang="de-DE" sz="2400" b="0" dirty="0">
                <a:latin typeface="Palatino"/>
              </a:rPr>
              <a:t>Die Teilnehmenden sollen in Kleingruppen zu einem festgelegten Thema Informationen sammeln, z.B.:</a:t>
            </a:r>
          </a:p>
          <a:p>
            <a:pPr marL="342900" indent="-342900">
              <a:lnSpc>
                <a:spcPct val="100000"/>
              </a:lnSpc>
              <a:spcBef>
                <a:spcPts val="0"/>
              </a:spcBef>
              <a:buFont typeface="Arial" panose="020B0604020202020204" pitchFamily="34" charset="0"/>
              <a:buChar char="•"/>
            </a:pPr>
            <a:r>
              <a:rPr lang="de-DE" sz="2400" b="0" dirty="0">
                <a:latin typeface="Palatino"/>
              </a:rPr>
              <a:t>Finden Sie heraus, ob Amber Heard im neuen </a:t>
            </a:r>
            <a:r>
              <a:rPr lang="de-DE" sz="2400" b="0" i="1" dirty="0" err="1">
                <a:latin typeface="Palatino"/>
              </a:rPr>
              <a:t>Aquaman</a:t>
            </a:r>
            <a:r>
              <a:rPr lang="de-DE" sz="2400" b="0" i="1" dirty="0">
                <a:latin typeface="Palatino"/>
              </a:rPr>
              <a:t> 2 </a:t>
            </a:r>
            <a:r>
              <a:rPr lang="de-DE" sz="2400" b="0" dirty="0">
                <a:latin typeface="Palatino"/>
              </a:rPr>
              <a:t>zu sehen sein wird.</a:t>
            </a:r>
          </a:p>
          <a:p>
            <a:pPr marL="342900" indent="-342900">
              <a:lnSpc>
                <a:spcPct val="100000"/>
              </a:lnSpc>
              <a:spcBef>
                <a:spcPts val="0"/>
              </a:spcBef>
              <a:buFont typeface="Arial" panose="020B0604020202020204" pitchFamily="34" charset="0"/>
              <a:buChar char="•"/>
            </a:pPr>
            <a:r>
              <a:rPr lang="de-DE" sz="2400" b="0" dirty="0">
                <a:latin typeface="Palatino"/>
              </a:rPr>
              <a:t>Finden Sie heraus, wohin die letzte Dienstreise des*der Bundeskanzler*in/Außenminister*in ging.</a:t>
            </a:r>
          </a:p>
          <a:p>
            <a:pPr>
              <a:lnSpc>
                <a:spcPct val="100000"/>
              </a:lnSpc>
              <a:spcBef>
                <a:spcPts val="1200"/>
              </a:spcBef>
              <a:spcAft>
                <a:spcPts val="1200"/>
              </a:spcAft>
            </a:pPr>
            <a:r>
              <a:rPr lang="de-DE" sz="2400" b="0" dirty="0">
                <a:latin typeface="Palatino"/>
              </a:rPr>
              <a:t>Die Ergebnisse werden unter Nennung der Quellen vorgestellt. Die einzelnen Quellen können dann gemeinsam bewertet werden. </a:t>
            </a:r>
          </a:p>
          <a:p>
            <a:pPr>
              <a:lnSpc>
                <a:spcPct val="100000"/>
              </a:lnSpc>
              <a:spcBef>
                <a:spcPts val="1200"/>
              </a:spcBef>
              <a:spcAft>
                <a:spcPts val="600"/>
              </a:spcAft>
            </a:pPr>
            <a:r>
              <a:rPr lang="de-DE" sz="2400" dirty="0">
                <a:latin typeface="Palatino"/>
              </a:rPr>
              <a:t>Folgende Fragen können bei der Auswertung thematisiert werden:</a:t>
            </a:r>
            <a:endParaRPr lang="de-DE" sz="2400" b="0" dirty="0">
              <a:latin typeface="Palatino"/>
            </a:endParaRPr>
          </a:p>
          <a:p>
            <a:pPr marL="342900" indent="-342900">
              <a:lnSpc>
                <a:spcPct val="100000"/>
              </a:lnSpc>
              <a:spcBef>
                <a:spcPts val="0"/>
              </a:spcBef>
              <a:buFont typeface="Arial" pitchFamily="34" charset="0"/>
              <a:buChar char="•"/>
            </a:pPr>
            <a:r>
              <a:rPr lang="de-DE" sz="2400" b="0" dirty="0">
                <a:latin typeface="Palatino"/>
              </a:rPr>
              <a:t>Wo schauen Sie zuerst nach, wenn Sie etwas über ein aktuelles Thema erfahren möchten?</a:t>
            </a:r>
          </a:p>
          <a:p>
            <a:pPr marL="342900" indent="-342900">
              <a:lnSpc>
                <a:spcPct val="100000"/>
              </a:lnSpc>
              <a:spcBef>
                <a:spcPts val="0"/>
              </a:spcBef>
              <a:buFont typeface="Arial" pitchFamily="34" charset="0"/>
              <a:buChar char="•"/>
            </a:pPr>
            <a:r>
              <a:rPr lang="de-DE" sz="2400" b="0" dirty="0">
                <a:latin typeface="Palatino"/>
              </a:rPr>
              <a:t>Warum nutzen Sie diese Quellen? </a:t>
            </a:r>
          </a:p>
          <a:p>
            <a:pPr marL="342900" indent="-342900">
              <a:lnSpc>
                <a:spcPct val="100000"/>
              </a:lnSpc>
              <a:spcBef>
                <a:spcPts val="0"/>
              </a:spcBef>
              <a:buFont typeface="Arial" pitchFamily="34" charset="0"/>
              <a:buChar char="•"/>
            </a:pPr>
            <a:r>
              <a:rPr lang="de-DE" sz="2400" b="0" dirty="0">
                <a:latin typeface="Palatino"/>
              </a:rPr>
              <a:t>Glauben Sie, dass diese Quelle vertrauenswürdig ist, bzw. wieso halten Sie eine Quelle für nicht vertrauenswürdig?</a:t>
            </a:r>
          </a:p>
          <a:p>
            <a:pPr marL="342900" indent="-342900">
              <a:lnSpc>
                <a:spcPct val="100000"/>
              </a:lnSpc>
              <a:spcBef>
                <a:spcPts val="0"/>
              </a:spcBef>
              <a:buFont typeface="Arial" pitchFamily="34" charset="0"/>
              <a:buChar char="•"/>
            </a:pPr>
            <a:r>
              <a:rPr lang="de-DE" sz="2400" b="0" dirty="0">
                <a:latin typeface="Palatino"/>
              </a:rPr>
              <a:t>Welche Informationen von welchen Quellen empfehlen Sie weiter bzw. retweeten, posten etc.? </a:t>
            </a:r>
          </a:p>
          <a:p>
            <a:pPr algn="ct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800" dirty="0">
              <a:latin typeface="Palatino"/>
            </a:endParaRPr>
          </a:p>
        </p:txBody>
      </p:sp>
      <p:sp>
        <p:nvSpPr>
          <p:cNvPr id="4" name="Abgerundetes Rechteck">
            <a:extLst>
              <a:ext uri="{FF2B5EF4-FFF2-40B4-BE49-F238E27FC236}">
                <a16:creationId xmlns:a16="http://schemas.microsoft.com/office/drawing/2014/main" id="{1F270AA0-41AD-1BC4-169C-8C9E9E3B99CB}"/>
              </a:ext>
            </a:extLst>
          </p:cNvPr>
          <p:cNvSpPr/>
          <p:nvPr/>
        </p:nvSpPr>
        <p:spPr>
          <a:xfrm>
            <a:off x="5222256" y="1120605"/>
            <a:ext cx="18052980"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Sorgfaltspflichten für Journalist*innen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Viele Informationen, die tagtäglich ins Netz gestellt werden, kommen von institutionellen Quellen – also etwa von Nachrichtendiensten, Sendern oder professionell arbeitenden Medienmacher*innen, die bestimmten Sorgfaltspflichten oder Berufsstandards folgen. </a:t>
            </a:r>
          </a:p>
        </p:txBody>
      </p:sp>
      <p:sp>
        <p:nvSpPr>
          <p:cNvPr id="5" name="Abgerundetes Rechteck">
            <a:extLst>
              <a:ext uri="{FF2B5EF4-FFF2-40B4-BE49-F238E27FC236}">
                <a16:creationId xmlns:a16="http://schemas.microsoft.com/office/drawing/2014/main" id="{33027405-095E-68D7-FAB6-C114919D8E83}"/>
              </a:ext>
            </a:extLst>
          </p:cNvPr>
          <p:cNvSpPr/>
          <p:nvPr/>
        </p:nvSpPr>
        <p:spPr>
          <a:xfrm>
            <a:off x="15442774" y="4283666"/>
            <a:ext cx="7837914" cy="8760864"/>
          </a:xfrm>
          <a:prstGeom prst="roundRect">
            <a:avLst>
              <a:gd name="adj" fmla="val 6031"/>
            </a:avLst>
          </a:prstGeom>
          <a:ln w="50800" cap="rnd">
            <a:solidFill>
              <a:srgbClr val="000000"/>
            </a:solidFill>
            <a:custDash>
              <a:ds d="100000" sp="200000"/>
            </a:custDash>
          </a:ln>
        </p:spPr>
        <p:txBody>
          <a:bodyPr wrap="square" lIns="288000" tIns="144000" rIns="251999"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pPr>
            <a:r>
              <a:rPr lang="de-DE" sz="2400" dirty="0">
                <a:latin typeface="Trebuchet MS" panose="020B0603020202020204" pitchFamily="34" charset="0"/>
              </a:rPr>
              <a:t>Hinweis für Dozierende:</a:t>
            </a:r>
            <a:endParaRPr lang="de-DE" sz="2400" b="0" dirty="0">
              <a:latin typeface="Trebuchet MS" panose="020B0603020202020204" pitchFamily="34" charset="0"/>
            </a:endParaRPr>
          </a:p>
          <a:p>
            <a:pPr>
              <a:lnSpc>
                <a:spcPct val="100000"/>
              </a:lnSpc>
              <a:spcBef>
                <a:spcPts val="1200"/>
              </a:spcBef>
              <a:spcAft>
                <a:spcPts val="1200"/>
              </a:spcAft>
            </a:pPr>
            <a:r>
              <a:rPr lang="de-DE" sz="2400" b="0" dirty="0">
                <a:latin typeface="Trebuchet MS" panose="020B0603020202020204" pitchFamily="34" charset="0"/>
              </a:rPr>
              <a:t>Journalist*innen müssen in ihrer Arbeit die </a:t>
            </a:r>
            <a:r>
              <a:rPr lang="de-DE" sz="2400" b="0" dirty="0">
                <a:latin typeface="Trebuchet MS" panose="020B0603020202020204" pitchFamily="34" charset="0"/>
                <a:hlinkClick r:id="rId3"/>
              </a:rPr>
              <a:t>Sorgfaltspflicht</a:t>
            </a:r>
            <a:r>
              <a:rPr lang="de-DE" sz="2400" b="0" dirty="0">
                <a:latin typeface="Trebuchet MS" panose="020B0603020202020204" pitchFamily="34" charset="0"/>
              </a:rPr>
              <a:t> befolgen und sollen sich nach den im Pressekodex beschriebenen </a:t>
            </a:r>
            <a:r>
              <a:rPr lang="de-DE" sz="2400" b="0" dirty="0">
                <a:latin typeface="Trebuchet MS" panose="020B0603020202020204" pitchFamily="34" charset="0"/>
                <a:hlinkClick r:id="rId4"/>
              </a:rPr>
              <a:t>ethischen Standards</a:t>
            </a:r>
            <a:r>
              <a:rPr lang="de-DE" sz="2400" b="0" dirty="0">
                <a:latin typeface="Trebuchet MS" panose="020B0603020202020204" pitchFamily="34" charset="0"/>
              </a:rPr>
              <a:t> richten.</a:t>
            </a:r>
          </a:p>
          <a:p>
            <a:pPr>
              <a:lnSpc>
                <a:spcPct val="100000"/>
              </a:lnSpc>
              <a:spcBef>
                <a:spcPts val="1200"/>
              </a:spcBef>
              <a:spcAft>
                <a:spcPts val="1200"/>
              </a:spcAft>
            </a:pPr>
            <a:r>
              <a:rPr lang="de-DE" sz="2400" b="0" dirty="0">
                <a:latin typeface="Trebuchet MS" panose="020B0603020202020204" pitchFamily="34" charset="0"/>
              </a:rPr>
              <a:t>Im </a:t>
            </a:r>
            <a:r>
              <a:rPr lang="de-DE" sz="2400" b="0" dirty="0">
                <a:latin typeface="Trebuchet MS" panose="020B0603020202020204" pitchFamily="34" charset="0"/>
                <a:hlinkClick r:id="rId5"/>
              </a:rPr>
              <a:t>Medienstaatsvertrag</a:t>
            </a:r>
            <a:r>
              <a:rPr lang="de-DE" sz="2400" b="0" dirty="0">
                <a:latin typeface="Trebuchet MS" panose="020B0603020202020204" pitchFamily="34" charset="0"/>
              </a:rPr>
              <a:t> wird im Zweiten Abschnitt „Telemedien“ im §19 die Sorgfaltspflicht beschrieben: </a:t>
            </a:r>
          </a:p>
          <a:p>
            <a:pPr>
              <a:lnSpc>
                <a:spcPct val="100000"/>
              </a:lnSpc>
              <a:spcBef>
                <a:spcPts val="1200"/>
              </a:spcBef>
              <a:spcAft>
                <a:spcPts val="1200"/>
              </a:spcAft>
            </a:pPr>
            <a:r>
              <a:rPr lang="de-DE" sz="2400" b="0" dirty="0">
                <a:latin typeface="Trebuchet MS" panose="020B0603020202020204" pitchFamily="34" charset="0"/>
              </a:rPr>
              <a:t>Für Journalist*innen gibt es bestimmte Richtlinien, die vor dem Veröffentlichen von Inhalten zu beachten sind. Dazu gehören: </a:t>
            </a:r>
          </a:p>
          <a:p>
            <a:pPr marL="342900" lvl="0" indent="-342900">
              <a:lnSpc>
                <a:spcPct val="100000"/>
              </a:lnSpc>
              <a:spcBef>
                <a:spcPts val="0"/>
              </a:spcBef>
              <a:buFont typeface="Symbol" panose="05050102010706020507" pitchFamily="18" charset="2"/>
              <a:buChar char=""/>
            </a:pPr>
            <a:r>
              <a:rPr lang="de-DE" sz="2400" b="0" dirty="0">
                <a:latin typeface="Trebuchet MS" panose="020B0603020202020204" pitchFamily="34" charset="0"/>
                <a:ea typeface="Calibri" panose="020F0502020204030204" pitchFamily="34" charset="0"/>
                <a:cs typeface="Times New Roman" panose="02020603050405020304" pitchFamily="18" charset="0"/>
              </a:rPr>
              <a:t>Die Informationsquelle muss vertrauenswürdig sein.</a:t>
            </a:r>
          </a:p>
          <a:p>
            <a:pPr marL="342900" lvl="0" indent="-342900">
              <a:lnSpc>
                <a:spcPct val="100000"/>
              </a:lnSpc>
              <a:spcBef>
                <a:spcPts val="0"/>
              </a:spcBef>
              <a:buFont typeface="Symbol" panose="05050102010706020507" pitchFamily="18" charset="2"/>
              <a:buChar char=""/>
            </a:pPr>
            <a:r>
              <a:rPr lang="de-DE" sz="2400" b="0" dirty="0">
                <a:latin typeface="Trebuchet MS" panose="020B0603020202020204" pitchFamily="34" charset="0"/>
                <a:ea typeface="Calibri" panose="020F0502020204030204" pitchFamily="34" charset="0"/>
                <a:cs typeface="Times New Roman" panose="02020603050405020304" pitchFamily="18" charset="0"/>
              </a:rPr>
              <a:t>Die Informationsquelle muss transparent gemacht werden (es sei denn, es sind explizit anonyme Quellen).</a:t>
            </a:r>
          </a:p>
          <a:p>
            <a:pPr marL="342900" lvl="0" indent="-342900">
              <a:lnSpc>
                <a:spcPct val="100000"/>
              </a:lnSpc>
              <a:spcBef>
                <a:spcPts val="0"/>
              </a:spcBef>
              <a:buFont typeface="Symbol" panose="05050102010706020507" pitchFamily="18" charset="2"/>
              <a:buChar char=""/>
            </a:pPr>
            <a:r>
              <a:rPr lang="de-DE" sz="2400" b="0" dirty="0">
                <a:latin typeface="Trebuchet MS" panose="020B0603020202020204" pitchFamily="34" charset="0"/>
                <a:ea typeface="Calibri" panose="020F0502020204030204" pitchFamily="34" charset="0"/>
                <a:cs typeface="Times New Roman" panose="02020603050405020304" pitchFamily="18" charset="0"/>
              </a:rPr>
              <a:t>Wenn eine Information verkürzt oder vereinfacht dargestellt wird, darf es den grundsätzlichen Inhalt der Information nicht verzerren.</a:t>
            </a: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48</a:t>
            </a:fld>
            <a:endParaRPr dirty="0"/>
          </a:p>
        </p:txBody>
      </p:sp>
      <p:pic>
        <p:nvPicPr>
          <p:cNvPr id="13" name="Bild" descr="Bild">
            <a:extLst>
              <a:ext uri="{FF2B5EF4-FFF2-40B4-BE49-F238E27FC236}">
                <a16:creationId xmlns:a16="http://schemas.microsoft.com/office/drawing/2014/main" id="{6B1F1BF8-43AF-4AAA-96F9-22695E10D975}"/>
              </a:ext>
            </a:extLst>
          </p:cNvPr>
          <p:cNvPicPr>
            <a:picLocks noChangeAspect="1"/>
          </p:cNvPicPr>
          <p:nvPr/>
        </p:nvPicPr>
        <p:blipFill>
          <a:blip r:embed="rId6" cstate="print"/>
          <a:stretch>
            <a:fillRect/>
          </a:stretch>
        </p:blipFill>
        <p:spPr>
          <a:xfrm>
            <a:off x="5633673" y="4508800"/>
            <a:ext cx="900002" cy="900002"/>
          </a:xfrm>
          <a:prstGeom prst="rect">
            <a:avLst/>
          </a:prstGeom>
          <a:ln w="3175">
            <a:miter lim="400000"/>
          </a:ln>
        </p:spPr>
      </p:pic>
    </p:spTree>
    <p:extLst>
      <p:ext uri="{BB962C8B-B14F-4D97-AF65-F5344CB8AC3E}">
        <p14:creationId xmlns:p14="http://schemas.microsoft.com/office/powerpoint/2010/main" val="1217866312"/>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a:extLst>
              <a:ext uri="{FF2B5EF4-FFF2-40B4-BE49-F238E27FC236}">
                <a16:creationId xmlns:a16="http://schemas.microsoft.com/office/drawing/2014/main" id="{7AD7F154-5D2C-1A9D-9614-09BDCF8037FA}"/>
              </a:ext>
            </a:extLst>
          </p:cNvPr>
          <p:cNvSpPr/>
          <p:nvPr/>
        </p:nvSpPr>
        <p:spPr>
          <a:xfrm>
            <a:off x="5191213" y="4283666"/>
            <a:ext cx="13428000" cy="8695734"/>
          </a:xfrm>
          <a:prstGeom prst="roundRect">
            <a:avLst>
              <a:gd name="adj" fmla="val 616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ea typeface="Calibri" panose="020F0502020204030204" pitchFamily="34" charset="0"/>
                <a:cs typeface="Times New Roman" panose="02020603050405020304" pitchFamily="18" charset="0"/>
              </a:rPr>
              <a:t>Das bringt Herausforderungen mit sich, denn n</a:t>
            </a:r>
            <a:r>
              <a:rPr lang="de-DE" sz="2400" dirty="0">
                <a:solidFill>
                  <a:schemeClr val="tx1"/>
                </a:solidFill>
                <a:latin typeface="Palatino"/>
              </a:rPr>
              <a:t>icht immer müssen Profis am Werk sein:</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rPr>
              <a:t>Mit den entsprechenden Ressourcen kann mittlerweile jede*</a:t>
            </a:r>
            <a:r>
              <a:rPr lang="de-DE" sz="2400" dirty="0" err="1">
                <a:solidFill>
                  <a:schemeClr val="tx1"/>
                </a:solidFill>
                <a:latin typeface="Palatino"/>
              </a:rPr>
              <a:t>r</a:t>
            </a:r>
            <a:r>
              <a:rPr lang="de-DE" sz="2400" dirty="0">
                <a:solidFill>
                  <a:schemeClr val="tx1"/>
                </a:solidFill>
                <a:latin typeface="Palatino"/>
              </a:rPr>
              <a:t> in den sozialen Netzwerken Inhalte verbreiten. So hat auch jede*</a:t>
            </a:r>
            <a:r>
              <a:rPr lang="de-DE" sz="2400" dirty="0" err="1">
                <a:solidFill>
                  <a:schemeClr val="tx1"/>
                </a:solidFill>
                <a:latin typeface="Palatino"/>
              </a:rPr>
              <a:t>r</a:t>
            </a:r>
            <a:r>
              <a:rPr lang="de-DE" sz="2400" dirty="0">
                <a:solidFill>
                  <a:schemeClr val="tx1"/>
                </a:solidFill>
                <a:latin typeface="Palatino"/>
              </a:rPr>
              <a:t> die Chance, sich – online – zu einem bestimmten Thema zu äußern. Für eine demokratische Gesellschaft ist das eine einzigartige Möglichkeit zur Meinungsbildung und zum Austausch. Je mehr Menschen von dieser Möglichkeit Gebrauch machen, desto geringer sind allerdings die Chancen, wahrgenommen zu werden. Und: Leider sind es nicht nur Demokrat*innen oder Menschen, die sich verantwortlich für die von ihnen verbreiteten Inhalte fühlen, die von dieser Möglichkeit Gebrauch machen. Dabei gelten die Sorgfaltspflichten für alle!</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dirty="0">
              <a:solidFill>
                <a:schemeClr val="tx1"/>
              </a:solidFill>
              <a:latin typeface="Palatino"/>
            </a:endParaRPr>
          </a:p>
          <a:p>
            <a:pPr marL="1080000"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i="1" dirty="0">
                <a:solidFill>
                  <a:schemeClr val="tx1"/>
                </a:solidFill>
                <a:latin typeface="Palatino"/>
              </a:rPr>
              <a:t>Überlegen Sie: </a:t>
            </a:r>
            <a:r>
              <a:rPr lang="de-DE" sz="2400" dirty="0">
                <a:solidFill>
                  <a:schemeClr val="tx1"/>
                </a:solidFill>
                <a:latin typeface="Palatino"/>
              </a:rPr>
              <a:t>Wenn Sie etwas im Internet veröffentlicht haben, sei es ein Post bei Instagram, ein Tweet, ein Kommentar bei Facebook, ein Video auf </a:t>
            </a:r>
            <a:r>
              <a:rPr lang="de-DE" sz="2400" dirty="0" err="1">
                <a:solidFill>
                  <a:schemeClr val="tx1"/>
                </a:solidFill>
                <a:latin typeface="Palatino"/>
              </a:rPr>
              <a:t>TikTok</a:t>
            </a:r>
            <a:r>
              <a:rPr lang="de-DE" sz="2400" dirty="0">
                <a:solidFill>
                  <a:schemeClr val="tx1"/>
                </a:solidFill>
                <a:latin typeface="Palatino"/>
              </a:rPr>
              <a:t> oder der klassische Blogeintrag – haben Sie sich vorher Gedanken darüber gemacht, ob hier Rechte verletzt wurden? </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b="0" dirty="0">
              <a:solidFill>
                <a:schemeClr val="tx1"/>
              </a:solidFill>
              <a:latin typeface="Palatino"/>
            </a:endParaRP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Das Angebot </a:t>
            </a:r>
            <a:r>
              <a:rPr lang="de-DE" sz="2400" b="0" dirty="0">
                <a:solidFill>
                  <a:schemeClr val="tx1"/>
                </a:solidFill>
                <a:latin typeface="Palatino"/>
                <a:hlinkClick r:id="rId3"/>
              </a:rPr>
              <a:t>iRights.info</a:t>
            </a:r>
            <a:r>
              <a:rPr lang="de-DE" sz="2400" b="0" dirty="0">
                <a:solidFill>
                  <a:schemeClr val="tx1"/>
                </a:solidFill>
                <a:latin typeface="Palatino"/>
              </a:rPr>
              <a:t> behandelt Fragen zum Urheberrecht und weiteren Rechtsgebieten wie dem Persönlichkeitsrecht und erklärt, was im Netz erlaubt und was verboten ist. In diesem </a:t>
            </a:r>
            <a:r>
              <a:rPr lang="de-DE" sz="2400" b="0" dirty="0">
                <a:solidFill>
                  <a:schemeClr val="tx1"/>
                </a:solidFill>
                <a:latin typeface="Palatino"/>
                <a:hlinkClick r:id="rId4"/>
              </a:rPr>
              <a:t>Artikel</a:t>
            </a:r>
            <a:r>
              <a:rPr lang="de-DE" sz="2400" b="0" dirty="0">
                <a:solidFill>
                  <a:schemeClr val="tx1"/>
                </a:solidFill>
                <a:latin typeface="Palatino"/>
              </a:rPr>
              <a:t> geht es bspw. um die Urheber- und Persönlichkeitsrechte auf Social-Media.</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b="0" dirty="0">
              <a:solidFill>
                <a:schemeClr val="tx1"/>
              </a:solidFill>
              <a:latin typeface="Palatino"/>
            </a:endParaRP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Des Weiteren kann das Quiz zum Thema </a:t>
            </a:r>
            <a:r>
              <a:rPr lang="de-DE" sz="2400" b="0" dirty="0">
                <a:solidFill>
                  <a:schemeClr val="tx1"/>
                </a:solidFill>
                <a:latin typeface="Palatino"/>
                <a:hlinkClick r:id="rId5">
                  <a:extLst>
                    <a:ext uri="{A12FA001-AC4F-418D-AE19-62706E023703}">
                      <ahyp:hlinkClr xmlns:ahyp="http://schemas.microsoft.com/office/drawing/2018/hyperlinkcolor" val="tx"/>
                    </a:ext>
                  </a:extLst>
                </a:hlinkClick>
              </a:rPr>
              <a:t>„Informieren und Recherchieren“ vom Digital Check NWR</a:t>
            </a:r>
            <a:r>
              <a:rPr lang="de-DE" sz="2400" b="0" dirty="0">
                <a:solidFill>
                  <a:schemeClr val="tx1"/>
                </a:solidFill>
                <a:latin typeface="Palatino"/>
              </a:rPr>
              <a:t> (Level 1+2 ca. 10 Minuten) durchgeführt werden. </a:t>
            </a:r>
          </a:p>
          <a:p>
            <a:pP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lang="de-DE" sz="2400" b="0" dirty="0">
              <a:solidFill>
                <a:schemeClr val="tx1"/>
              </a:solidFill>
              <a:latin typeface="Palatino"/>
            </a:endParaRPr>
          </a:p>
        </p:txBody>
      </p:sp>
      <p:sp>
        <p:nvSpPr>
          <p:cNvPr id="10" name="Abgerundetes Rechteck">
            <a:extLst>
              <a:ext uri="{FF2B5EF4-FFF2-40B4-BE49-F238E27FC236}">
                <a16:creationId xmlns:a16="http://schemas.microsoft.com/office/drawing/2014/main" id="{FA82C1A4-966D-27A0-AAE0-AF8A3320A411}"/>
              </a:ext>
            </a:extLst>
          </p:cNvPr>
          <p:cNvSpPr/>
          <p:nvPr/>
        </p:nvSpPr>
        <p:spPr>
          <a:xfrm>
            <a:off x="5222256" y="1120605"/>
            <a:ext cx="18052980"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Sorgfaltspflichten für alle Quellen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Allein im Bewegtbildnetzwerk YouTube werden pro Minute </a:t>
            </a:r>
            <a:r>
              <a:rPr lang="de-DE" sz="2400" b="0" dirty="0">
                <a:solidFill>
                  <a:schemeClr val="tx1"/>
                </a:solidFill>
                <a:latin typeface="Palatino"/>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500 Stunden Videomaterial hochgeladen</a:t>
            </a:r>
            <a:r>
              <a:rPr lang="de-DE" sz="2400" b="0" dirty="0">
                <a:solidFill>
                  <a:schemeClr val="tx1"/>
                </a:solidFill>
                <a:latin typeface="Palatino" pitchFamily="2" charset="77"/>
                <a:ea typeface="Palatino" pitchFamily="2" charset="77"/>
              </a:rPr>
              <a:t>. War die Möglichkeit der Verbreitung von Informationen – und aktuellen Nachrichten – früher limitiert, ist dies immer einfacher geworden und für jede*</a:t>
            </a:r>
            <a:r>
              <a:rPr lang="de-DE" sz="2400" b="0" dirty="0" err="1">
                <a:solidFill>
                  <a:schemeClr val="tx1"/>
                </a:solidFill>
                <a:latin typeface="Palatino" pitchFamily="2" charset="77"/>
                <a:ea typeface="Palatino" pitchFamily="2" charset="77"/>
              </a:rPr>
              <a:t>n</a:t>
            </a:r>
            <a:r>
              <a:rPr lang="de-DE" sz="2400" b="0" dirty="0">
                <a:solidFill>
                  <a:schemeClr val="tx1"/>
                </a:solidFill>
                <a:latin typeface="Palatino" pitchFamily="2" charset="77"/>
                <a:ea typeface="Palatino" pitchFamily="2" charset="77"/>
              </a:rPr>
              <a:t> möglich. </a:t>
            </a:r>
          </a:p>
        </p:txBody>
      </p:sp>
      <p:sp>
        <p:nvSpPr>
          <p:cNvPr id="11" name="Abgerundetes Rechteck">
            <a:extLst>
              <a:ext uri="{FF2B5EF4-FFF2-40B4-BE49-F238E27FC236}">
                <a16:creationId xmlns:a16="http://schemas.microsoft.com/office/drawing/2014/main" id="{125E40D2-4AD2-BD10-27AB-8D9EDD04AC4A}"/>
              </a:ext>
            </a:extLst>
          </p:cNvPr>
          <p:cNvSpPr/>
          <p:nvPr/>
        </p:nvSpPr>
        <p:spPr>
          <a:xfrm>
            <a:off x="19192788" y="4283666"/>
            <a:ext cx="4087900" cy="8760864"/>
          </a:xfrm>
          <a:prstGeom prst="roundRect">
            <a:avLst>
              <a:gd name="adj" fmla="val 8364"/>
            </a:avLst>
          </a:prstGeom>
          <a:ln w="50800" cap="rnd">
            <a:solidFill>
              <a:srgbClr val="000000"/>
            </a:solidFill>
            <a:custDash>
              <a:ds d="100000" sp="200000"/>
            </a:custDash>
          </a:ln>
        </p:spPr>
        <p:txBody>
          <a:bodyPr wrap="square" lIns="288000" tIns="144000" rIns="251999"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1200"/>
              </a:spcBef>
            </a:pPr>
            <a:r>
              <a:rPr lang="de-DE" sz="2400" dirty="0">
                <a:latin typeface="Trebuchet MS" panose="020B0603020202020204" pitchFamily="34" charset="0"/>
              </a:rPr>
              <a:t>Hinweis für Dozierende:</a:t>
            </a:r>
          </a:p>
          <a:p>
            <a:pPr>
              <a:lnSpc>
                <a:spcPct val="100000"/>
              </a:lnSpc>
              <a:spcBef>
                <a:spcPts val="1200"/>
              </a:spcBef>
            </a:pPr>
            <a:r>
              <a:rPr lang="de-DE" sz="2400" b="0" dirty="0">
                <a:latin typeface="Trebuchet MS" panose="020B0603020202020204" pitchFamily="34" charset="0"/>
              </a:rPr>
              <a:t>Die </a:t>
            </a:r>
            <a:r>
              <a:rPr lang="de-DE" sz="2400" b="0" dirty="0">
                <a:latin typeface="Trebuchet MS" panose="020B0603020202020204" pitchFamily="34" charset="0"/>
                <a:hlinkClick r:id="rId7"/>
              </a:rPr>
              <a:t>sozialen Medien </a:t>
            </a:r>
            <a:r>
              <a:rPr lang="de-DE" sz="2400" b="0" dirty="0">
                <a:latin typeface="Trebuchet MS" panose="020B0603020202020204" pitchFamily="34" charset="0"/>
              </a:rPr>
              <a:t>haben in den letzten Jahren an Bedeutung gewonnen. Die Bundeszentrale für politische Bildung zeigt anschaulich, wie stark die </a:t>
            </a:r>
            <a:r>
              <a:rPr lang="de-DE" sz="2400" b="0" dirty="0">
                <a:latin typeface="Trebuchet MS" panose="020B0603020202020204" pitchFamily="34" charset="0"/>
                <a:hlinkClick r:id="rId8"/>
              </a:rPr>
              <a:t>Nutzer*innen-Zahl über die Zeit gestiegen</a:t>
            </a:r>
            <a:r>
              <a:rPr lang="de-DE" sz="2400" b="0" dirty="0">
                <a:latin typeface="Trebuchet MS" panose="020B0603020202020204" pitchFamily="34" charset="0"/>
              </a:rPr>
              <a:t> ist.</a:t>
            </a:r>
          </a:p>
          <a:p>
            <a:pPr>
              <a:lnSpc>
                <a:spcPct val="100000"/>
              </a:lnSpc>
              <a:spcBef>
                <a:spcPts val="1200"/>
              </a:spcBef>
            </a:pPr>
            <a:r>
              <a:rPr lang="de-DE" sz="2400" b="0" dirty="0">
                <a:latin typeface="Trebuchet MS" panose="020B0603020202020204" pitchFamily="34" charset="0"/>
              </a:rPr>
              <a:t>In einer </a:t>
            </a:r>
            <a:r>
              <a:rPr lang="de-DE" sz="2400" b="0" dirty="0">
                <a:latin typeface="Trebuchet MS" panose="020B0603020202020204" pitchFamily="34" charset="0"/>
                <a:hlinkClick r:id="rId9"/>
              </a:rPr>
              <a:t>Recherche </a:t>
            </a:r>
            <a:r>
              <a:rPr lang="de-DE" sz="2400" b="0" dirty="0">
                <a:latin typeface="Trebuchet MS" panose="020B0603020202020204" pitchFamily="34" charset="0"/>
              </a:rPr>
              <a:t>hat sich frontal21 damit auseinandergesetzt, welchen Einfluss die Sozialen Medien auf uns individuell und auf die Gesellschaft haben.</a:t>
            </a:r>
          </a:p>
        </p:txBody>
      </p:sp>
      <p:pic>
        <p:nvPicPr>
          <p:cNvPr id="12" name="Bild" descr="Bild">
            <a:extLst>
              <a:ext uri="{FF2B5EF4-FFF2-40B4-BE49-F238E27FC236}">
                <a16:creationId xmlns:a16="http://schemas.microsoft.com/office/drawing/2014/main" id="{491C8C0E-D37E-4AC2-91A2-B8BA3D2D8F93}"/>
              </a:ext>
            </a:extLst>
          </p:cNvPr>
          <p:cNvPicPr>
            <a:picLocks noChangeAspect="1"/>
          </p:cNvPicPr>
          <p:nvPr/>
        </p:nvPicPr>
        <p:blipFill>
          <a:blip r:embed="rId10" cstate="print"/>
          <a:stretch>
            <a:fillRect/>
          </a:stretch>
        </p:blipFill>
        <p:spPr>
          <a:xfrm>
            <a:off x="5639272" y="8443636"/>
            <a:ext cx="900002" cy="900002"/>
          </a:xfrm>
          <a:prstGeom prst="rect">
            <a:avLst/>
          </a:prstGeom>
          <a:ln w="3175">
            <a:miter lim="400000"/>
          </a:ln>
        </p:spPr>
      </p:pic>
      <p:sp>
        <p:nvSpPr>
          <p:cNvPr id="13" name="Foliennummernplatzhalter 12">
            <a:extLst>
              <a:ext uri="{FF2B5EF4-FFF2-40B4-BE49-F238E27FC236}">
                <a16:creationId xmlns:a16="http://schemas.microsoft.com/office/drawing/2014/main" id="{B9BFF6E8-BF6C-B831-145E-661CC6103492}"/>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49</a:t>
            </a:fld>
            <a:endParaRPr lang="de-DE" dirty="0"/>
          </a:p>
        </p:txBody>
      </p:sp>
    </p:spTree>
    <p:extLst>
      <p:ext uri="{BB962C8B-B14F-4D97-AF65-F5344CB8AC3E}">
        <p14:creationId xmlns:p14="http://schemas.microsoft.com/office/powerpoint/2010/main" val="289570303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5753DE14-DE5E-C239-9E89-889ECE724FBF}"/>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5</a:t>
            </a:fld>
            <a:endParaRPr lang="de-DE" dirty="0"/>
          </a:p>
        </p:txBody>
      </p:sp>
      <p:sp>
        <p:nvSpPr>
          <p:cNvPr id="11" name="Abgerundetes Rechteck">
            <a:extLst>
              <a:ext uri="{FF2B5EF4-FFF2-40B4-BE49-F238E27FC236}">
                <a16:creationId xmlns:a16="http://schemas.microsoft.com/office/drawing/2014/main" id="{49E039DD-F20C-B80B-B32F-1F1FD1931D9A}"/>
              </a:ext>
            </a:extLst>
          </p:cNvPr>
          <p:cNvSpPr>
            <a:spLocks noGrp="1" noRot="1" noMove="1" noResize="1" noEditPoints="1" noAdjustHandles="1" noChangeArrowheads="1" noChangeShapeType="1"/>
          </p:cNvSpPr>
          <p:nvPr/>
        </p:nvSpPr>
        <p:spPr>
          <a:xfrm>
            <a:off x="5207000" y="4725987"/>
            <a:ext cx="7705080" cy="7344073"/>
          </a:xfrm>
          <a:prstGeom prst="roundRect">
            <a:avLst>
              <a:gd name="adj" fmla="val 8078"/>
            </a:avLst>
          </a:prstGeom>
          <a:solidFill>
            <a:srgbClr val="E6E3E0"/>
          </a:solidFill>
          <a:ln w="3175">
            <a:miter lim="400000"/>
          </a:ln>
          <a:effectLst>
            <a:softEdge rad="0"/>
          </a:effectLst>
        </p:spPr>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26988">
              <a:lnSpc>
                <a:spcPct val="100000"/>
              </a:lnSpc>
              <a:spcBef>
                <a:spcPts val="600"/>
              </a:spcBef>
              <a:spcAft>
                <a:spcPts val="600"/>
              </a:spcAft>
            </a:pPr>
            <a:r>
              <a:rPr lang="de-DE" altLang="de-DE" sz="2400" b="0" dirty="0">
                <a:latin typeface="Palatino" pitchFamily="2" charset="77"/>
                <a:ea typeface="Palatino" pitchFamily="2" charset="77"/>
              </a:rPr>
              <a:t>In den Modulen finden sich an einigen Stellen folgende Piktogramme: </a:t>
            </a:r>
          </a:p>
          <a:p>
            <a:pPr marL="1212850">
              <a:lnSpc>
                <a:spcPct val="100000"/>
              </a:lnSpc>
              <a:spcBef>
                <a:spcPts val="600"/>
              </a:spcBef>
              <a:spcAft>
                <a:spcPts val="600"/>
              </a:spcAft>
            </a:pPr>
            <a:endParaRPr lang="de-DE" altLang="de-DE" sz="2400" b="0" dirty="0">
              <a:latin typeface="Palatino" pitchFamily="2" charset="77"/>
              <a:ea typeface="Palatino" pitchFamily="2" charset="77"/>
              <a:sym typeface="Palatino"/>
            </a:endParaRPr>
          </a:p>
          <a:p>
            <a:pPr marL="1080000">
              <a:lnSpc>
                <a:spcPct val="100000"/>
              </a:lnSpc>
              <a:spcBef>
                <a:spcPts val="600"/>
              </a:spcBef>
              <a:spcAft>
                <a:spcPts val="600"/>
              </a:spcAft>
            </a:pPr>
            <a:r>
              <a:rPr lang="de-DE" altLang="de-DE" sz="2400" b="0" dirty="0">
                <a:latin typeface="Palatino" pitchFamily="2" charset="77"/>
                <a:ea typeface="Palatino" pitchFamily="2" charset="77"/>
                <a:sym typeface="Palatino"/>
              </a:rPr>
              <a:t>Definition oder wichtige Information</a:t>
            </a:r>
          </a:p>
          <a:p>
            <a:pPr marL="1080000">
              <a:lnSpc>
                <a:spcPct val="100000"/>
              </a:lnSpc>
              <a:spcBef>
                <a:spcPts val="600"/>
              </a:spcBef>
              <a:spcAft>
                <a:spcPts val="600"/>
              </a:spcAft>
            </a:pPr>
            <a:endParaRPr lang="de-DE" altLang="de-DE" sz="2400" b="0" dirty="0">
              <a:latin typeface="Palatino" pitchFamily="2" charset="77"/>
              <a:ea typeface="Palatino" pitchFamily="2" charset="77"/>
              <a:sym typeface="Palatino"/>
            </a:endParaRPr>
          </a:p>
          <a:p>
            <a:pPr marL="1080000">
              <a:lnSpc>
                <a:spcPct val="100000"/>
              </a:lnSpc>
              <a:spcBef>
                <a:spcPts val="600"/>
              </a:spcBef>
              <a:spcAft>
                <a:spcPts val="600"/>
              </a:spcAft>
            </a:pPr>
            <a:endParaRPr lang="de-DE" altLang="de-DE" sz="2400" b="0" dirty="0">
              <a:latin typeface="Palatino" pitchFamily="2" charset="77"/>
              <a:ea typeface="Palatino" pitchFamily="2" charset="77"/>
              <a:sym typeface="Palatino"/>
            </a:endParaRPr>
          </a:p>
          <a:p>
            <a:pPr marL="1080000">
              <a:lnSpc>
                <a:spcPct val="100000"/>
              </a:lnSpc>
              <a:spcBef>
                <a:spcPts val="600"/>
              </a:spcBef>
              <a:spcAft>
                <a:spcPts val="600"/>
              </a:spcAft>
            </a:pPr>
            <a:r>
              <a:rPr lang="de-DE" altLang="de-DE" sz="2400" b="0" dirty="0">
                <a:latin typeface="Palatino" pitchFamily="2" charset="77"/>
                <a:ea typeface="Palatino" pitchFamily="2" charset="77"/>
                <a:sym typeface="Palatino"/>
              </a:rPr>
              <a:t>Gemeinsames Arbeiten im Plenum oder in Arbeitsgruppen</a:t>
            </a:r>
          </a:p>
          <a:p>
            <a:pPr marL="1080000">
              <a:lnSpc>
                <a:spcPct val="100000"/>
              </a:lnSpc>
              <a:spcBef>
                <a:spcPts val="600"/>
              </a:spcBef>
              <a:spcAft>
                <a:spcPts val="600"/>
              </a:spcAft>
            </a:pPr>
            <a:endParaRPr lang="de-DE" altLang="de-DE" sz="2400" b="0" dirty="0">
              <a:latin typeface="Palatino" pitchFamily="2" charset="77"/>
              <a:ea typeface="Palatino" pitchFamily="2" charset="77"/>
              <a:sym typeface="Palatino"/>
            </a:endParaRPr>
          </a:p>
          <a:p>
            <a:pPr marL="1080000">
              <a:lnSpc>
                <a:spcPct val="100000"/>
              </a:lnSpc>
              <a:spcBef>
                <a:spcPts val="600"/>
              </a:spcBef>
              <a:spcAft>
                <a:spcPts val="600"/>
              </a:spcAft>
            </a:pPr>
            <a:endParaRPr lang="de-DE" altLang="de-DE" sz="2400" b="0" dirty="0">
              <a:latin typeface="Palatino" pitchFamily="2" charset="77"/>
              <a:ea typeface="Palatino" pitchFamily="2" charset="77"/>
              <a:sym typeface="Palatino"/>
            </a:endParaRPr>
          </a:p>
          <a:p>
            <a:pPr marL="1080000">
              <a:lnSpc>
                <a:spcPct val="100000"/>
              </a:lnSpc>
              <a:spcBef>
                <a:spcPts val="600"/>
              </a:spcBef>
              <a:spcAft>
                <a:spcPts val="600"/>
              </a:spcAft>
            </a:pPr>
            <a:r>
              <a:rPr lang="de-DE" altLang="de-DE" sz="2400" b="0" dirty="0">
                <a:latin typeface="Palatino" pitchFamily="2" charset="77"/>
                <a:ea typeface="Palatino" pitchFamily="2" charset="77"/>
                <a:sym typeface="Palatino"/>
              </a:rPr>
              <a:t>Arbeitsblatt</a:t>
            </a:r>
          </a:p>
          <a:p>
            <a:pPr marL="1212850">
              <a:lnSpc>
                <a:spcPct val="100000"/>
              </a:lnSpc>
              <a:spcBef>
                <a:spcPts val="600"/>
              </a:spcBef>
              <a:spcAft>
                <a:spcPts val="600"/>
              </a:spcAft>
            </a:pPr>
            <a:endParaRPr lang="de-DE" altLang="de-DE" sz="2400" b="0" dirty="0">
              <a:latin typeface="Palatino" pitchFamily="2" charset="77"/>
              <a:ea typeface="Palatino" pitchFamily="2" charset="77"/>
              <a:sym typeface="Helvetica Neue Medium"/>
            </a:endParaRPr>
          </a:p>
        </p:txBody>
      </p:sp>
      <p:sp>
        <p:nvSpPr>
          <p:cNvPr id="12" name="Abgerundetes Rechteck">
            <a:extLst>
              <a:ext uri="{FF2B5EF4-FFF2-40B4-BE49-F238E27FC236}">
                <a16:creationId xmlns:a16="http://schemas.microsoft.com/office/drawing/2014/main" id="{5B211F10-404F-884B-BC59-2D9D67A6393C}"/>
              </a:ext>
            </a:extLst>
          </p:cNvPr>
          <p:cNvSpPr>
            <a:spLocks noGrp="1" noRot="1" noMove="1" noResize="1" noEditPoints="1" noAdjustHandles="1" noChangeArrowheads="1" noChangeShapeType="1"/>
          </p:cNvSpPr>
          <p:nvPr/>
        </p:nvSpPr>
        <p:spPr>
          <a:xfrm>
            <a:off x="13631862" y="4725987"/>
            <a:ext cx="8856663" cy="3342783"/>
          </a:xfrm>
          <a:prstGeom prst="roundRect">
            <a:avLst>
              <a:gd name="adj" fmla="val 13343"/>
            </a:avLst>
          </a:prstGeom>
          <a:ln w="50800" cap="rnd">
            <a:solidFill>
              <a:srgbClr val="000000"/>
            </a:solidFill>
            <a:custDash>
              <a:ds d="100000" sp="200000"/>
            </a:custDash>
          </a:ln>
        </p:spPr>
        <p:txBody>
          <a:bodyPr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Hinweis für Dozierende / Gepunktete Umrandung: </a:t>
            </a:r>
          </a:p>
          <a:p>
            <a:pPr>
              <a:lnSpc>
                <a:spcPct val="100000"/>
              </a:lnSpc>
              <a:spcBef>
                <a:spcPts val="600"/>
              </a:spcBef>
              <a:spcAft>
                <a:spcPts val="600"/>
              </a:spcAft>
            </a:pPr>
            <a:r>
              <a:rPr lang="de-DE" altLang="de-DE" sz="2400" b="0" dirty="0">
                <a:latin typeface="Trebuchet MS" panose="020B0603020202020204" pitchFamily="34" charset="0"/>
              </a:rPr>
              <a:t>Hier finden sich Informationen zur Einführung und weitere Tipps für Dozierende. Sie umfassen vor allem Hintergrundmaterialien und sind vielfach inhaltlich anspruchsvoll(er). Ziel ist vor allem, die „Sprachfähigkeit“ auf Seiten der Dozierenden zu unterstützen.</a:t>
            </a:r>
          </a:p>
        </p:txBody>
      </p:sp>
      <p:pic>
        <p:nvPicPr>
          <p:cNvPr id="13" name="Bild" descr="Bild">
            <a:extLst>
              <a:ext uri="{FF2B5EF4-FFF2-40B4-BE49-F238E27FC236}">
                <a16:creationId xmlns:a16="http://schemas.microsoft.com/office/drawing/2014/main" id="{5CF19F30-A831-E446-B5C8-9A09B6D2ED7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56437" y="6407943"/>
            <a:ext cx="9001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pic>
        <p:nvPicPr>
          <p:cNvPr id="14" name="Bild" descr="Bild">
            <a:extLst>
              <a:ext uri="{FF2B5EF4-FFF2-40B4-BE49-F238E27FC236}">
                <a16:creationId xmlns:a16="http://schemas.microsoft.com/office/drawing/2014/main" id="{9356B722-56B6-AC35-41ED-91A01BB3146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9272" y="8089900"/>
            <a:ext cx="90011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pic>
        <p:nvPicPr>
          <p:cNvPr id="15" name="Bild" descr="Bild">
            <a:extLst>
              <a:ext uri="{FF2B5EF4-FFF2-40B4-BE49-F238E27FC236}">
                <a16:creationId xmlns:a16="http://schemas.microsoft.com/office/drawing/2014/main" id="{47F5A6A9-115A-DF6A-CCBD-40A9BB9A4C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7771" y="9872662"/>
            <a:ext cx="838779"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sp>
        <p:nvSpPr>
          <p:cNvPr id="16" name="Abgerundetes Rechteck">
            <a:extLst>
              <a:ext uri="{FF2B5EF4-FFF2-40B4-BE49-F238E27FC236}">
                <a16:creationId xmlns:a16="http://schemas.microsoft.com/office/drawing/2014/main" id="{510AD324-1C3E-7AD2-AAC3-691BA951F854}"/>
              </a:ext>
            </a:extLst>
          </p:cNvPr>
          <p:cNvSpPr>
            <a:spLocks noGrp="1" noRot="1" noMove="1" noResize="1" noEditPoints="1" noAdjustHandles="1" noChangeArrowheads="1" noChangeShapeType="1"/>
          </p:cNvSpPr>
          <p:nvPr/>
        </p:nvSpPr>
        <p:spPr>
          <a:xfrm>
            <a:off x="5206999" y="1096963"/>
            <a:ext cx="17281525" cy="2711450"/>
          </a:xfrm>
          <a:prstGeom prst="roundRect">
            <a:avLst>
              <a:gd name="adj" fmla="val 16509"/>
            </a:avLst>
          </a:prstGeom>
          <a:noFill/>
          <a:ln/>
        </p:spPr>
        <p:style>
          <a:lnRef idx="2">
            <a:schemeClr val="dk1"/>
          </a:lnRef>
          <a:fillRef idx="1">
            <a:schemeClr val="lt1"/>
          </a:fillRef>
          <a:effectRef idx="0">
            <a:schemeClr val="dk1"/>
          </a:effectRef>
          <a:fontRef idx="minor">
            <a:schemeClr val="dk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26988">
              <a:lnSpc>
                <a:spcPct val="100000"/>
              </a:lnSpc>
              <a:spcBef>
                <a:spcPts val="600"/>
              </a:spcBef>
              <a:spcAft>
                <a:spcPts val="600"/>
              </a:spcAft>
            </a:pPr>
            <a:r>
              <a:rPr lang="de-DE" sz="4400" dirty="0">
                <a:latin typeface="Trebuchet MS" panose="020B0703020202090204" pitchFamily="34" charset="0"/>
                <a:ea typeface="Palatino" pitchFamily="2" charset="77"/>
              </a:rPr>
              <a:t>Systematik</a:t>
            </a:r>
          </a:p>
          <a:p>
            <a:pPr marL="26988">
              <a:lnSpc>
                <a:spcPct val="100000"/>
              </a:lnSpc>
              <a:spcBef>
                <a:spcPts val="600"/>
              </a:spcBef>
              <a:spcAft>
                <a:spcPts val="600"/>
              </a:spcAft>
            </a:pPr>
            <a:r>
              <a:rPr lang="de-DE" sz="2400" b="0" dirty="0">
                <a:latin typeface="Palatino" pitchFamily="2" charset="77"/>
                <a:ea typeface="Palatino" pitchFamily="2" charset="77"/>
              </a:rPr>
              <a:t>Um den individuellen und schnellen Einstieg, die Erweiterung oder auch den Zuschnitt auf die jeweiligen Bedürfnisse und Rahmenbedingungen zu erleichtern, haben wir einzelne Textabschnitte gekennzeichnet.</a:t>
            </a:r>
          </a:p>
        </p:txBody>
      </p:sp>
      <p:sp>
        <p:nvSpPr>
          <p:cNvPr id="17" name="Abgerundetes Rechteck">
            <a:extLst>
              <a:ext uri="{FF2B5EF4-FFF2-40B4-BE49-F238E27FC236}">
                <a16:creationId xmlns:a16="http://schemas.microsoft.com/office/drawing/2014/main" id="{641BE2FD-1317-C469-502D-6BC62093DA4E}"/>
              </a:ext>
            </a:extLst>
          </p:cNvPr>
          <p:cNvSpPr>
            <a:spLocks noGrp="1" noRot="1" noMove="1" noResize="1" noEditPoints="1" noAdjustHandles="1" noChangeArrowheads="1" noChangeShapeType="1"/>
          </p:cNvSpPr>
          <p:nvPr/>
        </p:nvSpPr>
        <p:spPr>
          <a:xfrm>
            <a:off x="13642826" y="8727277"/>
            <a:ext cx="8856662" cy="3342783"/>
          </a:xfrm>
          <a:prstGeom prst="roundRect">
            <a:avLst>
              <a:gd name="adj" fmla="val 13343"/>
            </a:avLst>
          </a:prstGeom>
          <a:ln w="31750" cap="rnd">
            <a:solidFill>
              <a:srgbClr val="000000"/>
            </a:solidFill>
            <a:prstDash val="lgDash"/>
          </a:ln>
        </p:spPr>
        <p:txBody>
          <a:bodyPr lIns="360000" tIns="180000" rIns="360000" bIns="18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Vertiefung / Gestrichelte Umrandung: </a:t>
            </a:r>
          </a:p>
          <a:p>
            <a:pPr>
              <a:lnSpc>
                <a:spcPct val="100000"/>
              </a:lnSpc>
              <a:spcBef>
                <a:spcPts val="600"/>
              </a:spcBef>
              <a:spcAft>
                <a:spcPts val="600"/>
              </a:spcAft>
            </a:pPr>
            <a:r>
              <a:rPr lang="de-DE" altLang="de-DE" sz="2400" b="0" dirty="0">
                <a:latin typeface="Trebuchet MS" panose="020B0603020202020204" pitchFamily="34" charset="0"/>
              </a:rPr>
              <a:t>Die hier aufgeführten Inhalte ergänzen einzelne Aspekte, etwa wenn diese dem oder der Dozierenden als besonders relevant erscheinen und/oder ausführlicher behandelt werden sollen, weil ein größeres Zeitbudget für das Kapitel zur Verfügung steht.</a:t>
            </a:r>
          </a:p>
        </p:txBody>
      </p:sp>
    </p:spTree>
    <p:extLst>
      <p:ext uri="{BB962C8B-B14F-4D97-AF65-F5344CB8AC3E}">
        <p14:creationId xmlns:p14="http://schemas.microsoft.com/office/powerpoint/2010/main" val="352072568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a:extLst>
              <a:ext uri="{FF2B5EF4-FFF2-40B4-BE49-F238E27FC236}">
                <a16:creationId xmlns:a16="http://schemas.microsoft.com/office/drawing/2014/main" id="{E7F8D56B-4D92-41FA-06ED-2942EDC3CD8E}"/>
              </a:ext>
            </a:extLst>
          </p:cNvPr>
          <p:cNvSpPr/>
          <p:nvPr/>
        </p:nvSpPr>
        <p:spPr>
          <a:xfrm>
            <a:off x="16628022" y="3977680"/>
            <a:ext cx="6228000" cy="7776864"/>
          </a:xfrm>
          <a:prstGeom prst="roundRect">
            <a:avLst>
              <a:gd name="adj" fmla="val 9272"/>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1200"/>
              </a:spcBef>
            </a:pPr>
            <a:r>
              <a:rPr lang="de-DE" sz="2400" b="0" dirty="0">
                <a:latin typeface="Palatino"/>
              </a:rPr>
              <a:t>Influencer*innen wurden häufig auch als „moderne Litfaßsäulen“ bezeichnet. </a:t>
            </a:r>
          </a:p>
          <a:p>
            <a:pPr marL="342900" indent="-342900">
              <a:lnSpc>
                <a:spcPct val="100000"/>
              </a:lnSpc>
              <a:spcBef>
                <a:spcPts val="1200"/>
              </a:spcBef>
              <a:buFont typeface="Arial" panose="020B0604020202020204" pitchFamily="34" charset="0"/>
              <a:buChar char="•"/>
            </a:pPr>
            <a:r>
              <a:rPr lang="de-DE" sz="2400" b="0" dirty="0">
                <a:latin typeface="Palatino"/>
              </a:rPr>
              <a:t>Was denken Sie, warum diese Beschreibung entstanden ist? </a:t>
            </a:r>
          </a:p>
          <a:p>
            <a:pPr marL="342900" indent="-342900">
              <a:lnSpc>
                <a:spcPct val="100000"/>
              </a:lnSpc>
              <a:spcBef>
                <a:spcPts val="1200"/>
              </a:spcBef>
              <a:buFont typeface="Arial" panose="020B0604020202020204" pitchFamily="34" charset="0"/>
              <a:buChar char="•"/>
            </a:pPr>
            <a:r>
              <a:rPr lang="de-DE" sz="2400" b="0" dirty="0">
                <a:latin typeface="Palatino"/>
              </a:rPr>
              <a:t>Wie finden Sie diese Bezeichnung? </a:t>
            </a:r>
          </a:p>
          <a:p>
            <a:pPr marL="342900" indent="-342900">
              <a:lnSpc>
                <a:spcPct val="100000"/>
              </a:lnSpc>
              <a:spcBef>
                <a:spcPts val="1200"/>
              </a:spcBef>
              <a:buFont typeface="Arial" panose="020B0604020202020204" pitchFamily="34" charset="0"/>
              <a:buChar char="•"/>
            </a:pPr>
            <a:r>
              <a:rPr lang="de-DE" sz="2400" b="0" dirty="0">
                <a:latin typeface="Palatino"/>
              </a:rPr>
              <a:t>Kennen Sie Influencer*innen, auf die diese Bezeichnung passt, bzw. auf die das überhaupt nicht zutrifft?</a:t>
            </a:r>
          </a:p>
          <a:p>
            <a:pPr>
              <a:lnSpc>
                <a:spcPct val="100000"/>
              </a:lnSpc>
              <a:spcBef>
                <a:spcPts val="1200"/>
              </a:spcBef>
            </a:pPr>
            <a:r>
              <a:rPr lang="de-DE" sz="2400" b="0" dirty="0">
                <a:latin typeface="Palatino"/>
              </a:rPr>
              <a:t>Dazu gibt es einen Artikel von </a:t>
            </a:r>
            <a:r>
              <a:rPr lang="de-DE" sz="2400" b="0" dirty="0">
                <a:latin typeface="Palatino"/>
                <a:hlinkClick r:id="rId3"/>
              </a:rPr>
              <a:t>News Aktuell</a:t>
            </a:r>
            <a:r>
              <a:rPr lang="de-DE" sz="2400" b="0" dirty="0">
                <a:latin typeface="Palatino"/>
              </a:rPr>
              <a:t>.</a:t>
            </a:r>
          </a:p>
        </p:txBody>
      </p:sp>
      <p:sp>
        <p:nvSpPr>
          <p:cNvPr id="5" name="Abgerundetes Rechteck">
            <a:extLst>
              <a:ext uri="{FF2B5EF4-FFF2-40B4-BE49-F238E27FC236}">
                <a16:creationId xmlns:a16="http://schemas.microsoft.com/office/drawing/2014/main" id="{721FF40B-C042-6640-E792-61A12EC1F24A}"/>
              </a:ext>
            </a:extLst>
          </p:cNvPr>
          <p:cNvSpPr/>
          <p:nvPr/>
        </p:nvSpPr>
        <p:spPr>
          <a:xfrm>
            <a:off x="5222256" y="4002970"/>
            <a:ext cx="10872000" cy="7751574"/>
          </a:xfrm>
          <a:prstGeom prst="roundRect">
            <a:avLst>
              <a:gd name="adj" fmla="val 616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latin typeface="Palatino"/>
              </a:rPr>
              <a:t>Einstiegsfragen für die Teilnehmenden:</a:t>
            </a:r>
          </a:p>
          <a:p>
            <a:pPr>
              <a:lnSpc>
                <a:spcPct val="100000"/>
              </a:lnSpc>
              <a:spcBef>
                <a:spcPts val="600"/>
              </a:spcBef>
              <a:spcAft>
                <a:spcPts val="600"/>
              </a:spcAft>
            </a:pPr>
            <a:r>
              <a:rPr lang="de-DE" sz="2400" dirty="0">
                <a:latin typeface="Palatino"/>
              </a:rPr>
              <a:t> </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ea typeface="Calibri" panose="020F0502020204030204" pitchFamily="34" charset="0"/>
                <a:cs typeface="Times New Roman" panose="02020603050405020304" pitchFamily="18" charset="0"/>
              </a:rPr>
              <a:t>Welchen Influencer*innen folgen Sie?</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ea typeface="Calibri" panose="020F0502020204030204" pitchFamily="34" charset="0"/>
                <a:cs typeface="Times New Roman" panose="02020603050405020304" pitchFamily="18" charset="0"/>
              </a:rPr>
              <a:t>Wieso folgen Sie gerade dieser*m Influencer*in?</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ea typeface="Calibri" panose="020F0502020204030204" pitchFamily="34" charset="0"/>
                <a:cs typeface="Times New Roman" panose="02020603050405020304" pitchFamily="18" charset="0"/>
              </a:rPr>
              <a:t>Wie würden Sie den Einfluss von Influencer*innen auf Ihr eigenes Leben beurteilen?</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ea typeface="Calibri" panose="020F0502020204030204" pitchFamily="34" charset="0"/>
                <a:cs typeface="Times New Roman" panose="02020603050405020304" pitchFamily="18" charset="0"/>
              </a:rPr>
              <a:t>Haben Sie schon einmal etwas gekauft oder Ihr Verhalten geändert, weil ein*</a:t>
            </a:r>
            <a:r>
              <a:rPr lang="de-DE" sz="2400" b="0" dirty="0" err="1">
                <a:latin typeface="Palatino"/>
                <a:ea typeface="Calibri" panose="020F0502020204030204" pitchFamily="34" charset="0"/>
                <a:cs typeface="Times New Roman" panose="02020603050405020304" pitchFamily="18" charset="0"/>
              </a:rPr>
              <a:t>e</a:t>
            </a:r>
            <a:r>
              <a:rPr lang="de-DE" sz="2400" b="0" dirty="0">
                <a:latin typeface="Palatino"/>
                <a:ea typeface="Calibri" panose="020F0502020204030204" pitchFamily="34" charset="0"/>
                <a:cs typeface="Times New Roman" panose="02020603050405020304" pitchFamily="18" charset="0"/>
              </a:rPr>
              <a:t> Influencer*in dies empfohlen hat? </a:t>
            </a:r>
            <a:r>
              <a:rPr lang="de-DE" sz="2400" b="0" dirty="0">
                <a:latin typeface="Palatino"/>
                <a:ea typeface="Calibri" panose="020F0502020204030204" pitchFamily="34" charset="0"/>
                <a:cs typeface="Times New Roman" panose="02020603050405020304" pitchFamily="18" charset="0"/>
                <a:sym typeface="Wingdings" panose="05000000000000000000" pitchFamily="2" charset="2"/>
              </a:rPr>
              <a:t> War Ihnen bewusst, dass es Werbung war?</a:t>
            </a:r>
          </a:p>
          <a:p>
            <a:pPr marL="342900" lvl="0" indent="-342900">
              <a:lnSpc>
                <a:spcPct val="100000"/>
              </a:lnSpc>
              <a:spcBef>
                <a:spcPts val="600"/>
              </a:spcBef>
              <a:spcAft>
                <a:spcPts val="600"/>
              </a:spcAft>
              <a:buFont typeface="Symbol" panose="05050102010706020507" pitchFamily="18" charset="2"/>
              <a:buChar char=""/>
            </a:pPr>
            <a:endParaRPr lang="de-DE" sz="2400" b="0" dirty="0">
              <a:latin typeface="Palatino"/>
              <a:ea typeface="Calibri" panose="020F0502020204030204" pitchFamily="34" charset="0"/>
              <a:cs typeface="Times New Roman" panose="02020603050405020304" pitchFamily="18" charset="0"/>
            </a:endParaRPr>
          </a:p>
          <a:p>
            <a:pPr lvl="0">
              <a:lnSpc>
                <a:spcPct val="100000"/>
              </a:lnSpc>
              <a:spcBef>
                <a:spcPts val="600"/>
              </a:spcBef>
              <a:spcAft>
                <a:spcPts val="600"/>
              </a:spcAft>
            </a:pPr>
            <a:r>
              <a:rPr lang="de-DE" sz="2400" dirty="0">
                <a:latin typeface="Palatino"/>
                <a:cs typeface="Times New Roman" panose="02020603050405020304" pitchFamily="18" charset="0"/>
              </a:rPr>
              <a:t>Überlegen Sie anschließend in Kleingruppen:</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cs typeface="Times New Roman" panose="02020603050405020304" pitchFamily="18" charset="0"/>
              </a:rPr>
              <a:t>Für wie vertrauenswürdig halten Sie die genannten Influencer*innen?</a:t>
            </a:r>
          </a:p>
          <a:p>
            <a:pPr marL="457200" lvl="0" indent="-457200">
              <a:lnSpc>
                <a:spcPct val="100000"/>
              </a:lnSpc>
              <a:spcBef>
                <a:spcPts val="600"/>
              </a:spcBef>
              <a:spcAft>
                <a:spcPts val="600"/>
              </a:spcAft>
              <a:buFont typeface="Arial" panose="020B0604020202020204" pitchFamily="34" charset="0"/>
              <a:buChar char="•"/>
            </a:pPr>
            <a:r>
              <a:rPr lang="de-DE" sz="2400" b="0" dirty="0">
                <a:latin typeface="Palatino"/>
                <a:cs typeface="Times New Roman" panose="02020603050405020304" pitchFamily="18" charset="0"/>
              </a:rPr>
              <a:t>Woran machen Sie fest, ob Sie eine*n Influencer*in als vertrauenswürdig empfinden?</a:t>
            </a:r>
          </a:p>
        </p:txBody>
      </p:sp>
      <p:sp>
        <p:nvSpPr>
          <p:cNvPr id="6" name="Abgerundetes Rechteck">
            <a:extLst>
              <a:ext uri="{FF2B5EF4-FFF2-40B4-BE49-F238E27FC236}">
                <a16:creationId xmlns:a16="http://schemas.microsoft.com/office/drawing/2014/main" id="{2F2B71BC-8A98-B75B-FE5F-59051DE1E6DE}"/>
              </a:ext>
            </a:extLst>
          </p:cNvPr>
          <p:cNvSpPr/>
          <p:nvPr/>
        </p:nvSpPr>
        <p:spPr>
          <a:xfrm>
            <a:off x="5222256" y="1120605"/>
            <a:ext cx="18052980" cy="2231898"/>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Wer ist ein*</a:t>
            </a:r>
            <a:r>
              <a:rPr lang="de-DE" dirty="0" err="1">
                <a:solidFill>
                  <a:schemeClr val="tx1"/>
                </a:solidFill>
                <a:latin typeface="Trebuchet MS" panose="020B0703020202090204" pitchFamily="34" charset="0"/>
              </a:rPr>
              <a:t>e</a:t>
            </a:r>
            <a:r>
              <a:rPr lang="de-DE" dirty="0">
                <a:solidFill>
                  <a:schemeClr val="tx1"/>
                </a:solidFill>
                <a:latin typeface="Trebuchet MS" panose="020B0703020202090204" pitchFamily="34" charset="0"/>
              </a:rPr>
              <a:t> Influencer*in?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Jede Person, die „zur Quelle wird“, muss sich der eigenen Sorgfaltspflicht bewusst sein. Das gilt insbesondere für Menschen, die eine größere Wahrnehmung erfahren, etwa die sogenannten Influencer*innen.</a:t>
            </a: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50</a:t>
            </a:fld>
            <a:endParaRPr dirty="0"/>
          </a:p>
        </p:txBody>
      </p:sp>
      <p:pic>
        <p:nvPicPr>
          <p:cNvPr id="13" name="Bild" descr="Bild">
            <a:extLst>
              <a:ext uri="{FF2B5EF4-FFF2-40B4-BE49-F238E27FC236}">
                <a16:creationId xmlns:a16="http://schemas.microsoft.com/office/drawing/2014/main" id="{91FD9F66-33C8-5E98-E0E4-D0DA4BC17556}"/>
              </a:ext>
            </a:extLst>
          </p:cNvPr>
          <p:cNvPicPr>
            <a:picLocks noChangeAspect="1"/>
          </p:cNvPicPr>
          <p:nvPr/>
        </p:nvPicPr>
        <p:blipFill>
          <a:blip r:embed="rId4" cstate="print"/>
          <a:stretch>
            <a:fillRect/>
          </a:stretch>
        </p:blipFill>
        <p:spPr>
          <a:xfrm>
            <a:off x="5627446" y="4345056"/>
            <a:ext cx="900002" cy="900002"/>
          </a:xfrm>
          <a:prstGeom prst="rect">
            <a:avLst/>
          </a:prstGeom>
          <a:ln w="3175">
            <a:miter lim="400000"/>
          </a:ln>
        </p:spPr>
      </p:pic>
      <p:pic>
        <p:nvPicPr>
          <p:cNvPr id="23" name="Bild" descr="Bild">
            <a:extLst>
              <a:ext uri="{FF2B5EF4-FFF2-40B4-BE49-F238E27FC236}">
                <a16:creationId xmlns:a16="http://schemas.microsoft.com/office/drawing/2014/main" id="{91FD9F66-33C8-5E98-E0E4-D0DA4BC17556}"/>
              </a:ext>
            </a:extLst>
          </p:cNvPr>
          <p:cNvPicPr>
            <a:picLocks noChangeAspect="1"/>
          </p:cNvPicPr>
          <p:nvPr/>
        </p:nvPicPr>
        <p:blipFill>
          <a:blip r:embed="rId4" cstate="print"/>
          <a:stretch>
            <a:fillRect/>
          </a:stretch>
        </p:blipFill>
        <p:spPr>
          <a:xfrm>
            <a:off x="17010540" y="4444649"/>
            <a:ext cx="900002" cy="900002"/>
          </a:xfrm>
          <a:prstGeom prst="rect">
            <a:avLst/>
          </a:prstGeom>
          <a:ln w="3175">
            <a:miter lim="400000"/>
          </a:ln>
        </p:spPr>
      </p:pic>
    </p:spTree>
    <p:extLst>
      <p:ext uri="{BB962C8B-B14F-4D97-AF65-F5344CB8AC3E}">
        <p14:creationId xmlns:p14="http://schemas.microsoft.com/office/powerpoint/2010/main" val="825541563"/>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a:extLst>
              <a:ext uri="{FF2B5EF4-FFF2-40B4-BE49-F238E27FC236}">
                <a16:creationId xmlns:a16="http://schemas.microsoft.com/office/drawing/2014/main" id="{AE81C07D-8F92-8293-BFDD-20A0A124CA55}"/>
              </a:ext>
            </a:extLst>
          </p:cNvPr>
          <p:cNvSpPr/>
          <p:nvPr/>
        </p:nvSpPr>
        <p:spPr>
          <a:xfrm>
            <a:off x="11354300" y="3228722"/>
            <a:ext cx="11188899" cy="4896000"/>
          </a:xfrm>
          <a:prstGeom prst="roundRect">
            <a:avLst>
              <a:gd name="adj" fmla="val 10879"/>
            </a:avLst>
          </a:prstGeom>
          <a:ln w="31750" cap="rnd">
            <a:solidFill>
              <a:srgbClr val="000000"/>
            </a:solidFill>
            <a:prstDash val="lg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pPr>
            <a:r>
              <a:rPr lang="de-DE" sz="2400" spc="-10" dirty="0">
                <a:latin typeface="Trebuchet MS" panose="020B0603020202020204" pitchFamily="34" charset="0"/>
                <a:ea typeface="Calibri" panose="020F0502020204030204" pitchFamily="34" charset="0"/>
              </a:rPr>
              <a:t>Vertiefung: Definition Influencer*in</a:t>
            </a:r>
          </a:p>
          <a:p>
            <a:pPr marL="1080000">
              <a:lnSpc>
                <a:spcPct val="100000"/>
              </a:lnSpc>
              <a:spcBef>
                <a:spcPts val="600"/>
              </a:spcBef>
            </a:pPr>
            <a:r>
              <a:rPr lang="de-DE" sz="2400" b="0" i="1" spc="-10" dirty="0">
                <a:latin typeface="Trebuchet MS" panose="020B0603020202020204" pitchFamily="34" charset="0"/>
                <a:ea typeface="Calibri" panose="020F0502020204030204" pitchFamily="34" charset="0"/>
              </a:rPr>
              <a:t>„Influencer sind Menschen, die in sozialen Netzwerken sehr viele Menschen erreichen. Sie bringen andere Menschen dazu, ihnen im Netz zu folgen, also ihre ‚Freunde‘ oder ‚Follower‘ zu werden. […] Der Begriff ‚Influencer‘ kommt aus dem Englischen und heißt ‚beeinflussen‘. Unternehmen und auch die Politik nutzen diesen Einfluss um für sich selbst oder ein bestimmtes Produkt zu werben. […]“ </a:t>
            </a:r>
            <a:r>
              <a:rPr lang="de-DE" sz="2400" b="0" spc="-10" dirty="0">
                <a:latin typeface="Trebuchet MS" panose="020B0603020202020204" pitchFamily="34" charset="0"/>
                <a:ea typeface="Calibri" panose="020F0502020204030204" pitchFamily="34" charset="0"/>
              </a:rPr>
              <a:t>(</a:t>
            </a:r>
            <a:r>
              <a:rPr lang="de-DE" sz="2400" b="0" spc="-10" dirty="0">
                <a:latin typeface="Trebuchet MS" panose="020B0603020202020204" pitchFamily="34" charset="0"/>
                <a:ea typeface="Calibri" panose="020F0502020204030204" pitchFamily="34" charset="0"/>
                <a:hlinkClick r:id="rId3"/>
              </a:rPr>
              <a:t>bpb</a:t>
            </a:r>
            <a:r>
              <a:rPr lang="de-DE" sz="2400" b="0" spc="-10" dirty="0">
                <a:latin typeface="Trebuchet MS" panose="020B0603020202020204" pitchFamily="34" charset="0"/>
                <a:ea typeface="Calibri" panose="020F0502020204030204" pitchFamily="34" charset="0"/>
              </a:rPr>
              <a:t>)</a:t>
            </a:r>
          </a:p>
          <a:p>
            <a:pPr>
              <a:lnSpc>
                <a:spcPct val="100000"/>
              </a:lnSpc>
              <a:spcBef>
                <a:spcPts val="600"/>
              </a:spcBef>
            </a:pPr>
            <a:r>
              <a:rPr lang="de-DE" sz="2400" b="0" spc="-10" dirty="0">
                <a:latin typeface="Trebuchet MS" panose="020B0603020202020204" pitchFamily="34" charset="0"/>
                <a:ea typeface="Calibri" panose="020F0502020204030204" pitchFamily="34" charset="0"/>
              </a:rPr>
              <a:t>Erfolgreiche Influencer*innen werden von ihren Follower*innen aufgrund ihres Auftretens als "authentisch" empfunden. Dies trägt dazu bei, dass diese ihnen Glauben schenken und ihnen vertrauen.</a:t>
            </a:r>
            <a:endParaRPr lang="de-DE" sz="2400" dirty="0"/>
          </a:p>
        </p:txBody>
      </p:sp>
      <p:sp>
        <p:nvSpPr>
          <p:cNvPr id="12" name="Abgerundetes Rechteck">
            <a:extLst>
              <a:ext uri="{FF2B5EF4-FFF2-40B4-BE49-F238E27FC236}">
                <a16:creationId xmlns:a16="http://schemas.microsoft.com/office/drawing/2014/main" id="{F8AC39AD-21B8-C4A3-C1D2-93FEC28EAFD3}"/>
              </a:ext>
            </a:extLst>
          </p:cNvPr>
          <p:cNvSpPr/>
          <p:nvPr/>
        </p:nvSpPr>
        <p:spPr>
          <a:xfrm>
            <a:off x="11354300" y="8668980"/>
            <a:ext cx="11188899" cy="4297235"/>
          </a:xfrm>
          <a:prstGeom prst="roundRect">
            <a:avLst>
              <a:gd name="adj" fmla="val 12799"/>
            </a:avLst>
          </a:prstGeom>
          <a:ln w="31750" cap="rnd">
            <a:solidFill>
              <a:srgbClr val="000000"/>
            </a:solidFill>
            <a:prstDash val="lgDash"/>
          </a:ln>
        </p:spPr>
        <p:txBody>
          <a:bodyPr wrap="square" lIns="288000" tIns="144000" rIns="288000" bIns="144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spc="-10" dirty="0">
                <a:latin typeface="Trebuchet MS" panose="020B0603020202020204" pitchFamily="34" charset="0"/>
                <a:ea typeface="Calibri" panose="020F0502020204030204" pitchFamily="34" charset="0"/>
              </a:rPr>
              <a:t>Vertiefung</a:t>
            </a:r>
            <a:r>
              <a:rPr lang="de-DE" sz="2400" dirty="0">
                <a:latin typeface="Trebuchet MS" panose="020B0703020202090204" pitchFamily="34" charset="0"/>
              </a:rPr>
              <a:t>:</a:t>
            </a:r>
          </a:p>
          <a:p>
            <a:pPr defTabSz="825500">
              <a:lnSpc>
                <a:spcPct val="100000"/>
              </a:lnSpc>
              <a:spcBef>
                <a:spcPts val="60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Influencer*innen unterliegen einer Kennzeichnungspflicht. Sie müssen deutlich machen, wenn sie für etwas werben, insbesondere wenn sie dafür Geld erhalten. Wie genau die </a:t>
            </a:r>
            <a:r>
              <a:rPr lang="de-DE" sz="2400" dirty="0">
                <a:solidFill>
                  <a:schemeClr val="tx1"/>
                </a:solidFill>
                <a:latin typeface="Trebuchet MS" panose="020B0603020202020204" pitchFamily="34" charset="0"/>
                <a:hlinkClick r:id="rId4"/>
              </a:rPr>
              <a:t>Kennzeichnungspflicht</a:t>
            </a:r>
            <a:r>
              <a:rPr lang="de-DE" sz="2400" dirty="0">
                <a:solidFill>
                  <a:schemeClr val="tx1"/>
                </a:solidFill>
                <a:latin typeface="Trebuchet MS" panose="020B0603020202020204" pitchFamily="34" charset="0"/>
              </a:rPr>
              <a:t> aussieht, haben die Medienanstalten zusammengetragen. </a:t>
            </a:r>
          </a:p>
          <a:p>
            <a:pPr defTabSz="825500">
              <a:lnSpc>
                <a:spcPct val="100000"/>
              </a:lnSpc>
              <a:spcBef>
                <a:spcPts val="600"/>
              </a:spcBef>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Mehr Infos dazu gibt es auf folgenden Webseiten:</a:t>
            </a:r>
          </a:p>
          <a:p>
            <a:pPr marL="342900" indent="-342900" defTabSz="825500">
              <a:lnSpc>
                <a:spcPct val="100000"/>
              </a:lnSpc>
              <a:spcBef>
                <a:spcPts val="600"/>
              </a:spcBef>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hlinkClick r:id="rId5"/>
              </a:rPr>
              <a:t>Verbraucherzentrale</a:t>
            </a:r>
            <a:endParaRPr lang="de-DE" sz="2400" dirty="0">
              <a:solidFill>
                <a:schemeClr val="tx1"/>
              </a:solidFill>
              <a:latin typeface="Trebuchet MS" panose="020B0603020202020204" pitchFamily="34" charset="0"/>
            </a:endParaRPr>
          </a:p>
          <a:p>
            <a:pPr marL="342900" indent="-342900" defTabSz="825500">
              <a:lnSpc>
                <a:spcPct val="100000"/>
              </a:lnSpc>
              <a:spcBef>
                <a:spcPts val="600"/>
              </a:spcBef>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hlinkClick r:id="rId6"/>
              </a:rPr>
              <a:t>SaferInternet</a:t>
            </a:r>
            <a:endParaRPr lang="de-DE" sz="2400" dirty="0">
              <a:solidFill>
                <a:schemeClr val="tx1"/>
              </a:solidFill>
              <a:latin typeface="Trebuchet MS" panose="020B0603020202020204" pitchFamily="34" charset="0"/>
            </a:endParaRPr>
          </a:p>
          <a:p>
            <a:pPr marL="342900" indent="-342900" defTabSz="825500">
              <a:lnSpc>
                <a:spcPct val="100000"/>
              </a:lnSpc>
              <a:spcBef>
                <a:spcPts val="600"/>
              </a:spcBef>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hlinkClick r:id="rId7"/>
              </a:rPr>
              <a:t>Europäisches Verbraucherzentrum </a:t>
            </a:r>
            <a:endParaRPr lang="de-DE" sz="2400" dirty="0">
              <a:solidFill>
                <a:schemeClr val="tx1"/>
              </a:solidFill>
              <a:latin typeface="Trebuchet MS" panose="020B0603020202020204" pitchFamily="34" charset="0"/>
            </a:endParaRP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51</a:t>
            </a:fld>
            <a:endParaRPr/>
          </a:p>
        </p:txBody>
      </p:sp>
      <p:pic>
        <p:nvPicPr>
          <p:cNvPr id="6" name="Bild" descr="Bild">
            <a:extLst>
              <a:ext uri="{FF2B5EF4-FFF2-40B4-BE49-F238E27FC236}">
                <a16:creationId xmlns:a16="http://schemas.microsoft.com/office/drawing/2014/main" id="{9D44C134-228D-DEBC-24B6-DA18C65173E7}"/>
              </a:ext>
            </a:extLst>
          </p:cNvPr>
          <p:cNvPicPr>
            <a:picLocks noChangeAspect="1"/>
          </p:cNvPicPr>
          <p:nvPr/>
        </p:nvPicPr>
        <p:blipFill>
          <a:blip r:embed="rId8"/>
          <a:stretch>
            <a:fillRect/>
          </a:stretch>
        </p:blipFill>
        <p:spPr>
          <a:xfrm>
            <a:off x="11741999" y="3459719"/>
            <a:ext cx="900001" cy="900000"/>
          </a:xfrm>
          <a:prstGeom prst="rect">
            <a:avLst/>
          </a:prstGeom>
          <a:ln w="3175">
            <a:miter lim="400000"/>
          </a:ln>
        </p:spPr>
      </p:pic>
      <p:sp>
        <p:nvSpPr>
          <p:cNvPr id="10" name="Abgerundetes Rechteck">
            <a:extLst>
              <a:ext uri="{FF2B5EF4-FFF2-40B4-BE49-F238E27FC236}">
                <a16:creationId xmlns:a16="http://schemas.microsoft.com/office/drawing/2014/main" id="{941ABE46-4743-BFA7-1968-329CB9AACD60}"/>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Wer ist ein*</a:t>
            </a:r>
            <a:r>
              <a:rPr lang="de-DE" dirty="0" err="1">
                <a:solidFill>
                  <a:schemeClr val="tx1"/>
                </a:solidFill>
                <a:latin typeface="Trebuchet MS" panose="020B0703020202090204" pitchFamily="34" charset="0"/>
              </a:rPr>
              <a:t>e</a:t>
            </a:r>
            <a:r>
              <a:rPr lang="de-DE" dirty="0">
                <a:solidFill>
                  <a:schemeClr val="tx1"/>
                </a:solidFill>
                <a:latin typeface="Trebuchet MS" panose="020B0703020202090204" pitchFamily="34" charset="0"/>
              </a:rPr>
              <a:t> Influencer*in?</a:t>
            </a:r>
          </a:p>
        </p:txBody>
      </p:sp>
      <p:sp>
        <p:nvSpPr>
          <p:cNvPr id="11" name="Abgerundetes Rechteck">
            <a:extLst>
              <a:ext uri="{FF2B5EF4-FFF2-40B4-BE49-F238E27FC236}">
                <a16:creationId xmlns:a16="http://schemas.microsoft.com/office/drawing/2014/main" id="{0B51FE3A-33FF-819C-63AE-E0C0C25D54D7}"/>
              </a:ext>
            </a:extLst>
          </p:cNvPr>
          <p:cNvSpPr/>
          <p:nvPr/>
        </p:nvSpPr>
        <p:spPr>
          <a:xfrm>
            <a:off x="5207000" y="3123168"/>
            <a:ext cx="5472832" cy="9843047"/>
          </a:xfrm>
          <a:prstGeom prst="roundRect">
            <a:avLst>
              <a:gd name="adj" fmla="val 8158"/>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hangingPunct="1">
              <a:lnSpc>
                <a:spcPct val="100000"/>
              </a:lnSpc>
              <a:spcBef>
                <a:spcPts val="600"/>
              </a:spcBef>
              <a:spcAft>
                <a:spcPts val="600"/>
              </a:spcAft>
            </a:pPr>
            <a:r>
              <a:rPr lang="de-DE" sz="2400" b="0" dirty="0">
                <a:latin typeface="Palatino" pitchFamily="2" charset="77"/>
              </a:rPr>
              <a:t>Die meisten Influencer*innen bereiten schon veröffentlichte Inhalte für ihre Community auf. Um diese Information für ihre Zielgruppe zugänglich zu machen wird die Information häufig verkürzt und vereinfacht. Damit steigt die Gefahr, dass wichtige Teile der Information verloren gehen und der Inhalt der Information verzerrt wird. Die Gefahr steigt auch deshalb, weil viele Influencer*innen keine oder kaum professionelle Ausbildung im Bereich Journalismus und Medien erfahren haben und sich daher bspw. mit den Richtlinien für Journalist*innen nicht gut auskennen </a:t>
            </a:r>
            <a:r>
              <a:rPr lang="de-DE" sz="2400" dirty="0">
                <a:latin typeface="Palatino" pitchFamily="2" charset="77"/>
              </a:rPr>
              <a:t>(siehe Folie 2).</a:t>
            </a:r>
          </a:p>
        </p:txBody>
      </p:sp>
    </p:spTree>
    <p:extLst>
      <p:ext uri="{BB962C8B-B14F-4D97-AF65-F5344CB8AC3E}">
        <p14:creationId xmlns:p14="http://schemas.microsoft.com/office/powerpoint/2010/main" val="3446762325"/>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a:extLst>
              <a:ext uri="{FF2B5EF4-FFF2-40B4-BE49-F238E27FC236}">
                <a16:creationId xmlns:a16="http://schemas.microsoft.com/office/drawing/2014/main" id="{B4C820D8-C739-CE03-D477-4FC50E08C95C}"/>
              </a:ext>
            </a:extLst>
          </p:cNvPr>
          <p:cNvSpPr/>
          <p:nvPr/>
        </p:nvSpPr>
        <p:spPr>
          <a:xfrm>
            <a:off x="5191212" y="4283665"/>
            <a:ext cx="11037694" cy="4806583"/>
          </a:xfrm>
          <a:prstGeom prst="roundRect">
            <a:avLst>
              <a:gd name="adj" fmla="val 616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b="0" dirty="0">
                <a:latin typeface="Palatino"/>
                <a:ea typeface="Calibri" panose="020F0502020204030204" pitchFamily="34" charset="0"/>
                <a:cs typeface="Times New Roman" panose="02020603050405020304" pitchFamily="18" charset="0"/>
              </a:rPr>
              <a:t>Jede*</a:t>
            </a:r>
            <a:r>
              <a:rPr lang="de-DE" sz="2400" b="0" dirty="0" err="1">
                <a:latin typeface="Palatino"/>
                <a:ea typeface="Calibri" panose="020F0502020204030204" pitchFamily="34" charset="0"/>
                <a:cs typeface="Times New Roman" panose="02020603050405020304" pitchFamily="18" charset="0"/>
              </a:rPr>
              <a:t>r</a:t>
            </a:r>
            <a:r>
              <a:rPr lang="de-DE" sz="2400" b="0" dirty="0">
                <a:latin typeface="Palatino"/>
                <a:ea typeface="Calibri" panose="020F0502020204030204" pitchFamily="34" charset="0"/>
                <a:cs typeface="Times New Roman" panose="02020603050405020304" pitchFamily="18" charset="0"/>
              </a:rPr>
              <a:t> Influencer*in hat einen ‚eigenen‘ Ansatz und die Follower*innen sind oftmals geneigt, sich hiervon inspirieren zu lassen. Unternehmen nutzen Influencer*innen daher gerne für ihre Kampagnen, da sie einen hohen Einfluss auf das (Konsum-)Verhalten anderer Personen haben. Aber auch bei politischen und gesellschaftlichen Themen bringen sich Influencer*innen immer öfter ein und werden dann als sogenannte </a:t>
            </a:r>
            <a:r>
              <a:rPr lang="de-DE" sz="2400" b="0" dirty="0">
                <a:latin typeface="Palatino"/>
                <a:ea typeface="Calibri" panose="020F0502020204030204" pitchFamily="34" charset="0"/>
                <a:cs typeface="Times New Roman" panose="02020603050405020304" pitchFamily="18" charset="0"/>
                <a:hlinkClick r:id="rId3"/>
              </a:rPr>
              <a:t>„Sinnfluencer*innen“</a:t>
            </a:r>
            <a:r>
              <a:rPr lang="de-DE" sz="2400" b="0" dirty="0">
                <a:latin typeface="Palatino"/>
                <a:ea typeface="Calibri" panose="020F0502020204030204" pitchFamily="34" charset="0"/>
                <a:cs typeface="Times New Roman" panose="02020603050405020304" pitchFamily="18" charset="0"/>
              </a:rPr>
              <a:t> bezeichnet.</a:t>
            </a:r>
          </a:p>
          <a:p>
            <a:pPr>
              <a:lnSpc>
                <a:spcPct val="100000"/>
              </a:lnSpc>
              <a:spcBef>
                <a:spcPts val="600"/>
              </a:spcBef>
            </a:pPr>
            <a:r>
              <a:rPr lang="de-DE" sz="2400" b="0" dirty="0">
                <a:latin typeface="Palatino"/>
              </a:rPr>
              <a:t>In einem </a:t>
            </a:r>
            <a:r>
              <a:rPr lang="de-DE" sz="2400" b="0" dirty="0">
                <a:latin typeface="Palatino"/>
                <a:hlinkClick r:id="rId4"/>
              </a:rPr>
              <a:t>Interview der tagesschau </a:t>
            </a:r>
            <a:r>
              <a:rPr lang="de-DE" sz="2400" b="0" dirty="0">
                <a:latin typeface="Palatino"/>
              </a:rPr>
              <a:t>spricht Ingo Zamperoni mit Mirko </a:t>
            </a:r>
            <a:r>
              <a:rPr lang="de-DE" sz="2400" b="0" dirty="0" err="1">
                <a:latin typeface="Palatino"/>
              </a:rPr>
              <a:t>Drotschmann</a:t>
            </a:r>
            <a:r>
              <a:rPr lang="de-DE" sz="2400" b="0" dirty="0">
                <a:latin typeface="Palatino"/>
              </a:rPr>
              <a:t> (Mr. Wissen2go) über die Verantwortung von Influencer*innen. </a:t>
            </a:r>
          </a:p>
        </p:txBody>
      </p:sp>
      <p:sp>
        <p:nvSpPr>
          <p:cNvPr id="19" name="Abgerundetes Rechteck">
            <a:extLst>
              <a:ext uri="{FF2B5EF4-FFF2-40B4-BE49-F238E27FC236}">
                <a16:creationId xmlns:a16="http://schemas.microsoft.com/office/drawing/2014/main" id="{D9E64F82-5294-2C71-2FFB-8A7F4CF78C98}"/>
              </a:ext>
            </a:extLst>
          </p:cNvPr>
          <p:cNvSpPr/>
          <p:nvPr/>
        </p:nvSpPr>
        <p:spPr>
          <a:xfrm>
            <a:off x="16729075" y="4283664"/>
            <a:ext cx="6551612" cy="8695735"/>
          </a:xfrm>
          <a:prstGeom prst="roundRect">
            <a:avLst>
              <a:gd name="adj" fmla="val 616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b="0" dirty="0">
                <a:latin typeface="Palatino"/>
                <a:ea typeface="Calibri" panose="020F0502020204030204" pitchFamily="34" charset="0"/>
                <a:cs typeface="Times New Roman" panose="02020603050405020304" pitchFamily="18" charset="0"/>
              </a:rPr>
              <a:t>Die Themenbereiche der klassischen und der neuen Medien überschneiden sich immer weiter, da Influencer*innen sich immer mehr mit politischen und gesellschaftlichen Themen auseinandersetzen. </a:t>
            </a:r>
          </a:p>
          <a:p>
            <a:pPr>
              <a:lnSpc>
                <a:spcPct val="100000"/>
              </a:lnSpc>
              <a:spcBef>
                <a:spcPts val="600"/>
              </a:spcBef>
            </a:pPr>
            <a:r>
              <a:rPr lang="de-DE" sz="2400" b="0" dirty="0">
                <a:latin typeface="Palatino"/>
                <a:cs typeface="Times New Roman" panose="02020603050405020304" pitchFamily="18" charset="0"/>
              </a:rPr>
              <a:t>Diese Veränderung wirft die Frage auf, ob die neuen Medien Schritt für Schritt in den Vordergrund treten und die etablierten Medien ersetzen (können) oder eine Erweiterung bieten. </a:t>
            </a:r>
          </a:p>
          <a:p>
            <a:pPr marL="1422900" indent="-342900">
              <a:lnSpc>
                <a:spcPct val="100000"/>
              </a:lnSpc>
              <a:spcBef>
                <a:spcPts val="600"/>
              </a:spcBef>
              <a:buFont typeface="Arial" panose="020B0604020202020204" pitchFamily="34" charset="0"/>
              <a:buChar char="•"/>
            </a:pPr>
            <a:r>
              <a:rPr lang="de-DE" sz="2400" b="0" dirty="0">
                <a:latin typeface="Palatino"/>
                <a:cs typeface="Times New Roman" panose="02020603050405020304" pitchFamily="18" charset="0"/>
              </a:rPr>
              <a:t>Glauben Sie, dass die etablierten Massenmedien irgendwann überflüssig sein werden? </a:t>
            </a:r>
          </a:p>
          <a:p>
            <a:pPr marL="1422900" indent="-342900">
              <a:lnSpc>
                <a:spcPct val="100000"/>
              </a:lnSpc>
              <a:spcBef>
                <a:spcPts val="600"/>
              </a:spcBef>
              <a:buFont typeface="Arial" panose="020B0604020202020204" pitchFamily="34" charset="0"/>
              <a:buChar char="•"/>
            </a:pPr>
            <a:r>
              <a:rPr lang="de-DE" sz="2400" b="0" dirty="0">
                <a:latin typeface="Palatino"/>
                <a:cs typeface="Times New Roman" panose="02020603050405020304" pitchFamily="18" charset="0"/>
              </a:rPr>
              <a:t>Welche könnten das Ihrer Meinung nach konkret sein? </a:t>
            </a:r>
          </a:p>
          <a:p>
            <a:pPr marL="1422400" indent="-342900">
              <a:lnSpc>
                <a:spcPct val="100000"/>
              </a:lnSpc>
              <a:spcBef>
                <a:spcPts val="600"/>
              </a:spcBef>
              <a:buFont typeface="Arial" panose="020B0604020202020204" pitchFamily="34" charset="0"/>
              <a:buChar char="•"/>
            </a:pPr>
            <a:r>
              <a:rPr lang="de-DE" sz="2400" b="0" dirty="0">
                <a:latin typeface="Palatino"/>
                <a:cs typeface="Times New Roman" panose="02020603050405020304" pitchFamily="18" charset="0"/>
              </a:rPr>
              <a:t>Diskutieren Sie, in welchem Verhältnis die neuen zu den klassischen Medien stehen.</a:t>
            </a:r>
            <a:endParaRPr lang="de-DE" sz="2400" b="0" dirty="0">
              <a:latin typeface="Palatino"/>
            </a:endParaRPr>
          </a:p>
        </p:txBody>
      </p:sp>
      <p:sp>
        <p:nvSpPr>
          <p:cNvPr id="8" name="Abgerundetes Rechteck">
            <a:extLst>
              <a:ext uri="{FF2B5EF4-FFF2-40B4-BE49-F238E27FC236}">
                <a16:creationId xmlns:a16="http://schemas.microsoft.com/office/drawing/2014/main" id="{7D422E03-4A47-4F59-D94A-1D3C84B174AD}"/>
              </a:ext>
            </a:extLst>
          </p:cNvPr>
          <p:cNvSpPr/>
          <p:nvPr/>
        </p:nvSpPr>
        <p:spPr>
          <a:xfrm>
            <a:off x="5222256" y="1120605"/>
            <a:ext cx="18052980"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Influencer*innen: die neuen Medienmacher*innen?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Influencer*innen sind fester Bestandteil von Social-Media. Sie „veröffentlichen“ ihr Leben – oder weite Teile davon – und geben vielfach Tipps in unterschiedlichen Lebensbereichen wie Beauty, Fitness, Ernährung, mentale Gesundheit oder Finanzen. Für viele sind sie „Freund*innen“ im Netz.</a:t>
            </a:r>
          </a:p>
        </p:txBody>
      </p:sp>
      <p:sp>
        <p:nvSpPr>
          <p:cNvPr id="10" name="Abgerundetes Rechteck">
            <a:extLst>
              <a:ext uri="{FF2B5EF4-FFF2-40B4-BE49-F238E27FC236}">
                <a16:creationId xmlns:a16="http://schemas.microsoft.com/office/drawing/2014/main" id="{1A889431-1DDE-24C4-10A5-87E6C37DCDCF}"/>
              </a:ext>
            </a:extLst>
          </p:cNvPr>
          <p:cNvSpPr/>
          <p:nvPr/>
        </p:nvSpPr>
        <p:spPr>
          <a:xfrm>
            <a:off x="5226912" y="9403977"/>
            <a:ext cx="11001994" cy="3575422"/>
          </a:xfrm>
          <a:prstGeom prst="roundRect">
            <a:avLst>
              <a:gd name="adj" fmla="val 8364"/>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603020202020204" pitchFamily="34" charset="0"/>
              </a:rPr>
              <a:t>Hinweis für Dozierende: </a:t>
            </a:r>
            <a:r>
              <a:rPr lang="de-DE" sz="2400" b="0" dirty="0">
                <a:latin typeface="Trebuchet MS" panose="020B0603020202020204" pitchFamily="34" charset="0"/>
              </a:rPr>
              <a:t>Influencer*innen thematisieren neben Lifestyle immer öfter politische und gesellschaftlich relevante Themen. Artikel dazu finden Sie hier: </a:t>
            </a:r>
          </a:p>
          <a:p>
            <a:pPr marL="342900" indent="-34290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hlinkClick r:id="rId5"/>
              </a:rPr>
              <a:t>„Wenn Influencer die Politik erklären“ – MDR</a:t>
            </a:r>
            <a:endParaRPr lang="de-DE" sz="2400" b="0" dirty="0">
              <a:latin typeface="Trebuchet MS" panose="020B0603020202020204" pitchFamily="34" charset="0"/>
            </a:endParaRPr>
          </a:p>
          <a:p>
            <a:pPr marL="342900" indent="-34290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hlinkClick r:id="rId6"/>
              </a:rPr>
              <a:t>„Bundestagswahl – Wenn Influencer Politik vermitteln“ – BR</a:t>
            </a:r>
            <a:endParaRPr lang="de-DE" sz="2400" b="0" dirty="0">
              <a:latin typeface="Trebuchet MS" panose="020B0603020202020204" pitchFamily="34" charset="0"/>
            </a:endParaRPr>
          </a:p>
          <a:p>
            <a:pPr marL="342900" indent="-342900">
              <a:lnSpc>
                <a:spcPct val="100000"/>
              </a:lnSpc>
              <a:spcBef>
                <a:spcPts val="600"/>
              </a:spcBef>
              <a:spcAft>
                <a:spcPts val="600"/>
              </a:spcAft>
              <a:buFont typeface="Arial" panose="020B0604020202020204" pitchFamily="34" charset="0"/>
              <a:buChar char="•"/>
            </a:pPr>
            <a:r>
              <a:rPr lang="de-DE" sz="2400" b="0" dirty="0">
                <a:latin typeface="Trebuchet MS" panose="020B0603020202020204" pitchFamily="34" charset="0"/>
                <a:hlinkClick r:id="rId7"/>
              </a:rPr>
              <a:t>„Sind Influencer*innen die Medienmacher*innen von morgen?“ – Deutscher Fachjournalisten Verband</a:t>
            </a:r>
            <a:endParaRPr lang="de-DE" sz="2400" b="0" dirty="0">
              <a:latin typeface="Trebuchet MS" panose="020B0603020202020204" pitchFamily="34" charset="0"/>
            </a:endParaRP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52</a:t>
            </a:fld>
            <a:endParaRPr dirty="0"/>
          </a:p>
        </p:txBody>
      </p:sp>
      <p:pic>
        <p:nvPicPr>
          <p:cNvPr id="20" name="Bild" descr="Bild">
            <a:extLst>
              <a:ext uri="{FF2B5EF4-FFF2-40B4-BE49-F238E27FC236}">
                <a16:creationId xmlns:a16="http://schemas.microsoft.com/office/drawing/2014/main" id="{4A44B80B-603B-864C-95F0-EF95D7C670CA}"/>
              </a:ext>
            </a:extLst>
          </p:cNvPr>
          <p:cNvPicPr>
            <a:picLocks noChangeAspect="1"/>
          </p:cNvPicPr>
          <p:nvPr/>
        </p:nvPicPr>
        <p:blipFill>
          <a:blip r:embed="rId8"/>
          <a:stretch>
            <a:fillRect/>
          </a:stretch>
        </p:blipFill>
        <p:spPr>
          <a:xfrm>
            <a:off x="17160552" y="9472337"/>
            <a:ext cx="900000" cy="900000"/>
          </a:xfrm>
          <a:prstGeom prst="rect">
            <a:avLst/>
          </a:prstGeom>
          <a:ln w="3175">
            <a:miter lim="400000"/>
          </a:ln>
        </p:spPr>
      </p:pic>
    </p:spTree>
    <p:extLst>
      <p:ext uri="{BB962C8B-B14F-4D97-AF65-F5344CB8AC3E}">
        <p14:creationId xmlns:p14="http://schemas.microsoft.com/office/powerpoint/2010/main" val="2783239049"/>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53</a:t>
            </a:fld>
            <a:endParaRPr dirty="0"/>
          </a:p>
        </p:txBody>
      </p:sp>
      <p:sp>
        <p:nvSpPr>
          <p:cNvPr id="10" name="Abgerundetes Rechteck">
            <a:extLst>
              <a:ext uri="{FF2B5EF4-FFF2-40B4-BE49-F238E27FC236}">
                <a16:creationId xmlns:a16="http://schemas.microsoft.com/office/drawing/2014/main" id="{69BBDF3C-D935-34D0-D65E-63D6AD9DD513}"/>
              </a:ext>
            </a:extLst>
          </p:cNvPr>
          <p:cNvSpPr/>
          <p:nvPr/>
        </p:nvSpPr>
        <p:spPr>
          <a:xfrm>
            <a:off x="5222256" y="1120605"/>
            <a:ext cx="12586368" cy="1826847"/>
          </a:xfrm>
          <a:prstGeom prst="roundRect">
            <a:avLst>
              <a:gd name="adj" fmla="val 23874"/>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Influencer*innen: die neuen Medienmacher*innen?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Wandel von Influencer*innen zu Medienmacher*innen: Beispiel 1. YouTuber </a:t>
            </a:r>
            <a:r>
              <a:rPr lang="de-DE" sz="2400" b="0" dirty="0" err="1">
                <a:solidFill>
                  <a:schemeClr val="tx1"/>
                </a:solidFill>
                <a:latin typeface="Palatino" pitchFamily="2" charset="77"/>
                <a:ea typeface="Palatino" pitchFamily="2" charset="77"/>
              </a:rPr>
              <a:t>Rezo</a:t>
            </a:r>
            <a:endParaRPr lang="de-DE" sz="2400" b="0" dirty="0">
              <a:solidFill>
                <a:schemeClr val="tx1"/>
              </a:solidFill>
              <a:latin typeface="Palatino" pitchFamily="2" charset="77"/>
              <a:ea typeface="Palatino" pitchFamily="2" charset="77"/>
            </a:endParaRPr>
          </a:p>
        </p:txBody>
      </p:sp>
      <p:sp>
        <p:nvSpPr>
          <p:cNvPr id="22" name="Abgerundetes Rechteck">
            <a:extLst>
              <a:ext uri="{FF2B5EF4-FFF2-40B4-BE49-F238E27FC236}">
                <a16:creationId xmlns:a16="http://schemas.microsoft.com/office/drawing/2014/main" id="{470B13A0-BF31-4CBB-7EC6-C28DD86A6A76}"/>
              </a:ext>
            </a:extLst>
          </p:cNvPr>
          <p:cNvSpPr/>
          <p:nvPr/>
        </p:nvSpPr>
        <p:spPr>
          <a:xfrm>
            <a:off x="5207000" y="3457360"/>
            <a:ext cx="12601624" cy="9522040"/>
          </a:xfrm>
          <a:prstGeom prst="roundRect">
            <a:avLst>
              <a:gd name="adj" fmla="val 542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pPr>
            <a:r>
              <a:rPr lang="de-DE" sz="2400" b="0" dirty="0">
                <a:latin typeface="Palatino"/>
              </a:rPr>
              <a:t>In einem </a:t>
            </a:r>
            <a:r>
              <a:rPr lang="de-DE" sz="2400" b="0" dirty="0">
                <a:latin typeface="Palatino"/>
                <a:hlinkClick r:id="rId3"/>
              </a:rPr>
              <a:t>Gespräch</a:t>
            </a:r>
            <a:r>
              <a:rPr lang="de-DE" sz="2400" b="0" dirty="0">
                <a:latin typeface="Palatino"/>
              </a:rPr>
              <a:t> mit Richard David Precht spricht </a:t>
            </a:r>
            <a:r>
              <a:rPr lang="de-DE" sz="2400" b="0" dirty="0" err="1">
                <a:latin typeface="Palatino"/>
              </a:rPr>
              <a:t>Rezo</a:t>
            </a:r>
            <a:r>
              <a:rPr lang="de-DE" sz="2400" b="0" dirty="0">
                <a:latin typeface="Palatino"/>
              </a:rPr>
              <a:t> über die Verteilung von Meinungsmacht zwischen den klassischen und den neuen Medien. Folgende Annahmen werden im Gespräch diskutiert:</a:t>
            </a:r>
          </a:p>
          <a:p>
            <a:pPr marL="342900" indent="-342900">
              <a:lnSpc>
                <a:spcPct val="100000"/>
              </a:lnSpc>
              <a:spcBef>
                <a:spcPts val="1200"/>
              </a:spcBef>
              <a:buFont typeface="Arial" panose="020B0604020202020204" pitchFamily="34" charset="0"/>
              <a:buChar char="•"/>
            </a:pPr>
            <a:r>
              <a:rPr lang="de-DE" sz="2400" b="0" dirty="0">
                <a:latin typeface="Palatino"/>
              </a:rPr>
              <a:t>Der Qualitätsanspruch und die Herangehensweise der klassischen und der neuen Medien unterscheiden sich. </a:t>
            </a:r>
            <a:r>
              <a:rPr lang="de-DE" sz="2400" b="0" dirty="0">
                <a:solidFill>
                  <a:schemeClr val="tx1"/>
                </a:solidFill>
                <a:latin typeface="Palatino"/>
              </a:rPr>
              <a:t>Erstere werden aber nicht aussterben, weil es immer Leute geben wird, die sie nachfragen.</a:t>
            </a:r>
          </a:p>
          <a:p>
            <a:pPr marL="342900" indent="-342900">
              <a:lnSpc>
                <a:spcPct val="100000"/>
              </a:lnSpc>
              <a:spcBef>
                <a:spcPts val="1200"/>
              </a:spcBef>
              <a:buFont typeface="Arial" panose="020B0604020202020204" pitchFamily="34" charset="0"/>
              <a:buChar char="•"/>
            </a:pPr>
            <a:r>
              <a:rPr lang="de-DE" sz="2400" b="0" dirty="0">
                <a:latin typeface="Palatino"/>
              </a:rPr>
              <a:t>Die Bedeutung des linearen Fernsehens wird abnehmen. Videos ‚on </a:t>
            </a:r>
            <a:r>
              <a:rPr lang="de-DE" sz="2400" b="0" dirty="0" err="1">
                <a:latin typeface="Palatino"/>
              </a:rPr>
              <a:t>demand</a:t>
            </a:r>
            <a:r>
              <a:rPr lang="de-DE" sz="2400" b="0" dirty="0">
                <a:latin typeface="Palatino"/>
              </a:rPr>
              <a:t>‘ sind durch YouTube immer beliebter geworden. Die Öffentlich-Rechtlichen können dies mit ihren Mediatheken bieten.</a:t>
            </a:r>
          </a:p>
          <a:p>
            <a:pPr marL="342900" indent="-342900">
              <a:lnSpc>
                <a:spcPct val="100000"/>
              </a:lnSpc>
              <a:spcBef>
                <a:spcPts val="1200"/>
              </a:spcBef>
              <a:buFont typeface="Arial" panose="020B0604020202020204" pitchFamily="34" charset="0"/>
              <a:buChar char="•"/>
            </a:pPr>
            <a:r>
              <a:rPr lang="de-DE" sz="2400" b="0" dirty="0">
                <a:latin typeface="Palatino"/>
              </a:rPr>
              <a:t>Aufgrund der Stellung der etablierten Medien scheint eine vollständige Verdrängung durch neuere Medienformen eher unwahrscheinlich. Beide können aber sicherlich voneinander lernen und sich gegenseitig ergänzen.</a:t>
            </a:r>
          </a:p>
          <a:p>
            <a:pPr marL="342900" indent="-342900">
              <a:lnSpc>
                <a:spcPct val="100000"/>
              </a:lnSpc>
              <a:spcBef>
                <a:spcPts val="1200"/>
              </a:spcBef>
              <a:buFont typeface="Arial" panose="020B0604020202020204" pitchFamily="34" charset="0"/>
              <a:buChar char="•"/>
            </a:pPr>
            <a:r>
              <a:rPr lang="de-DE" sz="2400" b="0" dirty="0">
                <a:latin typeface="Palatino"/>
              </a:rPr>
              <a:t>Ein Unterschied zwischen Influencer*innen und Journalist*innen liegt darin, dass Journalist*innen häufiger unter Produktionsdruck stehen und an Deadlines gebunden sind, während Influencer*innen ihren Arbeitsalltag freier gestalten können. Die etablierte Presse kann Recherche-Möglichkeiten und -tools nutzen, die Influencer*innen häufig nicht zur Verfügung stehen.</a:t>
            </a:r>
          </a:p>
          <a:p>
            <a:pPr>
              <a:lnSpc>
                <a:spcPct val="100000"/>
              </a:lnSpc>
              <a:spcBef>
                <a:spcPts val="0"/>
              </a:spcBef>
            </a:pPr>
            <a:endParaRPr lang="de-DE" sz="2400" b="0" dirty="0">
              <a:latin typeface="Palatino"/>
            </a:endParaRPr>
          </a:p>
          <a:p>
            <a:pPr marL="1080000">
              <a:lnSpc>
                <a:spcPct val="100000"/>
              </a:lnSpc>
              <a:spcBef>
                <a:spcPts val="0"/>
              </a:spcBef>
            </a:pPr>
            <a:r>
              <a:rPr lang="de-DE" sz="2400" b="0" dirty="0">
                <a:latin typeface="Palatino"/>
              </a:rPr>
              <a:t>Schauen Sie gemeinsam den Abschnitt 07:55-11:03 aus dem </a:t>
            </a:r>
            <a:r>
              <a:rPr lang="de-DE" sz="2400" b="0" dirty="0">
                <a:latin typeface="Palatino"/>
                <a:hlinkClick r:id="rId3"/>
              </a:rPr>
              <a:t>Interview</a:t>
            </a:r>
            <a:r>
              <a:rPr lang="de-DE" sz="2400" b="0" dirty="0">
                <a:latin typeface="Palatino"/>
              </a:rPr>
              <a:t>. Was denken Sie über </a:t>
            </a:r>
            <a:r>
              <a:rPr lang="de-DE" sz="2400" b="0" dirty="0" err="1">
                <a:latin typeface="Palatino"/>
              </a:rPr>
              <a:t>Rezos</a:t>
            </a:r>
            <a:r>
              <a:rPr lang="de-DE" sz="2400" b="0" dirty="0">
                <a:latin typeface="Palatino"/>
              </a:rPr>
              <a:t> Aussage? Wie bewerten Sie die Kritikpunkte, die </a:t>
            </a:r>
            <a:r>
              <a:rPr lang="de-DE" sz="2400" b="0" dirty="0" err="1">
                <a:latin typeface="Palatino"/>
              </a:rPr>
              <a:t>Rezo</a:t>
            </a:r>
            <a:r>
              <a:rPr lang="de-DE" sz="2400" b="0" dirty="0">
                <a:latin typeface="Palatino"/>
              </a:rPr>
              <a:t> gegenüber der Presse äußert?</a:t>
            </a:r>
          </a:p>
        </p:txBody>
      </p:sp>
      <p:pic>
        <p:nvPicPr>
          <p:cNvPr id="23" name="Bild" descr="Bild">
            <a:extLst>
              <a:ext uri="{FF2B5EF4-FFF2-40B4-BE49-F238E27FC236}">
                <a16:creationId xmlns:a16="http://schemas.microsoft.com/office/drawing/2014/main" id="{FB5DEAFB-6FBE-0588-17AD-0AE3BF6F0A3D}"/>
              </a:ext>
            </a:extLst>
          </p:cNvPr>
          <p:cNvPicPr>
            <a:picLocks noChangeAspect="1"/>
          </p:cNvPicPr>
          <p:nvPr/>
        </p:nvPicPr>
        <p:blipFill>
          <a:blip r:embed="rId4"/>
          <a:stretch>
            <a:fillRect/>
          </a:stretch>
        </p:blipFill>
        <p:spPr>
          <a:xfrm>
            <a:off x="5639272" y="11178480"/>
            <a:ext cx="900000" cy="900000"/>
          </a:xfrm>
          <a:prstGeom prst="rect">
            <a:avLst/>
          </a:prstGeom>
          <a:ln w="3175">
            <a:miter lim="400000"/>
          </a:ln>
        </p:spPr>
      </p:pic>
      <p:sp>
        <p:nvSpPr>
          <p:cNvPr id="8" name="Abgerundetes Rechteck">
            <a:extLst>
              <a:ext uri="{FF2B5EF4-FFF2-40B4-BE49-F238E27FC236}">
                <a16:creationId xmlns:a16="http://schemas.microsoft.com/office/drawing/2014/main" id="{E780DC4F-DE76-D4B5-C047-E0E816F3878C}"/>
              </a:ext>
            </a:extLst>
          </p:cNvPr>
          <p:cNvSpPr/>
          <p:nvPr/>
        </p:nvSpPr>
        <p:spPr>
          <a:xfrm>
            <a:off x="18367216" y="1090836"/>
            <a:ext cx="5201504" cy="4687044"/>
          </a:xfrm>
          <a:prstGeom prst="roundRect">
            <a:avLst>
              <a:gd name="adj" fmla="val 9879"/>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latin typeface="Palatino"/>
              </a:rPr>
              <a:t>Einstiegsfragen für die Teilnehmenden: </a:t>
            </a:r>
          </a:p>
          <a:p>
            <a:pPr marL="1080000" indent="-342900">
              <a:lnSpc>
                <a:spcPct val="100000"/>
              </a:lnSpc>
              <a:spcBef>
                <a:spcPts val="600"/>
              </a:spcBef>
              <a:spcAft>
                <a:spcPts val="600"/>
              </a:spcAft>
              <a:buFont typeface="Arial" panose="020B0604020202020204" pitchFamily="34" charset="0"/>
              <a:buChar char="•"/>
            </a:pPr>
            <a:r>
              <a:rPr lang="de-DE" sz="2400" b="0" dirty="0">
                <a:latin typeface="Palatino"/>
              </a:rPr>
              <a:t>Kennen Sie </a:t>
            </a:r>
            <a:r>
              <a:rPr lang="de-DE" sz="2400" b="0" dirty="0" err="1">
                <a:latin typeface="Palatino"/>
              </a:rPr>
              <a:t>Rezo</a:t>
            </a:r>
            <a:r>
              <a:rPr lang="de-DE" sz="2400" b="0" dirty="0">
                <a:latin typeface="Palatino"/>
              </a:rPr>
              <a:t>?</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Haben Sie schon Videos von ihm gesehen?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Würden Sie sagen, </a:t>
            </a:r>
            <a:r>
              <a:rPr lang="de-DE" sz="2400" b="0" dirty="0" err="1">
                <a:latin typeface="Palatino"/>
              </a:rPr>
              <a:t>Rezo</a:t>
            </a:r>
            <a:r>
              <a:rPr lang="de-DE" sz="2400" b="0" dirty="0">
                <a:latin typeface="Palatino"/>
              </a:rPr>
              <a:t> ist eine zuverlässige Quelle? Begründen Sie Ihre Einschätzung.</a:t>
            </a:r>
          </a:p>
        </p:txBody>
      </p:sp>
      <p:sp>
        <p:nvSpPr>
          <p:cNvPr id="11" name="Abgerundetes Rechteck">
            <a:extLst>
              <a:ext uri="{FF2B5EF4-FFF2-40B4-BE49-F238E27FC236}">
                <a16:creationId xmlns:a16="http://schemas.microsoft.com/office/drawing/2014/main" id="{64CB0D0E-6ADC-9730-9FAE-9DB5ABD77823}"/>
              </a:ext>
            </a:extLst>
          </p:cNvPr>
          <p:cNvSpPr/>
          <p:nvPr/>
        </p:nvSpPr>
        <p:spPr>
          <a:xfrm>
            <a:off x="18367216" y="6263983"/>
            <a:ext cx="5201504" cy="6715417"/>
          </a:xfrm>
          <a:prstGeom prst="roundRect">
            <a:avLst>
              <a:gd name="adj" fmla="val 8364"/>
            </a:avLst>
          </a:prstGeom>
          <a:ln w="50800" cap="rnd">
            <a:solidFill>
              <a:srgbClr val="000000"/>
            </a:solidFill>
            <a:custDash>
              <a:ds d="100000" sp="200000"/>
            </a:custDash>
          </a:ln>
        </p:spPr>
        <p:txBody>
          <a:bodyPr wrap="square" lIns="288000" tIns="180000" rIns="144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603020202020204" pitchFamily="34" charset="0"/>
              </a:rPr>
              <a:t>Hinweis für Dozierende: </a:t>
            </a:r>
            <a:r>
              <a:rPr lang="de-DE" sz="2400" b="0" dirty="0">
                <a:latin typeface="Trebuchet MS" panose="020B0603020202020204" pitchFamily="34" charset="0"/>
              </a:rPr>
              <a:t>Sein erstes Video zur </a:t>
            </a:r>
            <a:r>
              <a:rPr lang="de-DE" sz="2400" b="0" dirty="0">
                <a:latin typeface="Trebuchet MS" panose="020B0603020202020204" pitchFamily="34" charset="0"/>
                <a:hlinkClick r:id="rId5"/>
              </a:rPr>
              <a:t>„Zerstörung der CDU“ </a:t>
            </a:r>
            <a:r>
              <a:rPr lang="de-DE" sz="2400" b="0" dirty="0">
                <a:latin typeface="Trebuchet MS" panose="020B0603020202020204" pitchFamily="34" charset="0"/>
              </a:rPr>
              <a:t>hat mit über 19 Millionen Klicks eine große Reichweite erlangt und zeichnet sich unter anderem dadurch aus, dass die Quellen, die für dieses Video genutzt wurden, transparent und für alle einsehbar publiziert wurden.</a:t>
            </a:r>
          </a:p>
          <a:p>
            <a:pPr>
              <a:lnSpc>
                <a:spcPct val="100000"/>
              </a:lnSpc>
              <a:spcBef>
                <a:spcPts val="600"/>
              </a:spcBef>
            </a:pPr>
            <a:r>
              <a:rPr lang="de-DE" sz="2400" b="0" dirty="0">
                <a:latin typeface="Trebuchet MS" panose="020B0603020202020204" pitchFamily="34" charset="0"/>
              </a:rPr>
              <a:t>Seit diesen Videos begegnet man </a:t>
            </a:r>
            <a:r>
              <a:rPr lang="de-DE" sz="2400" b="0" dirty="0" err="1">
                <a:latin typeface="Trebuchet MS" panose="020B0603020202020204" pitchFamily="34" charset="0"/>
              </a:rPr>
              <a:t>Rezo</a:t>
            </a:r>
            <a:r>
              <a:rPr lang="de-DE" sz="2400" b="0" dirty="0">
                <a:latin typeface="Trebuchet MS" panose="020B0603020202020204" pitchFamily="34" charset="0"/>
              </a:rPr>
              <a:t> in immer mehr Gesprächen über die neuen Medien und die Aufgabe und Verantwortung von Influencer*innen.</a:t>
            </a:r>
          </a:p>
        </p:txBody>
      </p:sp>
      <p:pic>
        <p:nvPicPr>
          <p:cNvPr id="13" name="Bild" descr="Bild">
            <a:extLst>
              <a:ext uri="{FF2B5EF4-FFF2-40B4-BE49-F238E27FC236}">
                <a16:creationId xmlns:a16="http://schemas.microsoft.com/office/drawing/2014/main" id="{364F9C0F-7635-C0E7-6E48-F11B2137B365}"/>
              </a:ext>
            </a:extLst>
          </p:cNvPr>
          <p:cNvPicPr>
            <a:picLocks noChangeAspect="1"/>
          </p:cNvPicPr>
          <p:nvPr/>
        </p:nvPicPr>
        <p:blipFill>
          <a:blip r:embed="rId4"/>
          <a:stretch>
            <a:fillRect/>
          </a:stretch>
        </p:blipFill>
        <p:spPr>
          <a:xfrm>
            <a:off x="18779372" y="1576939"/>
            <a:ext cx="900000" cy="900000"/>
          </a:xfrm>
          <a:prstGeom prst="rect">
            <a:avLst/>
          </a:prstGeom>
          <a:ln w="3175">
            <a:miter lim="400000"/>
          </a:ln>
        </p:spPr>
      </p:pic>
    </p:spTree>
    <p:extLst>
      <p:ext uri="{BB962C8B-B14F-4D97-AF65-F5344CB8AC3E}">
        <p14:creationId xmlns:p14="http://schemas.microsoft.com/office/powerpoint/2010/main" val="199392348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bgerundetes Rechteck">
            <a:extLst>
              <a:ext uri="{FF2B5EF4-FFF2-40B4-BE49-F238E27FC236}">
                <a16:creationId xmlns:a16="http://schemas.microsoft.com/office/drawing/2014/main" id="{7B9BC171-7730-F6CE-20CF-8786B8D1D0BA}"/>
              </a:ext>
            </a:extLst>
          </p:cNvPr>
          <p:cNvSpPr/>
          <p:nvPr/>
        </p:nvSpPr>
        <p:spPr>
          <a:xfrm>
            <a:off x="5207001" y="3457360"/>
            <a:ext cx="8424861" cy="9522040"/>
          </a:xfrm>
          <a:prstGeom prst="roundRect">
            <a:avLst>
              <a:gd name="adj" fmla="val 5176"/>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a:rPr>
              <a:t>Louisa Dellert hat ihre Karriere auf Social-Media mit Fitness-Content begonnen. Mittlerweile ist sie Expertin für Social-Media und Nachhaltigkeit. Sie ist ein Beispiel dafür, wie Influencer*innen zu </a:t>
            </a:r>
            <a:r>
              <a:rPr lang="de-DE" sz="2400" dirty="0" err="1">
                <a:latin typeface="Palatino"/>
              </a:rPr>
              <a:t>Sinnfluencer</a:t>
            </a:r>
            <a:r>
              <a:rPr lang="de-DE" sz="2400" dirty="0">
                <a:latin typeface="Palatino"/>
              </a:rPr>
              <a:t>*innen </a:t>
            </a:r>
            <a:r>
              <a:rPr lang="de-DE" sz="2400" b="0" dirty="0">
                <a:latin typeface="Palatino"/>
              </a:rPr>
              <a:t>werden, auch wenn Louisa </a:t>
            </a:r>
            <a:r>
              <a:rPr lang="de-DE" sz="2400" b="0" dirty="0" err="1">
                <a:latin typeface="Palatino"/>
              </a:rPr>
              <a:t>Dellert</a:t>
            </a:r>
            <a:r>
              <a:rPr lang="de-DE" sz="2400" b="0" dirty="0">
                <a:latin typeface="Palatino"/>
              </a:rPr>
              <a:t> sich selbst nicht gerne als solche bezeichnen will.</a:t>
            </a:r>
          </a:p>
          <a:p>
            <a:pPr>
              <a:lnSpc>
                <a:spcPct val="100000"/>
              </a:lnSpc>
              <a:spcBef>
                <a:spcPts val="600"/>
              </a:spcBef>
              <a:spcAft>
                <a:spcPts val="600"/>
              </a:spcAft>
            </a:pPr>
            <a:r>
              <a:rPr lang="de-DE" sz="2400" b="0" i="1" dirty="0">
                <a:latin typeface="Palatino"/>
              </a:rPr>
              <a:t>„Ich probiere, im Internet Brücken zu bauen zwischen meiner Community und Themen, die so nicht bei meiner Community ankommen würden, wenn ich sie nicht behandeln würde.“ (</a:t>
            </a:r>
            <a:r>
              <a:rPr lang="de-DE" sz="2400" b="0" i="1" dirty="0">
                <a:latin typeface="Palatino"/>
                <a:hlinkClick r:id="rId3"/>
              </a:rPr>
              <a:t>fachjournalist.de</a:t>
            </a:r>
            <a:r>
              <a:rPr lang="de-DE" sz="2400" b="0" i="1" dirty="0">
                <a:latin typeface="Palatino"/>
              </a:rPr>
              <a:t>)</a:t>
            </a:r>
          </a:p>
          <a:p>
            <a:pPr>
              <a:lnSpc>
                <a:spcPct val="100000"/>
              </a:lnSpc>
              <a:spcBef>
                <a:spcPts val="600"/>
              </a:spcBef>
              <a:spcAft>
                <a:spcPts val="600"/>
              </a:spcAft>
            </a:pPr>
            <a:endParaRPr lang="de-DE" sz="2400" b="0" dirty="0">
              <a:latin typeface="Palatino"/>
            </a:endParaRPr>
          </a:p>
          <a:p>
            <a:pPr marL="1080000">
              <a:lnSpc>
                <a:spcPct val="100000"/>
              </a:lnSpc>
              <a:spcBef>
                <a:spcPts val="600"/>
              </a:spcBef>
              <a:spcAft>
                <a:spcPts val="600"/>
              </a:spcAft>
            </a:pPr>
            <a:r>
              <a:rPr lang="de-DE" sz="2400" b="0" dirty="0">
                <a:latin typeface="Palatino"/>
              </a:rPr>
              <a:t>Mögliche Diskussionsfrage: </a:t>
            </a:r>
          </a:p>
          <a:p>
            <a:pPr>
              <a:lnSpc>
                <a:spcPct val="100000"/>
              </a:lnSpc>
              <a:spcBef>
                <a:spcPts val="600"/>
              </a:spcBef>
              <a:spcAft>
                <a:spcPts val="600"/>
              </a:spcAft>
            </a:pPr>
            <a:endParaRPr lang="de-DE" sz="2400" b="0" dirty="0">
              <a:latin typeface="Palatino"/>
            </a:endParaRP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Sollten an Influencer*innen die gleichen Anforderungen wie an ausgebildete Journalist*innen und Medienmacher*innen gestellt werden? </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Wenn ja, würde sie dies dann zu einer vertrauenswürdigeren Quelle machen? </a:t>
            </a: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54</a:t>
            </a:fld>
            <a:endParaRPr dirty="0"/>
          </a:p>
        </p:txBody>
      </p:sp>
      <p:pic>
        <p:nvPicPr>
          <p:cNvPr id="13" name="Bild" descr="Bild">
            <a:extLst>
              <a:ext uri="{FF2B5EF4-FFF2-40B4-BE49-F238E27FC236}">
                <a16:creationId xmlns:a16="http://schemas.microsoft.com/office/drawing/2014/main" id="{83877028-7F39-2A01-39F5-83A919866868}"/>
              </a:ext>
            </a:extLst>
          </p:cNvPr>
          <p:cNvPicPr>
            <a:picLocks noChangeAspect="1"/>
          </p:cNvPicPr>
          <p:nvPr/>
        </p:nvPicPr>
        <p:blipFill>
          <a:blip r:embed="rId4"/>
          <a:stretch>
            <a:fillRect/>
          </a:stretch>
        </p:blipFill>
        <p:spPr>
          <a:xfrm>
            <a:off x="5639272" y="8586192"/>
            <a:ext cx="900000" cy="900000"/>
          </a:xfrm>
          <a:prstGeom prst="rect">
            <a:avLst/>
          </a:prstGeom>
          <a:ln w="3175">
            <a:miter lim="400000"/>
          </a:ln>
        </p:spPr>
      </p:pic>
      <p:sp>
        <p:nvSpPr>
          <p:cNvPr id="5" name="Abgerundetes Rechteck">
            <a:extLst>
              <a:ext uri="{FF2B5EF4-FFF2-40B4-BE49-F238E27FC236}">
                <a16:creationId xmlns:a16="http://schemas.microsoft.com/office/drawing/2014/main" id="{741C04AC-7084-4036-F59B-40AD34ACE738}"/>
              </a:ext>
            </a:extLst>
          </p:cNvPr>
          <p:cNvSpPr/>
          <p:nvPr/>
        </p:nvSpPr>
        <p:spPr>
          <a:xfrm>
            <a:off x="5222255" y="1120605"/>
            <a:ext cx="17266269" cy="1826847"/>
          </a:xfrm>
          <a:prstGeom prst="roundRect">
            <a:avLst>
              <a:gd name="adj" fmla="val 25543"/>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Influencer*innen – die neuen Medienmacher*innen?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Wandel von Influencer*in zu Medienmacher*in – Beispiel 2. Influencerin und Autorin Louisa </a:t>
            </a:r>
            <a:r>
              <a:rPr lang="de-DE" sz="2400" b="0" dirty="0" err="1">
                <a:solidFill>
                  <a:schemeClr val="tx1"/>
                </a:solidFill>
                <a:latin typeface="Palatino" pitchFamily="2" charset="77"/>
                <a:ea typeface="Palatino" pitchFamily="2" charset="77"/>
              </a:rPr>
              <a:t>Dellert</a:t>
            </a:r>
            <a:r>
              <a:rPr lang="de-DE" sz="2400" b="0" dirty="0">
                <a:solidFill>
                  <a:schemeClr val="tx1"/>
                </a:solidFill>
                <a:latin typeface="Palatino" pitchFamily="2" charset="77"/>
                <a:ea typeface="Palatino" pitchFamily="2" charset="77"/>
              </a:rPr>
              <a:t> </a:t>
            </a:r>
          </a:p>
        </p:txBody>
      </p:sp>
      <p:sp>
        <p:nvSpPr>
          <p:cNvPr id="17" name="Abgerundetes Rechteck">
            <a:extLst>
              <a:ext uri="{FF2B5EF4-FFF2-40B4-BE49-F238E27FC236}">
                <a16:creationId xmlns:a16="http://schemas.microsoft.com/office/drawing/2014/main" id="{B4190AEB-995D-8BDD-5762-B188E6532F3D}"/>
              </a:ext>
            </a:extLst>
          </p:cNvPr>
          <p:cNvSpPr/>
          <p:nvPr/>
        </p:nvSpPr>
        <p:spPr>
          <a:xfrm>
            <a:off x="14136688" y="3480479"/>
            <a:ext cx="8351836" cy="7049929"/>
          </a:xfrm>
          <a:prstGeom prst="roundRect">
            <a:avLst>
              <a:gd name="adj" fmla="val 7159"/>
            </a:avLst>
          </a:prstGeom>
          <a:ln w="50800" cap="rnd">
            <a:solidFill>
              <a:srgbClr val="000000"/>
            </a:solidFill>
            <a:custDash>
              <a:ds d="100000" sp="200000"/>
            </a:custDash>
          </a:ln>
        </p:spPr>
        <p:txBody>
          <a:bodyPr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altLang="de-DE" sz="2400" dirty="0">
                <a:latin typeface="Trebuchet MS" panose="020B0603020202020204" pitchFamily="34" charset="0"/>
              </a:rPr>
              <a:t>Hinweis für Dozierende:</a:t>
            </a:r>
            <a:r>
              <a:rPr lang="de-DE" sz="2400" dirty="0">
                <a:solidFill>
                  <a:schemeClr val="tx1"/>
                </a:solidFill>
                <a:latin typeface="Trebuchet MS" panose="020B0603020202020204" pitchFamily="34" charset="0"/>
              </a:rPr>
              <a:t> </a:t>
            </a:r>
          </a:p>
          <a:p>
            <a:pPr marL="457200" indent="-4572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In einem </a:t>
            </a:r>
            <a:r>
              <a:rPr lang="de-DE" sz="2400" dirty="0">
                <a:solidFill>
                  <a:schemeClr val="tx1"/>
                </a:solidFill>
                <a:latin typeface="Trebuchet MS" panose="020B0603020202020204" pitchFamily="34" charset="0"/>
                <a:hlinkClick r:id="rId3"/>
              </a:rPr>
              <a:t>Interview</a:t>
            </a:r>
            <a:r>
              <a:rPr lang="de-DE" sz="2400" dirty="0">
                <a:solidFill>
                  <a:schemeClr val="tx1"/>
                </a:solidFill>
                <a:latin typeface="Trebuchet MS" panose="020B0603020202020204" pitchFamily="34" charset="0"/>
              </a:rPr>
              <a:t> mit dem Deutschen Fachjournalisten-Verband spricht Louisa </a:t>
            </a:r>
            <a:r>
              <a:rPr lang="de-DE" sz="2400" dirty="0" err="1">
                <a:solidFill>
                  <a:schemeClr val="tx1"/>
                </a:solidFill>
                <a:latin typeface="Trebuchet MS" panose="020B0603020202020204" pitchFamily="34" charset="0"/>
              </a:rPr>
              <a:t>Dellert</a:t>
            </a:r>
            <a:r>
              <a:rPr lang="de-DE" sz="2400" dirty="0">
                <a:solidFill>
                  <a:schemeClr val="tx1"/>
                </a:solidFill>
                <a:latin typeface="Trebuchet MS" panose="020B0603020202020204" pitchFamily="34" charset="0"/>
              </a:rPr>
              <a:t> über die neue Rolle der Influencer*innen als die neuen Medienmacher*innen.</a:t>
            </a:r>
          </a:p>
          <a:p>
            <a:pPr marL="457200" indent="-4572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In der Folge mit Louisa Dellert des </a:t>
            </a:r>
            <a:r>
              <a:rPr lang="de-DE" sz="2400" dirty="0">
                <a:solidFill>
                  <a:schemeClr val="tx1"/>
                </a:solidFill>
                <a:latin typeface="Trebuchet MS" panose="020B0603020202020204" pitchFamily="34" charset="0"/>
                <a:hlinkClick r:id="rId5"/>
              </a:rPr>
              <a:t>Podcast</a:t>
            </a:r>
            <a:r>
              <a:rPr lang="de-DE" sz="2400" dirty="0">
                <a:solidFill>
                  <a:schemeClr val="tx1"/>
                </a:solidFill>
                <a:latin typeface="Trebuchet MS" panose="020B0603020202020204" pitchFamily="34" charset="0"/>
              </a:rPr>
              <a:t> „Die Soziale Frage“ geht es </a:t>
            </a:r>
            <a:r>
              <a:rPr lang="de-DE" sz="2400" dirty="0" err="1">
                <a:solidFill>
                  <a:schemeClr val="tx1"/>
                </a:solidFill>
                <a:latin typeface="Trebuchet MS" panose="020B0603020202020204" pitchFamily="34" charset="0"/>
              </a:rPr>
              <a:t>umr</a:t>
            </a:r>
            <a:r>
              <a:rPr lang="de-DE" sz="2400" dirty="0">
                <a:solidFill>
                  <a:schemeClr val="tx1"/>
                </a:solidFill>
                <a:latin typeface="Trebuchet MS" panose="020B0603020202020204" pitchFamily="34" charset="0"/>
              </a:rPr>
              <a:t> die Frage, ob Social-Media „böse“ ist.</a:t>
            </a:r>
          </a:p>
          <a:p>
            <a:pPr marL="457200" indent="-4572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In dem Artikel </a:t>
            </a:r>
            <a:r>
              <a:rPr lang="de-DE" sz="2400" dirty="0">
                <a:solidFill>
                  <a:schemeClr val="tx1"/>
                </a:solidFill>
                <a:latin typeface="Trebuchet MS" panose="020B0603020202020204" pitchFamily="34" charset="0"/>
                <a:hlinkClick r:id="rId6"/>
              </a:rPr>
              <a:t>„Öko fürs Gefühl“ in dem Magazin MedienConcret </a:t>
            </a:r>
            <a:r>
              <a:rPr lang="de-DE" sz="2400" dirty="0">
                <a:solidFill>
                  <a:schemeClr val="tx1"/>
                </a:solidFill>
                <a:latin typeface="Trebuchet MS" panose="020B0603020202020204" pitchFamily="34" charset="0"/>
              </a:rPr>
              <a:t>werden verschiedene Öko-Influencer*innen in den Blick genommen.</a:t>
            </a:r>
          </a:p>
          <a:p>
            <a:pPr marL="457200" indent="-4572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Trebuchet MS" panose="020B0603020202020204" pitchFamily="34" charset="0"/>
              </a:rPr>
              <a:t>Weitere Hintergrundinformationen liefert der </a:t>
            </a:r>
            <a:r>
              <a:rPr lang="de-DE" sz="2400" dirty="0">
                <a:solidFill>
                  <a:schemeClr val="tx1"/>
                </a:solidFill>
                <a:latin typeface="Trebuchet MS" panose="020B0603020202020204" pitchFamily="34" charset="0"/>
                <a:hlinkClick r:id="rId7"/>
              </a:rPr>
              <a:t>Artikel</a:t>
            </a:r>
            <a:r>
              <a:rPr lang="de-DE" sz="2400" dirty="0">
                <a:solidFill>
                  <a:schemeClr val="tx1"/>
                </a:solidFill>
                <a:latin typeface="Trebuchet MS" panose="020B0603020202020204" pitchFamily="34" charset="0"/>
              </a:rPr>
              <a:t> zum Thema „</a:t>
            </a:r>
            <a:r>
              <a:rPr lang="de-DE" sz="2400" dirty="0" err="1">
                <a:solidFill>
                  <a:schemeClr val="tx1"/>
                </a:solidFill>
                <a:latin typeface="Trebuchet MS" panose="020B0603020202020204" pitchFamily="34" charset="0"/>
              </a:rPr>
              <a:t>Sinnfluencer</a:t>
            </a:r>
            <a:r>
              <a:rPr lang="de-DE" sz="2400" dirty="0">
                <a:solidFill>
                  <a:schemeClr val="tx1"/>
                </a:solidFill>
                <a:latin typeface="Trebuchet MS" panose="020B0603020202020204" pitchFamily="34" charset="0"/>
              </a:rPr>
              <a:t> wollen nicht mehr nur reine Werbebotschafter sein“ von der WELT. </a:t>
            </a:r>
          </a:p>
        </p:txBody>
      </p:sp>
    </p:spTree>
    <p:extLst>
      <p:ext uri="{BB962C8B-B14F-4D97-AF65-F5344CB8AC3E}">
        <p14:creationId xmlns:p14="http://schemas.microsoft.com/office/powerpoint/2010/main" val="541202039"/>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a:extLst>
              <a:ext uri="{FF2B5EF4-FFF2-40B4-BE49-F238E27FC236}">
                <a16:creationId xmlns:a16="http://schemas.microsoft.com/office/drawing/2014/main" id="{0717C6A2-7E05-FB2B-47B3-31BA62A6FD77}"/>
              </a:ext>
            </a:extLst>
          </p:cNvPr>
          <p:cNvSpPr/>
          <p:nvPr/>
        </p:nvSpPr>
        <p:spPr>
          <a:xfrm>
            <a:off x="5206999" y="4232136"/>
            <a:ext cx="8208000" cy="4463477"/>
          </a:xfrm>
          <a:prstGeom prst="roundRect">
            <a:avLst>
              <a:gd name="adj" fmla="val 12634"/>
            </a:avLst>
          </a:prstGeom>
          <a:solidFill>
            <a:srgbClr val="DDF1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a:rPr>
              <a:t>Diskutieren Sie: </a:t>
            </a:r>
          </a:p>
          <a:p>
            <a:pPr>
              <a:lnSpc>
                <a:spcPct val="100000"/>
              </a:lnSpc>
              <a:spcBef>
                <a:spcPts val="600"/>
              </a:spcBef>
              <a:spcAft>
                <a:spcPts val="600"/>
              </a:spcAft>
            </a:pPr>
            <a:endParaRPr lang="de-DE" sz="2400" b="0" dirty="0">
              <a:latin typeface="Palatino"/>
            </a:endParaRP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Was macht (Sinn-)Influencer*innen Ihrer Meinung nach unglaubwürdig?</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Was macht sie glaubwürdig? </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a:rPr>
              <a:t>Wie gehen Sie damit um, wenn ein*</a:t>
            </a:r>
            <a:r>
              <a:rPr lang="de-DE" sz="2400" b="0" dirty="0" err="1">
                <a:latin typeface="Palatino"/>
              </a:rPr>
              <a:t>e</a:t>
            </a:r>
            <a:r>
              <a:rPr lang="de-DE" sz="2400" b="0" dirty="0">
                <a:latin typeface="Palatino"/>
              </a:rPr>
              <a:t> </a:t>
            </a:r>
            <a:r>
              <a:rPr lang="de-DE" sz="2400" b="0" dirty="0" err="1">
                <a:latin typeface="Palatino"/>
              </a:rPr>
              <a:t>Sinnfluencer</a:t>
            </a:r>
            <a:r>
              <a:rPr lang="de-DE" sz="2400" b="0" dirty="0">
                <a:latin typeface="Palatino"/>
              </a:rPr>
              <a:t>*in, dem/der Sie gefolgt sind, öffentlich nicht mehr als glaubwürdig gilt?</a:t>
            </a:r>
          </a:p>
        </p:txBody>
      </p:sp>
      <p:pic>
        <p:nvPicPr>
          <p:cNvPr id="7" name="Bild" descr="Bild">
            <a:extLst>
              <a:ext uri="{FF2B5EF4-FFF2-40B4-BE49-F238E27FC236}">
                <a16:creationId xmlns:a16="http://schemas.microsoft.com/office/drawing/2014/main" id="{1F483032-4C39-8CC6-79C4-E554B50CE70E}"/>
              </a:ext>
            </a:extLst>
          </p:cNvPr>
          <p:cNvPicPr>
            <a:picLocks noChangeAspect="1"/>
          </p:cNvPicPr>
          <p:nvPr/>
        </p:nvPicPr>
        <p:blipFill>
          <a:blip r:embed="rId3"/>
          <a:stretch>
            <a:fillRect/>
          </a:stretch>
        </p:blipFill>
        <p:spPr>
          <a:xfrm>
            <a:off x="5567262" y="4572536"/>
            <a:ext cx="900000" cy="900000"/>
          </a:xfrm>
          <a:prstGeom prst="rect">
            <a:avLst/>
          </a:prstGeom>
          <a:ln w="3175">
            <a:miter lim="400000"/>
          </a:ln>
        </p:spPr>
      </p:pic>
      <p:sp>
        <p:nvSpPr>
          <p:cNvPr id="8" name="Abgerundetes Rechteck">
            <a:extLst>
              <a:ext uri="{FF2B5EF4-FFF2-40B4-BE49-F238E27FC236}">
                <a16:creationId xmlns:a16="http://schemas.microsoft.com/office/drawing/2014/main" id="{CA89811F-F702-107E-33E1-7E869740BDC7}"/>
              </a:ext>
            </a:extLst>
          </p:cNvPr>
          <p:cNvSpPr/>
          <p:nvPr/>
        </p:nvSpPr>
        <p:spPr>
          <a:xfrm>
            <a:off x="5222255" y="1120605"/>
            <a:ext cx="17266269"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Wie glaubwürdig sind Influencer*innen? Beispiel Diana zur Löwen und Fynn Kliemann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Die Glaubwürdigkeit von Influencer*innen wird oft angezweifelt. Das liegt u.a. daran, dass es immer mehr Fälle gibt, in denen Unstimmigkeiten oder (kleinere) Skandale in den Beiträgen und der Haltung von Influencer*innen bekannt werden. Zwei Beispiele hierfür sind Diana zur Löwen und Fynn Kliemann. </a:t>
            </a:r>
          </a:p>
        </p:txBody>
      </p:sp>
      <p:sp>
        <p:nvSpPr>
          <p:cNvPr id="9" name="Abgerundetes Rechteck">
            <a:extLst>
              <a:ext uri="{FF2B5EF4-FFF2-40B4-BE49-F238E27FC236}">
                <a16:creationId xmlns:a16="http://schemas.microsoft.com/office/drawing/2014/main" id="{8AC76A45-7F44-4E25-5127-25B45B0BC3A7}"/>
              </a:ext>
            </a:extLst>
          </p:cNvPr>
          <p:cNvSpPr/>
          <p:nvPr/>
        </p:nvSpPr>
        <p:spPr>
          <a:xfrm>
            <a:off x="5207000" y="9127401"/>
            <a:ext cx="8208000" cy="3852000"/>
          </a:xfrm>
          <a:prstGeom prst="roundRect">
            <a:avLst>
              <a:gd name="adj" fmla="val 12698"/>
            </a:avLst>
          </a:prstGeom>
          <a:ln w="50800" cap="rnd">
            <a:solidFill>
              <a:srgbClr val="000000"/>
            </a:solidFill>
            <a:custDash>
              <a:ds d="100000" sp="200000"/>
            </a:custDash>
          </a:ln>
        </p:spPr>
        <p:txBody>
          <a:bodyPr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703020202090204" pitchFamily="34" charset="0"/>
              </a:rPr>
              <a:t>Hinweis für Dozierende: </a:t>
            </a:r>
            <a:r>
              <a:rPr lang="de-DE" sz="2400" b="0" dirty="0">
                <a:latin typeface="Trebuchet MS" panose="020B0703020202090204" pitchFamily="34" charset="0"/>
              </a:rPr>
              <a:t>Auch Fynn Kliemann erlebte Mitte 2022 einen heftigen Shitstorm, der dazu führte, dass seine Glaubwürdigkeit massiv angezweifelt wurde. Obwohl Kliemann lange Zeit als Influencer galt, der sich für Nachhaltigkeit einsetzt und dafür auch </a:t>
            </a:r>
            <a:r>
              <a:rPr lang="de-DE" sz="2400" b="0" dirty="0">
                <a:latin typeface="Trebuchet MS" panose="020B0703020202090204" pitchFamily="34" charset="0"/>
                <a:hlinkClick r:id="rId4"/>
              </a:rPr>
              <a:t>2020 den Next Economy Award erhielt</a:t>
            </a:r>
            <a:r>
              <a:rPr lang="de-DE" sz="2400" b="0" dirty="0">
                <a:latin typeface="Trebuchet MS" panose="020B0703020202090204" pitchFamily="34" charset="0"/>
              </a:rPr>
              <a:t>, steht er seit der </a:t>
            </a:r>
            <a:r>
              <a:rPr lang="de-DE" sz="2400" b="0" dirty="0">
                <a:latin typeface="Trebuchet MS" panose="020B0703020202090204" pitchFamily="34" charset="0"/>
                <a:hlinkClick r:id="rId5"/>
              </a:rPr>
              <a:t>Recherchen des Neo Magazin Royale</a:t>
            </a:r>
            <a:r>
              <a:rPr lang="de-DE" sz="2400" b="0" dirty="0">
                <a:latin typeface="Trebuchet MS" panose="020B0703020202090204" pitchFamily="34" charset="0"/>
              </a:rPr>
              <a:t> in der Kritik.</a:t>
            </a: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55</a:t>
            </a:fld>
            <a:endParaRPr/>
          </a:p>
        </p:txBody>
      </p:sp>
      <p:sp>
        <p:nvSpPr>
          <p:cNvPr id="10" name="Abgerundetes Rechteck">
            <a:extLst>
              <a:ext uri="{FF2B5EF4-FFF2-40B4-BE49-F238E27FC236}">
                <a16:creationId xmlns:a16="http://schemas.microsoft.com/office/drawing/2014/main" id="{1493F789-0BC7-BD3E-0C1F-0DDC95AB1CC7}"/>
              </a:ext>
            </a:extLst>
          </p:cNvPr>
          <p:cNvSpPr/>
          <p:nvPr/>
        </p:nvSpPr>
        <p:spPr>
          <a:xfrm>
            <a:off x="13920812" y="4232137"/>
            <a:ext cx="8567714" cy="8747264"/>
          </a:xfrm>
          <a:prstGeom prst="roundRect">
            <a:avLst>
              <a:gd name="adj" fmla="val 5417"/>
            </a:avLst>
          </a:prstGeom>
          <a:ln w="50800" cap="rnd">
            <a:solidFill>
              <a:srgbClr val="000000"/>
            </a:solidFill>
            <a:custDash>
              <a:ds d="100000" sp="200000"/>
            </a:custDash>
          </a:ln>
        </p:spPr>
        <p:txBody>
          <a:bodyPr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1200"/>
              </a:spcBef>
            </a:pPr>
            <a:r>
              <a:rPr lang="de-DE" sz="2400" dirty="0">
                <a:latin typeface="Trebuchet MS" panose="020B0703020202090204" pitchFamily="34" charset="0"/>
              </a:rPr>
              <a:t>Hinweis für Dozierende:</a:t>
            </a:r>
          </a:p>
          <a:p>
            <a:pPr>
              <a:lnSpc>
                <a:spcPct val="100000"/>
              </a:lnSpc>
              <a:spcBef>
                <a:spcPts val="1200"/>
              </a:spcBef>
            </a:pPr>
            <a:r>
              <a:rPr lang="de-DE" sz="2400" b="0" dirty="0">
                <a:latin typeface="Trebuchet MS" panose="020B0703020202090204" pitchFamily="34" charset="0"/>
              </a:rPr>
              <a:t>Diana zur Löwen wird u.a. dafür kritisiert, dass sie sich als Influencerin mit Interesse und Engagement für politische und gesellschaftliche Themen inszeniert, diesem Bild von sich aber nicht immer gerecht werde. So hat sie 2020 bspw. in einem </a:t>
            </a:r>
            <a:r>
              <a:rPr lang="de-DE" sz="2400" b="0" dirty="0">
                <a:latin typeface="Trebuchet MS" panose="020B0703020202090204" pitchFamily="34" charset="0"/>
                <a:hlinkClick r:id="rId6"/>
              </a:rPr>
              <a:t>Interview</a:t>
            </a:r>
            <a:r>
              <a:rPr lang="de-DE" sz="2400" b="0" dirty="0">
                <a:latin typeface="Trebuchet MS" panose="020B0703020202090204" pitchFamily="34" charset="0"/>
              </a:rPr>
              <a:t> </a:t>
            </a:r>
            <a:r>
              <a:rPr lang="de-DE" sz="2400" b="0" dirty="0">
                <a:solidFill>
                  <a:schemeClr val="tx1"/>
                </a:solidFill>
                <a:latin typeface="Trebuchet MS" panose="020B0703020202090204" pitchFamily="34" charset="0"/>
              </a:rPr>
              <a:t>mit dem Afrika-Korrespondenten des Handelsblatts Wolfgang Drechsle, in welchem dieser rassistische Narrative reproduzierte, diese nicht als solche erkannt und sie sogar bekräftigt. Der resultierende heftige "Shitstorm" sorgte dafür, dass das Video mittlerweile gelöscht wurde. </a:t>
            </a:r>
          </a:p>
          <a:p>
            <a:pPr>
              <a:lnSpc>
                <a:spcPct val="100000"/>
              </a:lnSpc>
              <a:spcBef>
                <a:spcPts val="1200"/>
              </a:spcBef>
            </a:pPr>
            <a:r>
              <a:rPr lang="de-DE" sz="2400" b="0" dirty="0">
                <a:latin typeface="Trebuchet MS" panose="020B0703020202090204" pitchFamily="34" charset="0"/>
              </a:rPr>
              <a:t>Die Kritik an Diana zur Löwen hat der YouTuber Alexander Prinz (auch bekannt als </a:t>
            </a:r>
            <a:r>
              <a:rPr lang="de-DE" sz="2400" b="0" i="1" dirty="0">
                <a:latin typeface="Trebuchet MS" panose="020B0703020202090204" pitchFamily="34" charset="0"/>
              </a:rPr>
              <a:t>Der Dunkle Parabelritter</a:t>
            </a:r>
            <a:r>
              <a:rPr lang="de-DE" sz="2400" b="0" dirty="0">
                <a:latin typeface="Trebuchet MS" panose="020B0703020202090204" pitchFamily="34" charset="0"/>
              </a:rPr>
              <a:t>) in einem </a:t>
            </a:r>
            <a:r>
              <a:rPr lang="de-DE" sz="2400" b="0" dirty="0">
                <a:latin typeface="Trebuchet MS" panose="020B0703020202090204" pitchFamily="34" charset="0"/>
                <a:hlinkClick r:id="rId7"/>
              </a:rPr>
              <a:t>Video</a:t>
            </a:r>
            <a:r>
              <a:rPr lang="de-DE" sz="2400" b="0" dirty="0">
                <a:latin typeface="Trebuchet MS" panose="020B0703020202090204" pitchFamily="34" charset="0"/>
              </a:rPr>
              <a:t> über </a:t>
            </a:r>
            <a:r>
              <a:rPr lang="de-DE" sz="2400" b="0" dirty="0" err="1">
                <a:latin typeface="Trebuchet MS" panose="020B0703020202090204" pitchFamily="34" charset="0"/>
              </a:rPr>
              <a:t>Sinnfluence</a:t>
            </a:r>
            <a:r>
              <a:rPr lang="de-DE" sz="2400" b="0" dirty="0">
                <a:latin typeface="Trebuchet MS" panose="020B0703020202090204" pitchFamily="34" charset="0"/>
              </a:rPr>
              <a:t>*innen zusammengetragen (ca. 20:42min bis ca. 35:52min)</a:t>
            </a:r>
          </a:p>
          <a:p>
            <a:pPr>
              <a:lnSpc>
                <a:spcPct val="100000"/>
              </a:lnSpc>
              <a:spcBef>
                <a:spcPts val="1200"/>
              </a:spcBef>
            </a:pPr>
            <a:r>
              <a:rPr lang="de-DE" sz="2400" b="0" dirty="0">
                <a:latin typeface="Trebuchet MS" panose="020B0703020202090204" pitchFamily="34" charset="0"/>
              </a:rPr>
              <a:t>Ein weiteres kritisches </a:t>
            </a:r>
            <a:r>
              <a:rPr lang="de-DE" sz="2400" b="0" dirty="0">
                <a:latin typeface="Trebuchet MS" panose="020B0703020202090204" pitchFamily="34" charset="0"/>
                <a:hlinkClick r:id="rId8"/>
              </a:rPr>
              <a:t>Video</a:t>
            </a:r>
            <a:r>
              <a:rPr lang="de-DE" sz="2400" b="0" dirty="0">
                <a:latin typeface="Trebuchet MS" panose="020B0703020202090204" pitchFamily="34" charset="0"/>
              </a:rPr>
              <a:t> über </a:t>
            </a:r>
            <a:r>
              <a:rPr lang="de-DE" sz="2400" b="0" dirty="0" err="1">
                <a:latin typeface="Trebuchet MS" panose="020B0703020202090204" pitchFamily="34" charset="0"/>
              </a:rPr>
              <a:t>Sinnfluencer</a:t>
            </a:r>
            <a:r>
              <a:rPr lang="de-DE" sz="2400" b="0" dirty="0">
                <a:latin typeface="Trebuchet MS" panose="020B0703020202090204" pitchFamily="34" charset="0"/>
              </a:rPr>
              <a:t>*innen stammt von den beiden YouTubern </a:t>
            </a:r>
            <a:r>
              <a:rPr lang="de-DE" sz="2400" b="0" i="1" dirty="0">
                <a:latin typeface="Trebuchet MS" panose="020B0703020202090204" pitchFamily="34" charset="0"/>
              </a:rPr>
              <a:t>Space </a:t>
            </a:r>
            <a:r>
              <a:rPr lang="de-DE" sz="2400" b="0" i="1" dirty="0" err="1">
                <a:latin typeface="Trebuchet MS" panose="020B0703020202090204" pitchFamily="34" charset="0"/>
              </a:rPr>
              <a:t>Frogs</a:t>
            </a:r>
            <a:r>
              <a:rPr lang="de-DE" sz="2400" b="0" dirty="0">
                <a:latin typeface="Trebuchet MS" panose="020B0703020202090204" pitchFamily="34" charset="0"/>
              </a:rPr>
              <a:t>.</a:t>
            </a:r>
          </a:p>
        </p:txBody>
      </p:sp>
    </p:spTree>
    <p:extLst>
      <p:ext uri="{BB962C8B-B14F-4D97-AF65-F5344CB8AC3E}">
        <p14:creationId xmlns:p14="http://schemas.microsoft.com/office/powerpoint/2010/main" val="1848295805"/>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56</a:t>
            </a:fld>
            <a:endParaRPr dirty="0"/>
          </a:p>
        </p:txBody>
      </p:sp>
      <p:pic>
        <p:nvPicPr>
          <p:cNvPr id="3" name="Bild" descr="Bild">
            <a:extLst>
              <a:ext uri="{FF2B5EF4-FFF2-40B4-BE49-F238E27FC236}">
                <a16:creationId xmlns:a16="http://schemas.microsoft.com/office/drawing/2014/main" id="{FEB8FE6A-36B7-9E5E-3FDD-970586CA31C8}"/>
              </a:ext>
            </a:extLst>
          </p:cNvPr>
          <p:cNvPicPr>
            <a:picLocks noChangeAspect="1"/>
          </p:cNvPicPr>
          <p:nvPr/>
        </p:nvPicPr>
        <p:blipFill>
          <a:blip r:embed="rId3"/>
          <a:stretch>
            <a:fillRect/>
          </a:stretch>
        </p:blipFill>
        <p:spPr>
          <a:xfrm>
            <a:off x="6215336" y="2393504"/>
            <a:ext cx="900000" cy="900000"/>
          </a:xfrm>
          <a:prstGeom prst="rect">
            <a:avLst/>
          </a:prstGeom>
          <a:ln w="3175">
            <a:miter lim="400000"/>
          </a:ln>
        </p:spPr>
      </p:pic>
      <p:sp>
        <p:nvSpPr>
          <p:cNvPr id="7" name="Abgerundetes Rechteck">
            <a:extLst>
              <a:ext uri="{FF2B5EF4-FFF2-40B4-BE49-F238E27FC236}">
                <a16:creationId xmlns:a16="http://schemas.microsoft.com/office/drawing/2014/main" id="{DE229EF8-6134-AA17-B5D5-7BD18A961DBF}"/>
              </a:ext>
            </a:extLst>
          </p:cNvPr>
          <p:cNvSpPr/>
          <p:nvPr/>
        </p:nvSpPr>
        <p:spPr>
          <a:xfrm>
            <a:off x="5222255" y="1120605"/>
            <a:ext cx="17266269" cy="3447050"/>
          </a:xfrm>
          <a:prstGeom prst="roundRect">
            <a:avLst>
              <a:gd name="adj" fmla="val 12349"/>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g. „Viral oder Egal“ </a:t>
            </a:r>
          </a:p>
          <a:p>
            <a:pPr marL="154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 dem </a:t>
            </a:r>
            <a:r>
              <a:rPr lang="de-DE" sz="2400" dirty="0">
                <a:latin typeface="Palatino" pitchFamily="2" charset="77"/>
                <a:ea typeface="Palatino" pitchFamily="2" charset="77"/>
                <a:hlinkClick r:id="rId4"/>
              </a:rPr>
              <a:t>vom Neo Magazin Royale inspirierten Spiel </a:t>
            </a:r>
            <a:r>
              <a:rPr lang="de-DE" sz="2400" b="0" dirty="0">
                <a:solidFill>
                  <a:schemeClr val="tx1"/>
                </a:solidFill>
                <a:latin typeface="Palatino" pitchFamily="2" charset="77"/>
                <a:ea typeface="Palatino" pitchFamily="2" charset="77"/>
              </a:rPr>
              <a:t>sollen die Teilnehmenden entscheiden, ob ein Post „egal“ oder reichweitenstark, also „viral“, war. Dabei können die Teilnehmenden zusammen abstimmen, alternativ kann auch mit einem Punktesystem gearbeitet werden. Bei den unten stehenden Bildern handelt es sich um Screenshots echter Tweets. Die Lösungen können Sie der nächsten Folie entnehmen. Überlegen Sie außerdem: Was könnten Gründe dafür sein, warum ein Post viral geht?</a:t>
            </a:r>
          </a:p>
        </p:txBody>
      </p:sp>
      <p:sp>
        <p:nvSpPr>
          <p:cNvPr id="2" name="Abgerundetes Rechteck">
            <a:extLst>
              <a:ext uri="{FF2B5EF4-FFF2-40B4-BE49-F238E27FC236}">
                <a16:creationId xmlns:a16="http://schemas.microsoft.com/office/drawing/2014/main" id="{3B5F5137-A96F-DD2F-8E98-A6E823EFB563}"/>
              </a:ext>
            </a:extLst>
          </p:cNvPr>
          <p:cNvSpPr/>
          <p:nvPr/>
        </p:nvSpPr>
        <p:spPr>
          <a:xfrm>
            <a:off x="5222255" y="4985793"/>
            <a:ext cx="17266268" cy="7993608"/>
          </a:xfrm>
          <a:prstGeom prst="roundRect">
            <a:avLst>
              <a:gd name="adj" fmla="val 9379"/>
            </a:avLst>
          </a:prstGeom>
          <a:solidFill>
            <a:srgbClr val="DDF0E7"/>
          </a:solidFill>
          <a:ln w="3175">
            <a:miter lim="400000"/>
          </a:ln>
        </p:spPr>
        <p:txBody>
          <a:bodyPr lIns="0" tIns="0" rIns="0" bIns="0" anchor="ctr"/>
          <a:lstStyle/>
          <a:p>
            <a:pPr algn="ct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a:p>
        </p:txBody>
      </p:sp>
      <p:pic>
        <p:nvPicPr>
          <p:cNvPr id="4" name="Grafik 3">
            <a:extLst>
              <a:ext uri="{FF2B5EF4-FFF2-40B4-BE49-F238E27FC236}">
                <a16:creationId xmlns:a16="http://schemas.microsoft.com/office/drawing/2014/main" id="{90360F0D-0466-15A5-89AC-9E27762747B5}"/>
              </a:ext>
            </a:extLst>
          </p:cNvPr>
          <p:cNvPicPr>
            <a:picLocks noChangeAspect="1"/>
          </p:cNvPicPr>
          <p:nvPr/>
        </p:nvPicPr>
        <p:blipFill rotWithShape="1">
          <a:blip r:embed="rId5">
            <a:extLst>
              <a:ext uri="{28A0092B-C50C-407E-A947-70E740481C1C}">
                <a14:useLocalDpi xmlns:a14="http://schemas.microsoft.com/office/drawing/2010/main" val="0"/>
              </a:ext>
            </a:extLst>
          </a:blip>
          <a:srcRect b="3443"/>
          <a:stretch/>
        </p:blipFill>
        <p:spPr>
          <a:xfrm>
            <a:off x="5222255" y="6930008"/>
            <a:ext cx="5457577" cy="6227831"/>
          </a:xfrm>
          <a:prstGeom prst="rect">
            <a:avLst/>
          </a:prstGeom>
        </p:spPr>
      </p:pic>
      <p:pic>
        <p:nvPicPr>
          <p:cNvPr id="6" name="Grafik 5">
            <a:extLst>
              <a:ext uri="{FF2B5EF4-FFF2-40B4-BE49-F238E27FC236}">
                <a16:creationId xmlns:a16="http://schemas.microsoft.com/office/drawing/2014/main" id="{F5CAA792-3658-4240-CB33-AA9F9DEE88FB}"/>
              </a:ext>
            </a:extLst>
          </p:cNvPr>
          <p:cNvPicPr>
            <a:picLocks noChangeAspect="1"/>
          </p:cNvPicPr>
          <p:nvPr/>
        </p:nvPicPr>
        <p:blipFill rotWithShape="1">
          <a:blip r:embed="rId6">
            <a:extLst>
              <a:ext uri="{28A0092B-C50C-407E-A947-70E740481C1C}">
                <a14:useLocalDpi xmlns:a14="http://schemas.microsoft.com/office/drawing/2010/main" val="0"/>
              </a:ext>
            </a:extLst>
          </a:blip>
          <a:srcRect b="17053"/>
          <a:stretch/>
        </p:blipFill>
        <p:spPr>
          <a:xfrm>
            <a:off x="11008604" y="10908223"/>
            <a:ext cx="8153142" cy="2071177"/>
          </a:xfrm>
          <a:prstGeom prst="rect">
            <a:avLst/>
          </a:prstGeom>
        </p:spPr>
      </p:pic>
      <p:pic>
        <p:nvPicPr>
          <p:cNvPr id="8" name="Grafik 7">
            <a:extLst>
              <a:ext uri="{FF2B5EF4-FFF2-40B4-BE49-F238E27FC236}">
                <a16:creationId xmlns:a16="http://schemas.microsoft.com/office/drawing/2014/main" id="{2CB74A6A-FC5A-6DDE-73B1-6DC157DDE707}"/>
              </a:ext>
            </a:extLst>
          </p:cNvPr>
          <p:cNvPicPr>
            <a:picLocks noChangeAspect="1"/>
          </p:cNvPicPr>
          <p:nvPr/>
        </p:nvPicPr>
        <p:blipFill rotWithShape="1">
          <a:blip r:embed="rId7">
            <a:extLst>
              <a:ext uri="{28A0092B-C50C-407E-A947-70E740481C1C}">
                <a14:useLocalDpi xmlns:a14="http://schemas.microsoft.com/office/drawing/2010/main" val="0"/>
              </a:ext>
            </a:extLst>
          </a:blip>
          <a:srcRect b="37214"/>
          <a:stretch/>
        </p:blipFill>
        <p:spPr>
          <a:xfrm>
            <a:off x="5192330" y="4985792"/>
            <a:ext cx="12357106" cy="1656905"/>
          </a:xfrm>
          <a:prstGeom prst="rect">
            <a:avLst/>
          </a:prstGeom>
        </p:spPr>
      </p:pic>
      <p:pic>
        <p:nvPicPr>
          <p:cNvPr id="9" name="Grafik 8">
            <a:extLst>
              <a:ext uri="{FF2B5EF4-FFF2-40B4-BE49-F238E27FC236}">
                <a16:creationId xmlns:a16="http://schemas.microsoft.com/office/drawing/2014/main" id="{1B5B5B61-CDB1-AA81-6CDF-4D9C1402E59B}"/>
              </a:ext>
            </a:extLst>
          </p:cNvPr>
          <p:cNvPicPr>
            <a:picLocks noChangeAspect="1"/>
          </p:cNvPicPr>
          <p:nvPr/>
        </p:nvPicPr>
        <p:blipFill rotWithShape="1">
          <a:blip r:embed="rId8">
            <a:extLst>
              <a:ext uri="{28A0092B-C50C-407E-A947-70E740481C1C}">
                <a14:useLocalDpi xmlns:a14="http://schemas.microsoft.com/office/drawing/2010/main" val="0"/>
              </a:ext>
            </a:extLst>
          </a:blip>
          <a:srcRect b="5745"/>
          <a:stretch/>
        </p:blipFill>
        <p:spPr>
          <a:xfrm>
            <a:off x="16692762" y="4985793"/>
            <a:ext cx="5825686" cy="5951704"/>
          </a:xfrm>
          <a:prstGeom prst="rect">
            <a:avLst/>
          </a:prstGeom>
        </p:spPr>
      </p:pic>
    </p:spTree>
    <p:extLst>
      <p:ext uri="{BB962C8B-B14F-4D97-AF65-F5344CB8AC3E}">
        <p14:creationId xmlns:p14="http://schemas.microsoft.com/office/powerpoint/2010/main" val="42931282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bgerundetes Rechteck">
            <a:extLst>
              <a:ext uri="{FF2B5EF4-FFF2-40B4-BE49-F238E27FC236}">
                <a16:creationId xmlns:a16="http://schemas.microsoft.com/office/drawing/2014/main" id="{85629BA5-2746-C76A-B8C8-14C54C101A8B}"/>
              </a:ext>
            </a:extLst>
          </p:cNvPr>
          <p:cNvSpPr/>
          <p:nvPr/>
        </p:nvSpPr>
        <p:spPr>
          <a:xfrm>
            <a:off x="5222255" y="3041576"/>
            <a:ext cx="17266268" cy="9937825"/>
          </a:xfrm>
          <a:prstGeom prst="roundRect">
            <a:avLst>
              <a:gd name="adj" fmla="val 4778"/>
            </a:avLst>
          </a:prstGeom>
          <a:solidFill>
            <a:srgbClr val="DDF0E7"/>
          </a:solidFill>
          <a:ln w="3175">
            <a:miter lim="400000"/>
          </a:ln>
        </p:spPr>
        <p:txBody>
          <a:bodyPr lIns="0" tIns="0" rIns="0" bIns="0" anchor="ctr"/>
          <a:lstStyle/>
          <a:p>
            <a:pPr algn="ct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endParaRPr/>
          </a:p>
        </p:txBody>
      </p:sp>
      <p:sp>
        <p:nvSpPr>
          <p:cNvPr id="12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57</a:t>
            </a:fld>
            <a:endParaRPr dirty="0"/>
          </a:p>
        </p:txBody>
      </p:sp>
      <p:sp>
        <p:nvSpPr>
          <p:cNvPr id="7" name="Abgerundetes Rechteck">
            <a:extLst>
              <a:ext uri="{FF2B5EF4-FFF2-40B4-BE49-F238E27FC236}">
                <a16:creationId xmlns:a16="http://schemas.microsoft.com/office/drawing/2014/main" id="{DE229EF8-6134-AA17-B5D5-7BD18A961DBF}"/>
              </a:ext>
            </a:extLst>
          </p:cNvPr>
          <p:cNvSpPr/>
          <p:nvPr/>
        </p:nvSpPr>
        <p:spPr>
          <a:xfrm>
            <a:off x="5222255" y="1120605"/>
            <a:ext cx="17266269" cy="1337411"/>
          </a:xfrm>
          <a:prstGeom prst="roundRect">
            <a:avLst>
              <a:gd name="adj" fmla="val 29206"/>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g. „Viral oder Egal“ </a:t>
            </a:r>
          </a:p>
        </p:txBody>
      </p:sp>
      <p:pic>
        <p:nvPicPr>
          <p:cNvPr id="9" name="Grafik 8">
            <a:extLst>
              <a:ext uri="{FF2B5EF4-FFF2-40B4-BE49-F238E27FC236}">
                <a16:creationId xmlns:a16="http://schemas.microsoft.com/office/drawing/2014/main" id="{6613B768-08EA-AEB8-E217-46A3AEE8C0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5128" y="3276979"/>
            <a:ext cx="10022344" cy="2140366"/>
          </a:xfrm>
          <a:prstGeom prst="rect">
            <a:avLst/>
          </a:prstGeom>
        </p:spPr>
      </p:pic>
      <p:sp>
        <p:nvSpPr>
          <p:cNvPr id="4" name="Rechteck 3">
            <a:extLst>
              <a:ext uri="{FF2B5EF4-FFF2-40B4-BE49-F238E27FC236}">
                <a16:creationId xmlns:a16="http://schemas.microsoft.com/office/drawing/2014/main" id="{71F158E1-8221-B8C2-1B0C-A980BEC6BEAB}"/>
              </a:ext>
            </a:extLst>
          </p:cNvPr>
          <p:cNvSpPr/>
          <p:nvPr/>
        </p:nvSpPr>
        <p:spPr>
          <a:xfrm>
            <a:off x="8668704" y="4114335"/>
            <a:ext cx="4022255" cy="1120307"/>
          </a:xfrm>
          <a:prstGeom prst="rect">
            <a:avLst/>
          </a:prstGeom>
          <a:noFill/>
        </p:spPr>
        <p:txBody>
          <a:bodyPr wrap="none" lIns="91440" tIns="45720" rIns="91440" bIns="45720">
            <a:spAutoFit/>
          </a:bodyPr>
          <a:lstStyle/>
          <a:p>
            <a:pPr algn="ctr"/>
            <a:r>
              <a:rPr lang="de-DE" sz="13800"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Viral</a:t>
            </a:r>
          </a:p>
        </p:txBody>
      </p:sp>
      <p:pic>
        <p:nvPicPr>
          <p:cNvPr id="11" name="Grafik 10">
            <a:extLst>
              <a:ext uri="{FF2B5EF4-FFF2-40B4-BE49-F238E27FC236}">
                <a16:creationId xmlns:a16="http://schemas.microsoft.com/office/drawing/2014/main" id="{B18CE8E0-444F-96B4-8FD3-FF312F7A79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5128" y="5565752"/>
            <a:ext cx="5948159" cy="7029643"/>
          </a:xfrm>
          <a:prstGeom prst="rect">
            <a:avLst/>
          </a:prstGeom>
        </p:spPr>
      </p:pic>
      <p:sp>
        <p:nvSpPr>
          <p:cNvPr id="2" name="Rechteck 1">
            <a:extLst>
              <a:ext uri="{FF2B5EF4-FFF2-40B4-BE49-F238E27FC236}">
                <a16:creationId xmlns:a16="http://schemas.microsoft.com/office/drawing/2014/main" id="{1FFB5FE8-C752-9923-CC22-90E1FAD924B7}"/>
              </a:ext>
            </a:extLst>
          </p:cNvPr>
          <p:cNvSpPr/>
          <p:nvPr/>
        </p:nvSpPr>
        <p:spPr>
          <a:xfrm rot="19996853">
            <a:off x="6116955" y="9826851"/>
            <a:ext cx="5186653" cy="1120307"/>
          </a:xfrm>
          <a:prstGeom prst="rect">
            <a:avLst/>
          </a:prstGeom>
          <a:noFill/>
        </p:spPr>
        <p:txBody>
          <a:bodyPr wrap="square" lIns="91440" tIns="45720" rIns="91440" bIns="45720">
            <a:spAutoFit/>
          </a:bodyPr>
          <a:lstStyle/>
          <a:p>
            <a:pPr algn="ctr"/>
            <a:r>
              <a:rPr lang="de-DE" sz="13800" b="1" cap="none" spc="0" dirty="0">
                <a:ln w="12700">
                  <a:solidFill>
                    <a:schemeClr val="accent5"/>
                  </a:solidFill>
                  <a:prstDash val="solid"/>
                </a:ln>
                <a:pattFill prst="ltDnDiag">
                  <a:fgClr>
                    <a:schemeClr val="accent5">
                      <a:lumMod val="60000"/>
                      <a:lumOff val="40000"/>
                    </a:schemeClr>
                  </a:fgClr>
                  <a:bgClr>
                    <a:schemeClr val="bg1"/>
                  </a:bgClr>
                </a:pattFill>
                <a:effectLst/>
              </a:rPr>
              <a:t>Egal</a:t>
            </a:r>
          </a:p>
        </p:txBody>
      </p:sp>
      <p:pic>
        <p:nvPicPr>
          <p:cNvPr id="13" name="Grafik 12">
            <a:extLst>
              <a:ext uri="{FF2B5EF4-FFF2-40B4-BE49-F238E27FC236}">
                <a16:creationId xmlns:a16="http://schemas.microsoft.com/office/drawing/2014/main" id="{7359F2BC-C0A5-1D8F-5E78-49FA77381F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04427" y="9906780"/>
            <a:ext cx="8425501" cy="2580400"/>
          </a:xfrm>
          <a:prstGeom prst="rect">
            <a:avLst/>
          </a:prstGeom>
        </p:spPr>
      </p:pic>
      <p:sp>
        <p:nvSpPr>
          <p:cNvPr id="6" name="Rechteck 5">
            <a:extLst>
              <a:ext uri="{FF2B5EF4-FFF2-40B4-BE49-F238E27FC236}">
                <a16:creationId xmlns:a16="http://schemas.microsoft.com/office/drawing/2014/main" id="{1B87BFD4-6BA5-FCC4-A0D0-9C5C847C1E6B}"/>
              </a:ext>
            </a:extLst>
          </p:cNvPr>
          <p:cNvSpPr/>
          <p:nvPr/>
        </p:nvSpPr>
        <p:spPr>
          <a:xfrm>
            <a:off x="13776669" y="11328837"/>
            <a:ext cx="4022255" cy="1120307"/>
          </a:xfrm>
          <a:prstGeom prst="rect">
            <a:avLst/>
          </a:prstGeom>
          <a:noFill/>
        </p:spPr>
        <p:txBody>
          <a:bodyPr wrap="none" lIns="91440" tIns="45720" rIns="91440" bIns="45720">
            <a:spAutoFit/>
          </a:bodyPr>
          <a:lstStyle/>
          <a:p>
            <a:pPr algn="ctr"/>
            <a:r>
              <a:rPr lang="de-DE" sz="13800"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Viral</a:t>
            </a:r>
          </a:p>
        </p:txBody>
      </p:sp>
      <p:pic>
        <p:nvPicPr>
          <p:cNvPr id="15" name="Grafik 14">
            <a:extLst>
              <a:ext uri="{FF2B5EF4-FFF2-40B4-BE49-F238E27FC236}">
                <a16:creationId xmlns:a16="http://schemas.microsoft.com/office/drawing/2014/main" id="{00C2495B-CE30-8E72-CDD8-32C37B4E4C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28709" y="3458126"/>
            <a:ext cx="5563376" cy="6030167"/>
          </a:xfrm>
          <a:prstGeom prst="rect">
            <a:avLst/>
          </a:prstGeom>
        </p:spPr>
      </p:pic>
      <p:sp>
        <p:nvSpPr>
          <p:cNvPr id="8" name="Rechteck 7">
            <a:extLst>
              <a:ext uri="{FF2B5EF4-FFF2-40B4-BE49-F238E27FC236}">
                <a16:creationId xmlns:a16="http://schemas.microsoft.com/office/drawing/2014/main" id="{DBFBD844-5833-DCF7-47CD-BF34E94BA995}"/>
              </a:ext>
            </a:extLst>
          </p:cNvPr>
          <p:cNvSpPr/>
          <p:nvPr/>
        </p:nvSpPr>
        <p:spPr>
          <a:xfrm rot="1129239">
            <a:off x="16863379" y="6297847"/>
            <a:ext cx="5186653" cy="1120307"/>
          </a:xfrm>
          <a:prstGeom prst="rect">
            <a:avLst/>
          </a:prstGeom>
          <a:noFill/>
        </p:spPr>
        <p:txBody>
          <a:bodyPr wrap="square" lIns="91440" tIns="45720" rIns="91440" bIns="45720">
            <a:spAutoFit/>
          </a:bodyPr>
          <a:lstStyle/>
          <a:p>
            <a:pPr algn="ctr"/>
            <a:r>
              <a:rPr lang="de-DE" sz="13800" b="1" cap="none" spc="0" dirty="0">
                <a:ln w="12700">
                  <a:solidFill>
                    <a:schemeClr val="accent5"/>
                  </a:solidFill>
                  <a:prstDash val="solid"/>
                </a:ln>
                <a:pattFill prst="ltDnDiag">
                  <a:fgClr>
                    <a:schemeClr val="accent5">
                      <a:lumMod val="60000"/>
                      <a:lumOff val="40000"/>
                    </a:schemeClr>
                  </a:fgClr>
                  <a:bgClr>
                    <a:schemeClr val="bg1"/>
                  </a:bgClr>
                </a:pattFill>
                <a:effectLst/>
              </a:rPr>
              <a:t>Egal</a:t>
            </a:r>
          </a:p>
        </p:txBody>
      </p:sp>
    </p:spTree>
    <p:extLst>
      <p:ext uri="{BB962C8B-B14F-4D97-AF65-F5344CB8AC3E}">
        <p14:creationId xmlns:p14="http://schemas.microsoft.com/office/powerpoint/2010/main" val="3330421123"/>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6945A63-9BE9-F43D-07D3-C8E918949765}"/>
              </a:ext>
            </a:extLst>
          </p:cNvPr>
          <p:cNvSpPr>
            <a:spLocks noGrp="1" noRot="1" noMove="1" noResize="1" noEditPoints="1" noAdjustHandles="1" noChangeArrowheads="1" noChangeShapeType="1"/>
          </p:cNvSpPr>
          <p:nvPr>
            <p:ph type="title"/>
          </p:nvPr>
        </p:nvSpPr>
        <p:spPr/>
        <p:txBody>
          <a:bodyPr/>
          <a:lstStyle/>
          <a:p>
            <a:r>
              <a:rPr lang="de-DE" dirty="0"/>
              <a:t>Was ist Journalismus?</a:t>
            </a:r>
          </a:p>
        </p:txBody>
      </p:sp>
      <p:sp>
        <p:nvSpPr>
          <p:cNvPr id="138"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58</a:t>
            </a:fld>
            <a:endParaRPr dirty="0"/>
          </a:p>
        </p:txBody>
      </p:sp>
      <p:sp>
        <p:nvSpPr>
          <p:cNvPr id="2" name="Abgerundetes Rechteck">
            <a:extLst>
              <a:ext uri="{FF2B5EF4-FFF2-40B4-BE49-F238E27FC236}">
                <a16:creationId xmlns:a16="http://schemas.microsoft.com/office/drawing/2014/main" id="{EB41241E-48FB-48DF-C9D3-E2618B856C20}"/>
              </a:ext>
            </a:extLst>
          </p:cNvPr>
          <p:cNvSpPr>
            <a:spLocks noGrp="1" noRot="1" noMove="1" noResize="1" noEditPoints="1" noAdjustHandles="1" noChangeArrowheads="1" noChangeShapeType="1"/>
          </p:cNvSpPr>
          <p:nvPr/>
        </p:nvSpPr>
        <p:spPr>
          <a:xfrm>
            <a:off x="11069960" y="6858000"/>
            <a:ext cx="10657184" cy="5442548"/>
          </a:xfrm>
          <a:prstGeom prst="roundRect">
            <a:avLst>
              <a:gd name="adj" fmla="val 11639"/>
            </a:avLst>
          </a:prstGeom>
          <a:solidFill>
            <a:srgbClr val="E9F2B1"/>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Wer macht Journalismus?</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Zur Pressefreiheit</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Was wird zur Nachricht?</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Aufgabe: Auswahl von Nachrichten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Wie recherchieren Journalist*innen?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Exkurs: Investigativ-Journalismus</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Was ist der Pressekodex?</a:t>
            </a:r>
            <a:endParaRPr sz="3200" spc="0" dirty="0">
              <a:latin typeface="Trebuchet MS" panose="020B0703020202090204" pitchFamily="34" charset="0"/>
            </a:endParaRPr>
          </a:p>
        </p:txBody>
      </p:sp>
      <p:sp>
        <p:nvSpPr>
          <p:cNvPr id="3" name="Textplatzhalter 2">
            <a:extLst>
              <a:ext uri="{FF2B5EF4-FFF2-40B4-BE49-F238E27FC236}">
                <a16:creationId xmlns:a16="http://schemas.microsoft.com/office/drawing/2014/main" id="{871584A8-183F-C150-E94E-4979A00E88CC}"/>
              </a:ext>
            </a:extLst>
          </p:cNvPr>
          <p:cNvSpPr>
            <a:spLocks noGrp="1" noRot="1" noMove="1" noResize="1" noEditPoints="1" noAdjustHandles="1" noChangeArrowheads="1" noChangeShapeType="1"/>
          </p:cNvSpPr>
          <p:nvPr>
            <p:ph type="body" sz="quarter" idx="10"/>
          </p:nvPr>
        </p:nvSpPr>
        <p:spPr>
          <a:xfrm>
            <a:off x="1751013" y="8081963"/>
            <a:ext cx="5400675" cy="3313112"/>
          </a:xfrm>
        </p:spPr>
        <p:txBody>
          <a:bodyPr/>
          <a:lstStyle/>
          <a:p>
            <a:r>
              <a:rPr lang="de-DE" dirty="0"/>
              <a:t>In diesem Modul werden die Arbeitsweise, das Berufsbild sowie ethische Standards von Journalist*innen vorgestellt. </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01B3F211-6B89-DEB9-B813-C444D2A78728}"/>
              </a:ext>
            </a:extLst>
          </p:cNvPr>
          <p:cNvSpPr/>
          <p:nvPr/>
        </p:nvSpPr>
        <p:spPr>
          <a:xfrm>
            <a:off x="5206999" y="3977680"/>
            <a:ext cx="10513393" cy="5040000"/>
          </a:xfrm>
          <a:prstGeom prst="roundRect">
            <a:avLst>
              <a:gd name="adj" fmla="val 12634"/>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lvl="0" hangingPunct="1">
              <a:lnSpc>
                <a:spcPct val="100000"/>
              </a:lnSpc>
              <a:spcBef>
                <a:spcPts val="600"/>
              </a:spcBef>
              <a:spcAft>
                <a:spcPts val="600"/>
              </a:spcAft>
              <a:defRPr/>
            </a:pPr>
            <a:r>
              <a:rPr lang="de-DE" sz="2400" b="0" dirty="0">
                <a:latin typeface="Palatino"/>
                <a:ea typeface="Palatino" pitchFamily="2" charset="77"/>
              </a:rPr>
              <a:t>Diskutieren Sie im Plenum: Brauchen wir  Journalismus? Und wenn ja, was ist er uns wert? Welche Erwartungen bestehen? Wer ist für Sie Journalist*in?</a:t>
            </a:r>
            <a:endParaRPr lang="de-DE" sz="2400" b="0" i="1" dirty="0">
              <a:latin typeface="Palatino"/>
              <a:ea typeface="Palatino" pitchFamily="2" charset="77"/>
            </a:endParaRPr>
          </a:p>
          <a:p>
            <a:pPr lvl="0" hangingPunct="1">
              <a:lnSpc>
                <a:spcPct val="100000"/>
              </a:lnSpc>
              <a:spcBef>
                <a:spcPts val="600"/>
              </a:spcBef>
              <a:spcAft>
                <a:spcPts val="600"/>
              </a:spcAft>
              <a:defRPr/>
            </a:pPr>
            <a:r>
              <a:rPr lang="de-DE" sz="2400" b="0" dirty="0">
                <a:latin typeface="Palatino"/>
                <a:ea typeface="Palatino" pitchFamily="2" charset="77"/>
              </a:rPr>
              <a:t>Es kann und sollte auch differenziert über verschiedene journalistische Angebote gesprochen werden. Dazu können die eigene Medienrezeption, Rituale und Erwartungen erneut abgerufen werden</a:t>
            </a:r>
            <a:r>
              <a:rPr lang="de-DE" sz="2400" b="0" i="1" dirty="0">
                <a:latin typeface="Palatino"/>
                <a:ea typeface="Palatino" pitchFamily="2" charset="77"/>
              </a:rPr>
              <a:t>.</a:t>
            </a:r>
          </a:p>
          <a:p>
            <a:pPr lvl="0">
              <a:lnSpc>
                <a:spcPct val="100000"/>
              </a:lnSpc>
              <a:spcBef>
                <a:spcPts val="600"/>
              </a:spcBef>
              <a:spcAft>
                <a:spcPts val="600"/>
              </a:spcAft>
            </a:pPr>
            <a:r>
              <a:rPr lang="de-DE" sz="2400" b="0" dirty="0">
                <a:latin typeface="Palatino"/>
              </a:rPr>
              <a:t>Schauen Sie die drei </a:t>
            </a:r>
            <a:r>
              <a:rPr lang="de-DE" sz="2400" b="0" dirty="0" err="1">
                <a:latin typeface="Palatino"/>
              </a:rPr>
              <a:t>Videotutorials</a:t>
            </a:r>
            <a:r>
              <a:rPr lang="de-DE" sz="2400" b="0" dirty="0">
                <a:latin typeface="Palatino"/>
              </a:rPr>
              <a:t> der Reporterfabrik, in denen sich Jan Böhmermann, Olli Dittrich und Maja Weber der Frage widmen: </a:t>
            </a:r>
            <a:r>
              <a:rPr lang="de-DE" sz="2400" b="0" dirty="0">
                <a:latin typeface="Palatino"/>
                <a:hlinkClick r:id="rId3"/>
              </a:rPr>
              <a:t>Was ist Journalismus?</a:t>
            </a:r>
            <a:r>
              <a:rPr lang="de-DE" sz="2400" b="0" dirty="0">
                <a:latin typeface="Palatino"/>
              </a:rPr>
              <a:t> Stimmen Sie dem zu?</a:t>
            </a:r>
          </a:p>
        </p:txBody>
      </p:sp>
      <p:sp>
        <p:nvSpPr>
          <p:cNvPr id="4" name="Abgerundetes Rechteck">
            <a:extLst>
              <a:ext uri="{FF2B5EF4-FFF2-40B4-BE49-F238E27FC236}">
                <a16:creationId xmlns:a16="http://schemas.microsoft.com/office/drawing/2014/main" id="{95F6DF0C-17C3-E6A0-48CC-078110D5AFE9}"/>
              </a:ext>
            </a:extLst>
          </p:cNvPr>
          <p:cNvSpPr/>
          <p:nvPr/>
        </p:nvSpPr>
        <p:spPr>
          <a:xfrm>
            <a:off x="5222255" y="1120605"/>
            <a:ext cx="17266269" cy="2231898"/>
          </a:xfrm>
          <a:prstGeom prst="roundRect">
            <a:avLst>
              <a:gd name="adj" fmla="val 18810"/>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Wer macht Journalismus?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 einer digitalen Welt, in der jeder ständig seine Standpunkte posten kann, braucht es da überhaupt noch Journalismus? Wie wird man Journalist*in? Und was muss Journalismus leisten?</a:t>
            </a:r>
          </a:p>
        </p:txBody>
      </p:sp>
      <p:sp>
        <p:nvSpPr>
          <p:cNvPr id="5" name="Abgerundetes Rechteck">
            <a:extLst>
              <a:ext uri="{FF2B5EF4-FFF2-40B4-BE49-F238E27FC236}">
                <a16:creationId xmlns:a16="http://schemas.microsoft.com/office/drawing/2014/main" id="{3731709D-4F29-3CCC-FA42-47A8BA0A4D52}"/>
              </a:ext>
            </a:extLst>
          </p:cNvPr>
          <p:cNvSpPr/>
          <p:nvPr/>
        </p:nvSpPr>
        <p:spPr>
          <a:xfrm>
            <a:off x="16264592" y="3983435"/>
            <a:ext cx="6228000" cy="9004756"/>
          </a:xfrm>
          <a:prstGeom prst="roundRect">
            <a:avLst>
              <a:gd name="adj" fmla="val 7159"/>
            </a:avLst>
          </a:prstGeom>
          <a:ln w="50800" cap="rnd">
            <a:solidFill>
              <a:srgbClr val="000000"/>
            </a:solidFill>
            <a:custDash>
              <a:ds d="100000" sp="200000"/>
            </a:custDash>
          </a:ln>
        </p:spPr>
        <p:txBody>
          <a:bodyPr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hangingPunct="1">
              <a:lnSpc>
                <a:spcPct val="100000"/>
              </a:lnSpc>
              <a:spcBef>
                <a:spcPts val="600"/>
              </a:spcBef>
              <a:defRPr/>
            </a:pPr>
            <a:r>
              <a:rPr lang="de-DE" sz="2400" dirty="0">
                <a:latin typeface="Trebuchet MS" panose="020B0603020202020204" pitchFamily="34" charset="0"/>
                <a:ea typeface="Palatino" pitchFamily="2" charset="77"/>
              </a:rPr>
              <a:t>Hinweis für Dozierende:</a:t>
            </a:r>
          </a:p>
          <a:p>
            <a:pPr lvl="0" hangingPunct="1">
              <a:lnSpc>
                <a:spcPct val="100000"/>
              </a:lnSpc>
              <a:spcBef>
                <a:spcPts val="600"/>
              </a:spcBef>
              <a:defRPr/>
            </a:pPr>
            <a:r>
              <a:rPr lang="de-DE" sz="2400" b="0" dirty="0">
                <a:latin typeface="Trebuchet MS" panose="020B0603020202020204" pitchFamily="34" charset="0"/>
              </a:rPr>
              <a:t>Die </a:t>
            </a:r>
            <a:r>
              <a:rPr lang="de-DE" sz="2400" b="0" dirty="0">
                <a:latin typeface="Trebuchet MS" panose="020B0603020202020204" pitchFamily="34" charset="0"/>
                <a:hlinkClick r:id="rId4"/>
              </a:rPr>
              <a:t>Broschüre „Berufsbild“ </a:t>
            </a:r>
            <a:r>
              <a:rPr lang="de-DE" sz="2400" b="0" dirty="0">
                <a:latin typeface="Trebuchet MS" panose="020B0603020202020204" pitchFamily="34" charset="0"/>
              </a:rPr>
              <a:t>des Deutschen Journalistenverbandes gibt differenzierte Antworten dazu, was zu den Rahmenbedingungen, Anforderungen und Arbeitsfeldern von Journalist*innen gehört. </a:t>
            </a:r>
            <a:endParaRPr lang="de-DE" sz="2400" dirty="0">
              <a:latin typeface="Trebuchet MS" panose="020B0603020202020204" pitchFamily="34" charset="0"/>
              <a:ea typeface="Palatino" pitchFamily="2" charset="77"/>
            </a:endParaRPr>
          </a:p>
          <a:p>
            <a:pPr lvl="0" hangingPunct="1">
              <a:lnSpc>
                <a:spcPct val="100000"/>
              </a:lnSpc>
              <a:spcBef>
                <a:spcPts val="600"/>
              </a:spcBef>
              <a:defRPr/>
            </a:pPr>
            <a:r>
              <a:rPr lang="de-DE" sz="2400" b="0" dirty="0">
                <a:latin typeface="Trebuchet MS" panose="020B0603020202020204" pitchFamily="34" charset="0"/>
              </a:rPr>
              <a:t>Der Artikel </a:t>
            </a:r>
            <a:r>
              <a:rPr lang="de-DE" sz="2400" b="0" dirty="0">
                <a:latin typeface="Trebuchet MS" panose="020B0603020202020204" pitchFamily="34" charset="0"/>
                <a:hlinkClick r:id="rId5"/>
              </a:rPr>
              <a:t>Wer Journalist*innen sind und wie sie arbeiten</a:t>
            </a:r>
            <a:r>
              <a:rPr lang="de-DE" sz="2400" b="0" dirty="0">
                <a:latin typeface="Trebuchet MS" panose="020B0603020202020204" pitchFamily="34" charset="0"/>
              </a:rPr>
              <a:t> der Bundeszentrale für politische Bildung bietet einen guten Überblick aller Arbeitsbereiche des Journalismus. </a:t>
            </a:r>
            <a:endParaRPr lang="de-DE" sz="2400" dirty="0">
              <a:latin typeface="Trebuchet MS" panose="020B0603020202020204" pitchFamily="34" charset="0"/>
            </a:endParaRPr>
          </a:p>
          <a:p>
            <a:pPr lvl="0" hangingPunct="1">
              <a:lnSpc>
                <a:spcPct val="100000"/>
              </a:lnSpc>
              <a:spcBef>
                <a:spcPts val="600"/>
              </a:spcBef>
              <a:defRPr/>
            </a:pPr>
            <a:r>
              <a:rPr lang="de-DE" sz="2400" b="0" dirty="0">
                <a:latin typeface="Trebuchet MS" panose="020B0603020202020204" pitchFamily="34" charset="0"/>
              </a:rPr>
              <a:t>Das </a:t>
            </a:r>
            <a:r>
              <a:rPr lang="de-DE" sz="2400" b="0" dirty="0">
                <a:latin typeface="Trebuchet MS" panose="020B0603020202020204" pitchFamily="34" charset="0"/>
                <a:hlinkClick r:id="rId6"/>
              </a:rPr>
              <a:t>15-minütige Video des Bayrischen Rundfunks </a:t>
            </a:r>
            <a:r>
              <a:rPr lang="de-DE" sz="2400" b="0" dirty="0">
                <a:latin typeface="Trebuchet MS" panose="020B0603020202020204" pitchFamily="34" charset="0"/>
              </a:rPr>
              <a:t>bietet Einblicke in die </a:t>
            </a:r>
            <a:r>
              <a:rPr lang="de-DE" sz="2400" dirty="0">
                <a:latin typeface="Trebuchet MS" panose="020B0603020202020204" pitchFamily="34" charset="0"/>
              </a:rPr>
              <a:t>Ausbildung zum*</a:t>
            </a:r>
            <a:r>
              <a:rPr lang="de-DE" sz="2400" dirty="0" err="1">
                <a:latin typeface="Trebuchet MS" panose="020B0603020202020204" pitchFamily="34" charset="0"/>
              </a:rPr>
              <a:t>r</a:t>
            </a:r>
            <a:r>
              <a:rPr lang="de-DE" sz="2400" dirty="0">
                <a:latin typeface="Trebuchet MS" panose="020B0603020202020204" pitchFamily="34" charset="0"/>
              </a:rPr>
              <a:t> Journalist*in. Der </a:t>
            </a:r>
            <a:r>
              <a:rPr lang="de-DE" sz="2400" b="0" dirty="0">
                <a:latin typeface="Trebuchet MS" panose="020B0603020202020204" pitchFamily="34" charset="0"/>
              </a:rPr>
              <a:t>Beitrag klärt über notwendige Fähigkeiten, Ausbildungsinhalte, Jobchancen und Besonderheiten des Berufs auf. Dabei zeigt er auch potenzielle Nachteile auf. </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59</a:t>
            </a:fld>
            <a:endParaRPr dirty="0"/>
          </a:p>
        </p:txBody>
      </p:sp>
      <p:pic>
        <p:nvPicPr>
          <p:cNvPr id="11" name="Bild" descr="Bild">
            <a:hlinkClick r:id="rId7"/>
            <a:extLst>
              <a:ext uri="{FF2B5EF4-FFF2-40B4-BE49-F238E27FC236}">
                <a16:creationId xmlns:a16="http://schemas.microsoft.com/office/drawing/2014/main" id="{2795B296-0992-75B5-E07E-AE45D8B09128}"/>
              </a:ext>
            </a:extLst>
          </p:cNvPr>
          <p:cNvPicPr>
            <a:picLocks noChangeAspect="1"/>
          </p:cNvPicPr>
          <p:nvPr/>
        </p:nvPicPr>
        <p:blipFill>
          <a:blip r:embed="rId8" cstate="print"/>
          <a:stretch>
            <a:fillRect/>
          </a:stretch>
        </p:blipFill>
        <p:spPr>
          <a:xfrm>
            <a:off x="5567264" y="4459680"/>
            <a:ext cx="900002" cy="900002"/>
          </a:xfrm>
          <a:prstGeom prst="rect">
            <a:avLst/>
          </a:prstGeom>
          <a:ln w="3175">
            <a:miter lim="400000"/>
          </a:ln>
        </p:spPr>
      </p:pic>
      <p:sp>
        <p:nvSpPr>
          <p:cNvPr id="10" name="Abgerundetes Rechteck">
            <a:extLst>
              <a:ext uri="{FF2B5EF4-FFF2-40B4-BE49-F238E27FC236}">
                <a16:creationId xmlns:a16="http://schemas.microsoft.com/office/drawing/2014/main" id="{55487BC9-C708-52C0-F74E-B010CC9CE4BD}"/>
              </a:ext>
            </a:extLst>
          </p:cNvPr>
          <p:cNvSpPr/>
          <p:nvPr/>
        </p:nvSpPr>
        <p:spPr>
          <a:xfrm>
            <a:off x="5206998" y="9514960"/>
            <a:ext cx="10513393" cy="3464440"/>
          </a:xfrm>
          <a:prstGeom prst="roundRect">
            <a:avLst>
              <a:gd name="adj" fmla="val 16857"/>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600"/>
              </a:spcBef>
              <a:spcAft>
                <a:spcPts val="600"/>
              </a:spcAft>
            </a:pPr>
            <a:r>
              <a:rPr lang="de-DE" sz="2400" b="0" dirty="0">
                <a:latin typeface="Palatino" pitchFamily="2" charset="77"/>
                <a:ea typeface="Palatino" pitchFamily="2" charset="77"/>
              </a:rPr>
              <a:t>Wer kritisiert eigentlich die Arbeit von Journalist*innen? Muss ich mich auf die Recherchen von Journalist*innen verlassen oder kann ich sie auch selbst prüfen? Diesen Themen widmet sich der YouTuber Mr. </a:t>
            </a:r>
            <a:r>
              <a:rPr lang="de-DE" sz="2400" b="0" dirty="0" err="1">
                <a:latin typeface="Palatino" pitchFamily="2" charset="77"/>
                <a:ea typeface="Palatino" pitchFamily="2" charset="77"/>
              </a:rPr>
              <a:t>Trashpack</a:t>
            </a:r>
            <a:r>
              <a:rPr lang="de-DE" sz="2400" b="0" dirty="0">
                <a:latin typeface="Palatino" pitchFamily="2" charset="77"/>
                <a:ea typeface="Palatino" pitchFamily="2" charset="77"/>
              </a:rPr>
              <a:t> in dieser </a:t>
            </a:r>
            <a:r>
              <a:rPr lang="de-DE" sz="2400" b="0" dirty="0">
                <a:latin typeface="Palatino" pitchFamily="2" charset="77"/>
                <a:ea typeface="Palatino" pitchFamily="2" charset="77"/>
                <a:hlinkClick r:id="rId9"/>
              </a:rPr>
              <a:t>Folge </a:t>
            </a:r>
            <a:r>
              <a:rPr lang="de-DE" sz="2400" b="0" dirty="0">
                <a:latin typeface="Palatino" pitchFamily="2" charset="77"/>
                <a:ea typeface="Palatino" pitchFamily="2" charset="77"/>
              </a:rPr>
              <a:t>von #</a:t>
            </a:r>
            <a:r>
              <a:rPr lang="de-DE" sz="2400" b="0" dirty="0" err="1">
                <a:latin typeface="Palatino" pitchFamily="2" charset="77"/>
                <a:ea typeface="Palatino" pitchFamily="2" charset="77"/>
              </a:rPr>
              <a:t>fakefilter</a:t>
            </a:r>
            <a:r>
              <a:rPr lang="de-DE" sz="2400" b="0" dirty="0">
                <a:latin typeface="Palatino" pitchFamily="2" charset="77"/>
                <a:ea typeface="Palatino" pitchFamily="2" charset="77"/>
              </a:rPr>
              <a:t>.</a:t>
            </a:r>
          </a:p>
          <a:p>
            <a:pPr lvl="0">
              <a:lnSpc>
                <a:spcPct val="100000"/>
              </a:lnSpc>
              <a:spcBef>
                <a:spcPts val="600"/>
              </a:spcBef>
              <a:spcAft>
                <a:spcPts val="600"/>
              </a:spcAft>
            </a:pPr>
            <a:r>
              <a:rPr lang="de-DE" sz="2400" b="0" dirty="0">
                <a:latin typeface="Palatino" pitchFamily="2" charset="77"/>
                <a:ea typeface="Palatino" pitchFamily="2" charset="77"/>
              </a:rPr>
              <a:t>Die Süddeutsche Zeitung veröffentlicht regelmäßig Artikel in der Serie </a:t>
            </a:r>
            <a:r>
              <a:rPr lang="de-DE" sz="2400" b="0" dirty="0">
                <a:latin typeface="Palatino" pitchFamily="2" charset="77"/>
                <a:ea typeface="Palatino" pitchFamily="2" charset="77"/>
                <a:hlinkClick r:id="rId10"/>
              </a:rPr>
              <a:t>„Wozu noch Journalismus?“</a:t>
            </a:r>
            <a:endParaRPr lang="de-DE" sz="2400" b="0" dirty="0">
              <a:latin typeface="Palatino" pitchFamily="2" charset="77"/>
              <a:ea typeface="Palatino" pitchFamily="2" charset="77"/>
            </a:endParaRPr>
          </a:p>
        </p:txBody>
      </p:sp>
    </p:spTree>
    <p:extLst>
      <p:ext uri="{BB962C8B-B14F-4D97-AF65-F5344CB8AC3E}">
        <p14:creationId xmlns:p14="http://schemas.microsoft.com/office/powerpoint/2010/main" val="50671468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EB3E7B60-E33F-8EFD-6EFD-25BD432ABF50}"/>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6</a:t>
            </a:fld>
            <a:endParaRPr lang="de-DE" dirty="0"/>
          </a:p>
        </p:txBody>
      </p:sp>
      <p:sp>
        <p:nvSpPr>
          <p:cNvPr id="11" name="Abgerundetes Rechteck">
            <a:extLst>
              <a:ext uri="{FF2B5EF4-FFF2-40B4-BE49-F238E27FC236}">
                <a16:creationId xmlns:a16="http://schemas.microsoft.com/office/drawing/2014/main" id="{DD646DFD-4781-C91D-F742-CB3604A2ADB5}"/>
              </a:ext>
            </a:extLst>
          </p:cNvPr>
          <p:cNvSpPr>
            <a:spLocks noGrp="1" noRot="1" noMove="1" noResize="1" noEditPoints="1" noAdjustHandles="1" noChangeArrowheads="1" noChangeShapeType="1"/>
          </p:cNvSpPr>
          <p:nvPr/>
        </p:nvSpPr>
        <p:spPr>
          <a:xfrm>
            <a:off x="5207001" y="4985792"/>
            <a:ext cx="5905499" cy="7633244"/>
          </a:xfrm>
          <a:prstGeom prst="roundRect">
            <a:avLst>
              <a:gd name="adj" fmla="val 11175"/>
            </a:avLst>
          </a:prstGeom>
          <a:solidFill>
            <a:srgbClr val="E6E3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Um einen </a:t>
            </a:r>
            <a:r>
              <a:rPr lang="de-DE" sz="2400" b="0" dirty="0" err="1">
                <a:latin typeface="Palatino" pitchFamily="2" charset="77"/>
                <a:ea typeface="Palatino" pitchFamily="2" charset="77"/>
              </a:rPr>
              <a:t>Kurzlink</a:t>
            </a:r>
            <a:r>
              <a:rPr lang="de-DE" sz="2400" b="0" dirty="0">
                <a:latin typeface="Palatino" pitchFamily="2" charset="77"/>
                <a:ea typeface="Palatino" pitchFamily="2" charset="77"/>
              </a:rPr>
              <a:t> zu erstellen, kopieren Sie den Link von der entsprechenden Seite der vorliegenden Präsentation und rufen die Webseite www.t1p.de auf. Hier fügen Sie den von Ihnen kopierten Link in das Feld „Ihr Link“ ein und klicken auf „Link kürzen“. </a:t>
            </a:r>
          </a:p>
          <a:p>
            <a:pPr>
              <a:lnSpc>
                <a:spcPct val="100000"/>
              </a:lnSpc>
              <a:spcBef>
                <a:spcPts val="600"/>
              </a:spcBef>
              <a:spcAft>
                <a:spcPts val="600"/>
              </a:spcAft>
            </a:pPr>
            <a:r>
              <a:rPr lang="de-DE" sz="2400" b="0" dirty="0">
                <a:latin typeface="Palatino" pitchFamily="2" charset="77"/>
                <a:ea typeface="Palatino" pitchFamily="2" charset="77"/>
              </a:rPr>
              <a:t>Daraufhin erhalten Sie einen </a:t>
            </a:r>
            <a:r>
              <a:rPr lang="de-DE" sz="2400" b="0" dirty="0" err="1">
                <a:latin typeface="Palatino" pitchFamily="2" charset="77"/>
                <a:ea typeface="Palatino" pitchFamily="2" charset="77"/>
              </a:rPr>
              <a:t>Kurzlink</a:t>
            </a:r>
            <a:r>
              <a:rPr lang="de-DE" sz="2400" b="0" dirty="0">
                <a:latin typeface="Palatino" pitchFamily="2" charset="77"/>
                <a:ea typeface="Palatino" pitchFamily="2" charset="77"/>
              </a:rPr>
              <a:t>, den Sie durch einen Klick auf „Link kopieren“ entsprechend kopieren und z.B. auf eine von Ihnen angelegte neue Seite in der Präsentation einfügen können.</a:t>
            </a:r>
            <a:endParaRPr lang="de-DE" altLang="de-DE" sz="2400" b="0" dirty="0">
              <a:latin typeface="Palatino" pitchFamily="2" charset="77"/>
              <a:ea typeface="Palatino" pitchFamily="2" charset="77"/>
            </a:endParaRPr>
          </a:p>
        </p:txBody>
      </p:sp>
      <p:sp>
        <p:nvSpPr>
          <p:cNvPr id="12" name="Abgerundetes Rechteck">
            <a:extLst>
              <a:ext uri="{FF2B5EF4-FFF2-40B4-BE49-F238E27FC236}">
                <a16:creationId xmlns:a16="http://schemas.microsoft.com/office/drawing/2014/main" id="{A0A2D7C6-8826-F76F-EC9B-6A89558693A4}"/>
              </a:ext>
            </a:extLst>
          </p:cNvPr>
          <p:cNvSpPr>
            <a:spLocks noGrp="1" noRot="1" noMove="1" noResize="1" noEditPoints="1" noAdjustHandles="1" noChangeArrowheads="1" noChangeShapeType="1"/>
          </p:cNvSpPr>
          <p:nvPr/>
        </p:nvSpPr>
        <p:spPr>
          <a:xfrm>
            <a:off x="11544300" y="4985792"/>
            <a:ext cx="10944225" cy="7633244"/>
          </a:xfrm>
          <a:prstGeom prst="roundRect">
            <a:avLst>
              <a:gd name="adj" fmla="val 8078"/>
            </a:avLst>
          </a:prstGeom>
          <a:solidFill>
            <a:srgbClr val="E6E3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Ein QR-Code (QR= Quick-Response) lässt sich auf der Webseite </a:t>
            </a:r>
            <a:r>
              <a:rPr lang="de-DE" sz="2400" b="0" dirty="0">
                <a:latin typeface="Palatino" pitchFamily="2" charset="77"/>
                <a:ea typeface="Palatino" pitchFamily="2" charset="77"/>
                <a:hlinkClick r:id="rId2"/>
              </a:rPr>
              <a:t>https://qr.kits.blog</a:t>
            </a:r>
            <a:r>
              <a:rPr lang="de-DE" sz="2400" b="0" dirty="0">
                <a:latin typeface="Palatino" pitchFamily="2" charset="77"/>
                <a:ea typeface="Palatino" pitchFamily="2" charset="77"/>
              </a:rPr>
              <a:t> erzeugen, indem Sie dort den von Ihnen kopierten Link in das Feld einfügen, in dem bereits https://... als Platzhalter steht. Klicken Sie dann auf „Erstellen“. </a:t>
            </a:r>
          </a:p>
          <a:p>
            <a:pPr>
              <a:lnSpc>
                <a:spcPct val="100000"/>
              </a:lnSpc>
              <a:spcBef>
                <a:spcPts val="600"/>
              </a:spcBef>
              <a:spcAft>
                <a:spcPts val="600"/>
              </a:spcAft>
            </a:pPr>
            <a:r>
              <a:rPr lang="de-DE" sz="2400" b="0" dirty="0">
                <a:latin typeface="Palatino" pitchFamily="2" charset="77"/>
                <a:ea typeface="Palatino" pitchFamily="2" charset="77"/>
              </a:rPr>
              <a:t>Dann klicken Sie auf das Auswahlfeld „Download“ und wählen PNG aus (PNG ist ein Bildformat, in dem der QR-Code gespeichert wird). Der QR-Code wird heruntergeladen und steht als Bilddatei auf Ihrem Gerät zur Verfügung. Diese können Sie dann in Ihre DINA-Präsentation einfügen. </a:t>
            </a:r>
          </a:p>
          <a:p>
            <a:pPr>
              <a:lnSpc>
                <a:spcPct val="100000"/>
              </a:lnSpc>
              <a:spcBef>
                <a:spcPts val="600"/>
              </a:spcBef>
              <a:spcAft>
                <a:spcPts val="600"/>
              </a:spcAft>
            </a:pPr>
            <a:r>
              <a:rPr lang="de-DE" sz="2400" b="0" dirty="0">
                <a:latin typeface="Palatino" pitchFamily="2" charset="77"/>
                <a:ea typeface="Palatino" pitchFamily="2" charset="77"/>
              </a:rPr>
              <a:t>Um den QR-Code zu nutzen, benötigen die Teilnehmenden einen QR-Code-Scanner, den es in den Stores des jeweiligen Betriebssystems kostenfrei zum Download gibt. Je nach Aktualität des Betriebssystems ist es eventuell auch möglich, den Code mit der Kamera-App zu scannen. Wird der QR-Code so oder mit der Scanner- App eingelesen, erscheint automatisch die Webadresse, die Sie eingegeben haben, so dass die Teilnehmenden diesen Link direkt anklicken und die jeweilige Internetadresse aufrufen können. </a:t>
            </a:r>
            <a:endParaRPr lang="de-DE" altLang="de-DE" sz="2400" b="0" dirty="0">
              <a:latin typeface="Palatino" pitchFamily="2" charset="77"/>
              <a:ea typeface="Palatino" pitchFamily="2" charset="77"/>
            </a:endParaRPr>
          </a:p>
        </p:txBody>
      </p:sp>
      <p:sp>
        <p:nvSpPr>
          <p:cNvPr id="13" name="Abgerundetes Rechteck">
            <a:extLst>
              <a:ext uri="{FF2B5EF4-FFF2-40B4-BE49-F238E27FC236}">
                <a16:creationId xmlns:a16="http://schemas.microsoft.com/office/drawing/2014/main" id="{7EEB4609-297B-C63A-6BB7-AD5647D5006E}"/>
              </a:ext>
            </a:extLst>
          </p:cNvPr>
          <p:cNvSpPr/>
          <p:nvPr/>
        </p:nvSpPr>
        <p:spPr>
          <a:xfrm>
            <a:off x="5207000" y="1096964"/>
            <a:ext cx="17281525" cy="3096740"/>
          </a:xfrm>
          <a:prstGeom prst="roundRect">
            <a:avLst>
              <a:gd name="adj" fmla="val 16509"/>
            </a:avLst>
          </a:prstGeom>
          <a:noFill/>
          <a:ln/>
        </p:spPr>
        <p:style>
          <a:lnRef idx="2">
            <a:schemeClr val="dk1"/>
          </a:lnRef>
          <a:fillRef idx="1">
            <a:schemeClr val="lt1"/>
          </a:fillRef>
          <a:effectRef idx="0">
            <a:schemeClr val="dk1"/>
          </a:effectRef>
          <a:fontRef idx="minor">
            <a:schemeClr val="dk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26988">
              <a:lnSpc>
                <a:spcPct val="100000"/>
              </a:lnSpc>
              <a:spcBef>
                <a:spcPts val="600"/>
              </a:spcBef>
              <a:spcAft>
                <a:spcPts val="600"/>
              </a:spcAft>
            </a:pPr>
            <a:r>
              <a:rPr lang="de-DE" sz="4400" dirty="0">
                <a:latin typeface="Trebuchet MS" panose="020B0703020202090204" pitchFamily="34" charset="0"/>
                <a:ea typeface="Palatino" pitchFamily="2" charset="77"/>
              </a:rPr>
              <a:t>Kurzlinks und QR-Codes erstellen</a:t>
            </a:r>
          </a:p>
          <a:p>
            <a:pPr marL="26988">
              <a:lnSpc>
                <a:spcPct val="100000"/>
              </a:lnSpc>
              <a:spcBef>
                <a:spcPts val="600"/>
              </a:spcBef>
              <a:spcAft>
                <a:spcPts val="600"/>
              </a:spcAft>
            </a:pPr>
            <a:r>
              <a:rPr lang="de-DE" sz="2400" b="0" dirty="0">
                <a:latin typeface="Palatino" pitchFamily="2" charset="77"/>
                <a:ea typeface="Palatino" pitchFamily="2" charset="77"/>
              </a:rPr>
              <a:t>Wenn Ihnen und Ihren Teilnehmenden WLAN und digitale Endgeräte zur Verfügung stehen, können Sie Links als </a:t>
            </a:r>
            <a:r>
              <a:rPr lang="de-DE" sz="2400" b="0" dirty="0" err="1">
                <a:latin typeface="Palatino" pitchFamily="2" charset="77"/>
                <a:ea typeface="Palatino" pitchFamily="2" charset="77"/>
              </a:rPr>
              <a:t>Kurzlink</a:t>
            </a:r>
            <a:r>
              <a:rPr lang="de-DE" sz="2400" b="0" dirty="0">
                <a:latin typeface="Palatino" pitchFamily="2" charset="77"/>
                <a:ea typeface="Palatino" pitchFamily="2" charset="77"/>
              </a:rPr>
              <a:t> oder QR-Code weitergeben, damit die Teilnehmenden diese auf den Geräten einfach aufrufen können.</a:t>
            </a:r>
          </a:p>
        </p:txBody>
      </p:sp>
    </p:spTree>
    <p:extLst>
      <p:ext uri="{BB962C8B-B14F-4D97-AF65-F5344CB8AC3E}">
        <p14:creationId xmlns:p14="http://schemas.microsoft.com/office/powerpoint/2010/main" val="2238266672"/>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a:extLst>
              <a:ext uri="{FF2B5EF4-FFF2-40B4-BE49-F238E27FC236}">
                <a16:creationId xmlns:a16="http://schemas.microsoft.com/office/drawing/2014/main" id="{ADFD1005-2639-E611-CA7A-389788341F34}"/>
              </a:ext>
            </a:extLst>
          </p:cNvPr>
          <p:cNvSpPr/>
          <p:nvPr/>
        </p:nvSpPr>
        <p:spPr>
          <a:xfrm>
            <a:off x="5206999" y="3977680"/>
            <a:ext cx="17266269" cy="4752528"/>
          </a:xfrm>
          <a:prstGeom prst="roundRect">
            <a:avLst>
              <a:gd name="adj" fmla="val 10402"/>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0"/>
              </a:spcBef>
            </a:pPr>
            <a:r>
              <a:rPr lang="de-DE" sz="2400" b="0" dirty="0">
                <a:latin typeface="Palatino" pitchFamily="2" charset="77"/>
                <a:ea typeface="Palatino" pitchFamily="2" charset="77"/>
              </a:rPr>
              <a:t>Die Mitglieder des Verbands der Österreichischen Zeitungen würdigten den Internationalen Tag der Pressefreiheit am 3. Mai 2021 mit einer gemeinsamen Titelschlagzeile :„Was wäre, wenn es nur eine Meinung gäbe?“		</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pitchFamily="2" charset="77"/>
                <a:ea typeface="Palatino" pitchFamily="2" charset="77"/>
              </a:rPr>
              <a:t>Stellen Sie sich dieses Szenario vor und diskutieren Sie in Gruppen: Wie kann es dazu kommen, dass es nur noch eine Meinung gibt, die in Zeitungen gedruckt würde? Welche Konsequenzen würden sich daraus für die Gesellschaft ergeben? </a:t>
            </a:r>
          </a:p>
          <a:p>
            <a:pPr>
              <a:lnSpc>
                <a:spcPct val="100000"/>
              </a:lnSpc>
              <a:spcBef>
                <a:spcPts val="0"/>
              </a:spcBef>
            </a:pPr>
            <a:endParaRPr lang="de-DE" sz="2400" b="0" dirty="0">
              <a:latin typeface="Palatino" pitchFamily="2" charset="77"/>
              <a:ea typeface="Palatino" pitchFamily="2" charset="77"/>
            </a:endParaRPr>
          </a:p>
          <a:p>
            <a:pPr>
              <a:lnSpc>
                <a:spcPct val="100000"/>
              </a:lnSpc>
              <a:spcBef>
                <a:spcPts val="0"/>
              </a:spcBef>
            </a:pPr>
            <a:r>
              <a:rPr lang="de-DE" sz="2400" b="0" dirty="0">
                <a:latin typeface="Palatino" pitchFamily="2" charset="77"/>
                <a:ea typeface="Palatino" pitchFamily="2" charset="77"/>
              </a:rPr>
              <a:t>Schauen Sie sich gemeinsam die </a:t>
            </a:r>
            <a:r>
              <a:rPr lang="de-DE" sz="2400" b="0" dirty="0">
                <a:latin typeface="Palatino" pitchFamily="2" charset="77"/>
                <a:ea typeface="Palatino" pitchFamily="2" charset="77"/>
                <a:hlinkClick r:id="rId3"/>
              </a:rPr>
              <a:t>Rangliste für Pressefreiheit 2022</a:t>
            </a:r>
            <a:r>
              <a:rPr lang="de-DE" sz="2400" b="0" dirty="0">
                <a:latin typeface="Palatino" pitchFamily="2" charset="77"/>
                <a:ea typeface="Palatino" pitchFamily="2" charset="77"/>
              </a:rPr>
              <a:t> von Reporter ohne Grenzen an: Was gefährdet die Pressefreiheit? Warum hat sich Deutschland um drei Plätze verschlechtert? </a:t>
            </a:r>
          </a:p>
          <a:p>
            <a:pPr>
              <a:lnSpc>
                <a:spcPct val="100000"/>
              </a:lnSpc>
              <a:spcBef>
                <a:spcPts val="0"/>
              </a:spcBef>
            </a:pPr>
            <a:endParaRPr lang="de-DE" sz="2800" b="0" dirty="0">
              <a:latin typeface="Palatino" pitchFamily="2" charset="77"/>
              <a:ea typeface="Palatino" pitchFamily="2" charset="77"/>
            </a:endParaRPr>
          </a:p>
        </p:txBody>
      </p:sp>
      <p:sp>
        <p:nvSpPr>
          <p:cNvPr id="9" name="Abgerundetes Rechteck">
            <a:extLst>
              <a:ext uri="{FF2B5EF4-FFF2-40B4-BE49-F238E27FC236}">
                <a16:creationId xmlns:a16="http://schemas.microsoft.com/office/drawing/2014/main" id="{A2D7C94E-D553-6B6C-CAF5-E5DD8FC7A99A}"/>
              </a:ext>
            </a:extLst>
          </p:cNvPr>
          <p:cNvSpPr/>
          <p:nvPr/>
        </p:nvSpPr>
        <p:spPr>
          <a:xfrm>
            <a:off x="5222255" y="1120605"/>
            <a:ext cx="17266269" cy="2231898"/>
          </a:xfrm>
          <a:prstGeom prst="roundRect">
            <a:avLst>
              <a:gd name="adj" fmla="val 19629"/>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Zur Pressefreiheit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Das Grundgesetz garantiert allen Medien die Freiheit, die eigene Meinung zu publizieren und die Themen ihrer Berichterstattung frei zu wählen. Es darf also keine Zensur geben.</a:t>
            </a:r>
          </a:p>
        </p:txBody>
      </p:sp>
      <p:pic>
        <p:nvPicPr>
          <p:cNvPr id="17" name="Bild" descr="Bild">
            <a:extLst>
              <a:ext uri="{FF2B5EF4-FFF2-40B4-BE49-F238E27FC236}">
                <a16:creationId xmlns:a16="http://schemas.microsoft.com/office/drawing/2014/main" id="{310E6D6F-496F-9CDE-9CB3-8C3F012EAC0F}"/>
              </a:ext>
            </a:extLst>
          </p:cNvPr>
          <p:cNvPicPr>
            <a:picLocks noChangeAspect="1"/>
          </p:cNvPicPr>
          <p:nvPr/>
        </p:nvPicPr>
        <p:blipFill>
          <a:blip r:embed="rId4" cstate="print"/>
          <a:stretch>
            <a:fillRect/>
          </a:stretch>
        </p:blipFill>
        <p:spPr>
          <a:xfrm>
            <a:off x="5567264" y="4378739"/>
            <a:ext cx="900002" cy="900002"/>
          </a:xfrm>
          <a:prstGeom prst="rect">
            <a:avLst/>
          </a:prstGeom>
          <a:ln w="3175">
            <a:miter lim="400000"/>
          </a:ln>
        </p:spPr>
      </p:pic>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60</a:t>
            </a:fld>
            <a:endParaRPr dirty="0"/>
          </a:p>
        </p:txBody>
      </p:sp>
      <p:sp>
        <p:nvSpPr>
          <p:cNvPr id="18" name="Abgerundetes Rechteck">
            <a:extLst>
              <a:ext uri="{FF2B5EF4-FFF2-40B4-BE49-F238E27FC236}">
                <a16:creationId xmlns:a16="http://schemas.microsoft.com/office/drawing/2014/main" id="{FBB6EFAE-960D-D03D-9305-E259EF7A8765}"/>
              </a:ext>
            </a:extLst>
          </p:cNvPr>
          <p:cNvSpPr/>
          <p:nvPr/>
        </p:nvSpPr>
        <p:spPr>
          <a:xfrm>
            <a:off x="5224464" y="9252612"/>
            <a:ext cx="17248804" cy="2285908"/>
          </a:xfrm>
          <a:prstGeom prst="roundRect">
            <a:avLst>
              <a:gd name="adj" fmla="val 18677"/>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703020202090204" pitchFamily="34" charset="0"/>
                <a:ea typeface="Palatino" pitchFamily="2" charset="77"/>
              </a:rPr>
              <a:t>Vertiefung:</a:t>
            </a:r>
          </a:p>
          <a:p>
            <a:pPr marL="1080000">
              <a:lnSpc>
                <a:spcPct val="100000"/>
              </a:lnSpc>
              <a:spcBef>
                <a:spcPts val="600"/>
              </a:spcBef>
            </a:pPr>
            <a:r>
              <a:rPr lang="de-DE" sz="2400" b="0" dirty="0">
                <a:latin typeface="Trebuchet MS" panose="020B0703020202090204" pitchFamily="34" charset="0"/>
                <a:ea typeface="Palatino" pitchFamily="2" charset="77"/>
              </a:rPr>
              <a:t>Arbeitsblatt 7 der kostenlosen Materialien </a:t>
            </a:r>
            <a:r>
              <a:rPr lang="de-DE" sz="2400" b="0" dirty="0">
                <a:latin typeface="Trebuchet MS" panose="020B0703020202090204" pitchFamily="34" charset="0"/>
                <a:ea typeface="Palatino" pitchFamily="2" charset="77"/>
                <a:hlinkClick r:id="rId5"/>
              </a:rPr>
              <a:t>“Medien für Einsteiger“ der bpb</a:t>
            </a:r>
            <a:r>
              <a:rPr lang="de-DE" sz="2400" b="0" dirty="0">
                <a:latin typeface="Trebuchet MS" panose="020B0703020202090204" pitchFamily="34" charset="0"/>
                <a:ea typeface="Palatino" pitchFamily="2" charset="77"/>
              </a:rPr>
              <a:t> behandelt das Thema „Pressefreiheit“ und bietet sich an, um grundlegende Begriffe zu klären. In den Materialien werden auch konkrete Gefahren für die Pressefreiheit aufgezählt. </a:t>
            </a:r>
          </a:p>
        </p:txBody>
      </p:sp>
      <p:pic>
        <p:nvPicPr>
          <p:cNvPr id="2" name="Bild" descr="Bild">
            <a:extLst>
              <a:ext uri="{FF2B5EF4-FFF2-40B4-BE49-F238E27FC236}">
                <a16:creationId xmlns:a16="http://schemas.microsoft.com/office/drawing/2014/main" id="{D5F74529-0B4C-B977-B89F-439CD035582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39272" y="10087173"/>
            <a:ext cx="838779"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a:extLst>
              <a:ext uri="{FF2B5EF4-FFF2-40B4-BE49-F238E27FC236}">
                <a16:creationId xmlns:a16="http://schemas.microsoft.com/office/drawing/2014/main" id="{31B1BDB8-DE85-3A8E-6546-0B0F83A19BD3}"/>
              </a:ext>
            </a:extLst>
          </p:cNvPr>
          <p:cNvSpPr/>
          <p:nvPr/>
        </p:nvSpPr>
        <p:spPr>
          <a:xfrm>
            <a:off x="5207002" y="3905672"/>
            <a:ext cx="6048000" cy="9073728"/>
          </a:xfrm>
          <a:prstGeom prst="roundRect">
            <a:avLst>
              <a:gd name="adj" fmla="val 6285"/>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de-DE" sz="2400" b="0" dirty="0">
                <a:latin typeface="Palatino" pitchFamily="2" charset="77"/>
                <a:ea typeface="Palatino" pitchFamily="2" charset="77"/>
              </a:rPr>
              <a:t>Durch die Rechercheaufgabe wird der Weg einer Nachricht nachgezeichnet: </a:t>
            </a:r>
            <a:br>
              <a:rPr lang="de-DE" sz="2400" b="0" dirty="0">
                <a:latin typeface="Palatino" pitchFamily="2" charset="77"/>
                <a:ea typeface="Palatino" pitchFamily="2" charset="77"/>
              </a:rPr>
            </a:br>
            <a:r>
              <a:rPr lang="de-DE" sz="2400" b="0" dirty="0">
                <a:latin typeface="Palatino" pitchFamily="2" charset="77"/>
                <a:ea typeface="Palatino" pitchFamily="2" charset="77"/>
              </a:rPr>
              <a:t>Was wissen Sie über die Arbeit von Nachrichtenagenturen? </a:t>
            </a:r>
            <a:br>
              <a:rPr lang="de-DE" sz="2400" b="0" dirty="0">
                <a:latin typeface="Palatino" pitchFamily="2" charset="77"/>
                <a:ea typeface="Palatino" pitchFamily="2" charset="77"/>
              </a:rPr>
            </a:br>
            <a:r>
              <a:rPr lang="de-DE" sz="2400" b="0" dirty="0">
                <a:latin typeface="Palatino" pitchFamily="2" charset="77"/>
                <a:ea typeface="Palatino" pitchFamily="2" charset="77"/>
              </a:rPr>
              <a:t>Wie arbeiten diese? </a:t>
            </a:r>
            <a:br>
              <a:rPr lang="de-DE" sz="2400" b="0" dirty="0">
                <a:latin typeface="Palatino" pitchFamily="2" charset="77"/>
                <a:ea typeface="Palatino" pitchFamily="2" charset="77"/>
              </a:rPr>
            </a:br>
            <a:r>
              <a:rPr lang="de-DE" sz="2400" b="0" dirty="0">
                <a:latin typeface="Palatino" pitchFamily="2" charset="77"/>
                <a:ea typeface="Palatino" pitchFamily="2" charset="77"/>
              </a:rPr>
              <a:t>Was können Sie über die folgenden Presseagenturen herausfinden?</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AFP, Agence France-Presse GmbH. (Internationale Nachrichtenagentur)</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AP, Associated Press </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APA, Austria Presse Agentur GmbH</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ddp, Deutscher Depeschendienst GmbH</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dpa, Deutsche Presse-Agentur GmbH </a:t>
            </a:r>
          </a:p>
          <a:p>
            <a:pPr marL="342900" indent="-342900">
              <a:lnSpc>
                <a:spcPct val="100000"/>
              </a:lnSpc>
              <a:spcBef>
                <a:spcPts val="0"/>
              </a:spcBef>
              <a:spcAft>
                <a:spcPts val="600"/>
              </a:spcAft>
              <a:buFont typeface="Arial" panose="020B0604020202020204" pitchFamily="34" charset="0"/>
              <a:buChar char="•"/>
            </a:pPr>
            <a:r>
              <a:rPr lang="de-DE" sz="2400" b="0" dirty="0">
                <a:latin typeface="Palatino" pitchFamily="2" charset="77"/>
                <a:ea typeface="Palatino" pitchFamily="2" charset="77"/>
              </a:rPr>
              <a:t>epd, Evangelischer Pressedienst</a:t>
            </a:r>
          </a:p>
          <a:p>
            <a:pPr marL="342900" indent="-342900">
              <a:lnSpc>
                <a:spcPct val="100000"/>
              </a:lnSpc>
              <a:spcBef>
                <a:spcPts val="0"/>
              </a:spcBef>
              <a:spcAft>
                <a:spcPts val="600"/>
              </a:spcAft>
              <a:buFont typeface="Arial" panose="020B0604020202020204" pitchFamily="34" charset="0"/>
              <a:buChar char="•"/>
            </a:pPr>
            <a:r>
              <a:rPr lang="de-DE" sz="2400" b="0" dirty="0" err="1">
                <a:latin typeface="Palatino" pitchFamily="2" charset="77"/>
                <a:ea typeface="Palatino" pitchFamily="2" charset="77"/>
              </a:rPr>
              <a:t>idea</a:t>
            </a:r>
            <a:r>
              <a:rPr lang="de-DE" sz="2400" b="0" dirty="0">
                <a:latin typeface="Palatino" pitchFamily="2" charset="77"/>
                <a:ea typeface="Palatino" pitchFamily="2" charset="77"/>
              </a:rPr>
              <a:t> e.V., Evangelische Nachrichtenagentur</a:t>
            </a:r>
          </a:p>
        </p:txBody>
      </p:sp>
      <p:sp>
        <p:nvSpPr>
          <p:cNvPr id="3" name="Abgerundetes Rechteck">
            <a:extLst>
              <a:ext uri="{FF2B5EF4-FFF2-40B4-BE49-F238E27FC236}">
                <a16:creationId xmlns:a16="http://schemas.microsoft.com/office/drawing/2014/main" id="{14935AF7-B05F-EFFF-2E9D-7D86F054AEEE}"/>
              </a:ext>
            </a:extLst>
          </p:cNvPr>
          <p:cNvSpPr/>
          <p:nvPr/>
        </p:nvSpPr>
        <p:spPr>
          <a:xfrm>
            <a:off x="5222255" y="1120605"/>
            <a:ext cx="18489696" cy="2231898"/>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wird zur Nachricht?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Wer entscheidet, ob eine Nachricht neu, relevant, interessant genug ist, um veröffentlicht zu werden? Wie wird der Informationswert einer Nachricht bestimmt? </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61</a:t>
            </a:fld>
            <a:endParaRPr dirty="0"/>
          </a:p>
        </p:txBody>
      </p:sp>
      <p:sp>
        <p:nvSpPr>
          <p:cNvPr id="4" name="Abgerundetes Rechteck">
            <a:extLst>
              <a:ext uri="{FF2B5EF4-FFF2-40B4-BE49-F238E27FC236}">
                <a16:creationId xmlns:a16="http://schemas.microsoft.com/office/drawing/2014/main" id="{D3562516-9142-D683-D60B-D885E907998F}"/>
              </a:ext>
            </a:extLst>
          </p:cNvPr>
          <p:cNvSpPr/>
          <p:nvPr/>
        </p:nvSpPr>
        <p:spPr>
          <a:xfrm>
            <a:off x="11759952" y="3907171"/>
            <a:ext cx="11951999" cy="5791443"/>
          </a:xfrm>
          <a:prstGeom prst="roundRect">
            <a:avLst>
              <a:gd name="adj" fmla="val 6397"/>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hangingPunct="1">
              <a:lnSpc>
                <a:spcPct val="100000"/>
              </a:lnSpc>
              <a:spcBef>
                <a:spcPts val="600"/>
              </a:spcBef>
            </a:pPr>
            <a:r>
              <a:rPr lang="de-DE" sz="2400" dirty="0">
                <a:latin typeface="Trebuchet MS" panose="020B0703020202090204" pitchFamily="34" charset="0"/>
                <a:ea typeface="Palatino" pitchFamily="2" charset="77"/>
              </a:rPr>
              <a:t>Hinweis für Dozierende: </a:t>
            </a:r>
            <a:r>
              <a:rPr lang="de-DE" sz="2400" b="0" dirty="0">
                <a:latin typeface="Trebuchet MS" panose="020B0703020202090204" pitchFamily="34" charset="0"/>
                <a:ea typeface="Palatino" pitchFamily="2" charset="77"/>
              </a:rPr>
              <a:t>Für die Entscheidung, welche Ereignisse berichtenswert sind, haben sich bestimmte Selektionsmechanismen etabliert. Diese werden in dem </a:t>
            </a:r>
            <a:r>
              <a:rPr lang="de-DE" sz="2400" b="0" dirty="0">
                <a:latin typeface="Trebuchet MS" panose="020B0703020202090204" pitchFamily="34" charset="0"/>
                <a:ea typeface="Palatino" pitchFamily="2" charset="77"/>
                <a:hlinkClick r:id="rId3"/>
              </a:rPr>
              <a:t>Beitrag von MEDIEN360G </a:t>
            </a:r>
            <a:r>
              <a:rPr lang="de-DE" sz="2400" b="0" dirty="0">
                <a:latin typeface="Trebuchet MS" panose="020B0703020202090204" pitchFamily="34" charset="0"/>
                <a:ea typeface="Palatino" pitchFamily="2" charset="77"/>
              </a:rPr>
              <a:t>genauer vorgestellt. Zudem finden Sie dort Gespräche zum Nachrichtenwert mit dem Kommunikations-wissenschaftler Prof. Dr. </a:t>
            </a:r>
            <a:r>
              <a:rPr lang="de-DE" sz="2400" b="0" dirty="0" err="1">
                <a:latin typeface="Trebuchet MS" panose="020B0703020202090204" pitchFamily="34" charset="0"/>
                <a:ea typeface="Palatino" pitchFamily="2" charset="77"/>
              </a:rPr>
              <a:t>em</a:t>
            </a:r>
            <a:r>
              <a:rPr lang="de-DE" sz="2400" b="0" dirty="0">
                <a:latin typeface="Trebuchet MS" panose="020B0703020202090204" pitchFamily="34" charset="0"/>
                <a:ea typeface="Palatino" pitchFamily="2" charset="77"/>
              </a:rPr>
              <a:t>. Hans Mathias Kepplinger und der Kommunikationspsychologin Prof. Dr. Michaela Maier.</a:t>
            </a:r>
          </a:p>
          <a:p>
            <a:pPr lvl="0" hangingPunct="1">
              <a:lnSpc>
                <a:spcPct val="100000"/>
              </a:lnSpc>
              <a:spcBef>
                <a:spcPts val="600"/>
              </a:spcBef>
            </a:pPr>
            <a:r>
              <a:rPr lang="de-DE" sz="2400" b="0" dirty="0">
                <a:latin typeface="Trebuchet MS" panose="020B0703020202090204" pitchFamily="34" charset="0"/>
                <a:ea typeface="Palatino" pitchFamily="2" charset="77"/>
                <a:hlinkClick r:id="rId4"/>
              </a:rPr>
              <a:t>Die Initiative Nachrichtenwert</a:t>
            </a:r>
            <a:r>
              <a:rPr lang="de-DE" sz="2400" b="0" dirty="0">
                <a:latin typeface="Trebuchet MS" panose="020B0703020202090204" pitchFamily="34" charset="0"/>
                <a:ea typeface="Palatino" pitchFamily="2" charset="77"/>
              </a:rPr>
              <a:t> macht in ihren Top-Rankings auf Themen und Nachrichten aufmerksam, die in den Massenmedien vernachlässigt werden. </a:t>
            </a:r>
          </a:p>
          <a:p>
            <a:pPr lvl="0" hangingPunct="1">
              <a:lnSpc>
                <a:spcPct val="100000"/>
              </a:lnSpc>
              <a:spcBef>
                <a:spcPts val="600"/>
              </a:spcBef>
            </a:pPr>
            <a:r>
              <a:rPr lang="de-DE" sz="2400" b="0" dirty="0">
                <a:latin typeface="Trebuchet MS" panose="020B0703020202090204" pitchFamily="34" charset="0"/>
                <a:ea typeface="Palatino" pitchFamily="2" charset="77"/>
              </a:rPr>
              <a:t>Krieg, Corona-Pandemie, Klimakrise – die Nachrichtenlage lässt viele Menschen mutlos zurück, </a:t>
            </a:r>
            <a:r>
              <a:rPr lang="de-DE" sz="2400" dirty="0">
                <a:latin typeface="Trebuchet MS" panose="020B0703020202090204" pitchFamily="34" charset="0"/>
                <a:ea typeface="Palatino" pitchFamily="2" charset="77"/>
              </a:rPr>
              <a:t>konstruktiver Journalismus </a:t>
            </a:r>
            <a:r>
              <a:rPr lang="de-DE" sz="2400" b="0" dirty="0">
                <a:latin typeface="Trebuchet MS" panose="020B0703020202090204" pitchFamily="34" charset="0"/>
                <a:ea typeface="Palatino" pitchFamily="2" charset="77"/>
              </a:rPr>
              <a:t>soll die journalistische Berichterstattung lösungsorientierter und perspektivenreicher machen. </a:t>
            </a:r>
            <a:r>
              <a:rPr lang="de-DE" sz="2400" b="0" dirty="0">
                <a:latin typeface="Trebuchet MS" panose="020B0703020202090204" pitchFamily="34" charset="0"/>
                <a:ea typeface="Palatino" pitchFamily="2" charset="77"/>
                <a:hlinkClick r:id="rId5"/>
              </a:rPr>
              <a:t>Das bonn institute</a:t>
            </a:r>
            <a:r>
              <a:rPr lang="de-DE" sz="2400" b="0" dirty="0">
                <a:latin typeface="Trebuchet MS" panose="020B0703020202090204" pitchFamily="34" charset="0"/>
                <a:ea typeface="Palatino" pitchFamily="2" charset="77"/>
              </a:rPr>
              <a:t> informiert über Praxisbeispiele, Studien und Lösungsvorschläge.</a:t>
            </a:r>
          </a:p>
        </p:txBody>
      </p:sp>
      <p:sp>
        <p:nvSpPr>
          <p:cNvPr id="5" name="Abgerundetes Rechteck">
            <a:extLst>
              <a:ext uri="{FF2B5EF4-FFF2-40B4-BE49-F238E27FC236}">
                <a16:creationId xmlns:a16="http://schemas.microsoft.com/office/drawing/2014/main" id="{9AC8D276-D04C-ACD2-5D00-F14A7526D3B7}"/>
              </a:ext>
            </a:extLst>
          </p:cNvPr>
          <p:cNvSpPr/>
          <p:nvPr/>
        </p:nvSpPr>
        <p:spPr>
          <a:xfrm>
            <a:off x="11759952" y="10155601"/>
            <a:ext cx="11952000" cy="2823800"/>
          </a:xfrm>
          <a:prstGeom prst="roundRect">
            <a:avLst>
              <a:gd name="adj" fmla="val 13343"/>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703020202090204" pitchFamily="34" charset="0"/>
                <a:ea typeface="Palatino" pitchFamily="2" charset="77"/>
              </a:rPr>
              <a:t>Vertiefung: </a:t>
            </a:r>
            <a:r>
              <a:rPr lang="de-DE" sz="2400" b="0" dirty="0">
                <a:latin typeface="Trebuchet MS" panose="020B0703020202090204" pitchFamily="34" charset="0"/>
                <a:ea typeface="Palatino" pitchFamily="2" charset="77"/>
                <a:hlinkClick r:id="rId6"/>
              </a:rPr>
              <a:t>Dieses Materialblatt</a:t>
            </a:r>
            <a:r>
              <a:rPr lang="de-DE" sz="2400" b="0" dirty="0">
                <a:latin typeface="Trebuchet MS" panose="020B0703020202090204" pitchFamily="34" charset="0"/>
                <a:ea typeface="Palatino" pitchFamily="2" charset="77"/>
              </a:rPr>
              <a:t> von „Medien in die Schule“</a:t>
            </a:r>
            <a:r>
              <a:rPr lang="de-DE" sz="2400" b="0" i="1" dirty="0">
                <a:latin typeface="Trebuchet MS" panose="020B0703020202090204" pitchFamily="34" charset="0"/>
                <a:ea typeface="Palatino" pitchFamily="2" charset="77"/>
              </a:rPr>
              <a:t> </a:t>
            </a:r>
            <a:r>
              <a:rPr lang="de-DE" sz="2400" b="0" dirty="0">
                <a:latin typeface="Trebuchet MS" panose="020B0703020202090204" pitchFamily="34" charset="0"/>
                <a:ea typeface="Palatino" pitchFamily="2" charset="77"/>
              </a:rPr>
              <a:t>bietet vertiefende Informationen zu Nachrichtenagenturen.</a:t>
            </a:r>
          </a:p>
          <a:p>
            <a:pPr>
              <a:lnSpc>
                <a:spcPct val="100000"/>
              </a:lnSpc>
              <a:spcBef>
                <a:spcPts val="600"/>
              </a:spcBef>
            </a:pPr>
            <a:r>
              <a:rPr lang="de-DE" sz="2400" b="0" dirty="0">
                <a:latin typeface="Trebuchet MS" panose="020B0703020202090204" pitchFamily="34" charset="0"/>
                <a:ea typeface="Palatino" pitchFamily="2" charset="77"/>
              </a:rPr>
              <a:t>In dem </a:t>
            </a:r>
            <a:r>
              <a:rPr lang="de-DE" sz="2400" b="0" dirty="0">
                <a:latin typeface="Trebuchet MS" panose="020B0703020202090204" pitchFamily="34" charset="0"/>
                <a:ea typeface="Palatino" pitchFamily="2" charset="77"/>
                <a:hlinkClick r:id="rId7"/>
              </a:rPr>
              <a:t>logo!-Erklärvideo</a:t>
            </a:r>
            <a:r>
              <a:rPr lang="de-DE" sz="2400" b="0" dirty="0">
                <a:latin typeface="Trebuchet MS" panose="020B0703020202090204" pitchFamily="34" charset="0"/>
                <a:ea typeface="Palatino" pitchFamily="2" charset="77"/>
              </a:rPr>
              <a:t> werden die wichtigsten Informationen zu Nachrichtenagenturen zusammengefasst.</a:t>
            </a:r>
          </a:p>
          <a:p>
            <a:pPr>
              <a:lnSpc>
                <a:spcPct val="100000"/>
              </a:lnSpc>
              <a:spcBef>
                <a:spcPts val="600"/>
              </a:spcBef>
            </a:pPr>
            <a:r>
              <a:rPr lang="de-DE" sz="2400" b="0" dirty="0">
                <a:latin typeface="Trebuchet MS" panose="020B0703020202090204" pitchFamily="34" charset="0"/>
                <a:ea typeface="Palatino" pitchFamily="2" charset="77"/>
              </a:rPr>
              <a:t>In diesem Workshop der Reporterfabrik stellt Moderator und Journalist Daniel </a:t>
            </a:r>
            <a:r>
              <a:rPr lang="de-DE" sz="2400" b="0" dirty="0" err="1">
                <a:latin typeface="Trebuchet MS" panose="020B0703020202090204" pitchFamily="34" charset="0"/>
                <a:ea typeface="Palatino" pitchFamily="2" charset="77"/>
              </a:rPr>
              <a:t>Bröckerhoff</a:t>
            </a:r>
            <a:r>
              <a:rPr lang="de-DE" sz="2400" b="0" dirty="0">
                <a:latin typeface="Trebuchet MS" panose="020B0703020202090204" pitchFamily="34" charset="0"/>
                <a:ea typeface="Palatino" pitchFamily="2" charset="77"/>
              </a:rPr>
              <a:t> die grundlegenden Regeln des Nachrichtenmachens vor. </a:t>
            </a:r>
          </a:p>
        </p:txBody>
      </p:sp>
    </p:spTree>
    <p:extLst>
      <p:ext uri="{BB962C8B-B14F-4D97-AF65-F5344CB8AC3E}">
        <p14:creationId xmlns:p14="http://schemas.microsoft.com/office/powerpoint/2010/main" val="620603061"/>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a:extLst>
              <a:ext uri="{FF2B5EF4-FFF2-40B4-BE49-F238E27FC236}">
                <a16:creationId xmlns:a16="http://schemas.microsoft.com/office/drawing/2014/main" id="{71084773-3BA2-871D-BF2B-B94E2537B3B1}"/>
              </a:ext>
            </a:extLst>
          </p:cNvPr>
          <p:cNvSpPr/>
          <p:nvPr/>
        </p:nvSpPr>
        <p:spPr>
          <a:xfrm>
            <a:off x="5222254" y="3880668"/>
            <a:ext cx="8697937" cy="6721748"/>
          </a:xfrm>
          <a:prstGeom prst="roundRect">
            <a:avLst>
              <a:gd name="adj" fmla="val 8059"/>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pitchFamily="2" charset="77"/>
                <a:ea typeface="Palatino" pitchFamily="2" charset="77"/>
              </a:rPr>
              <a:t>Bilden Sie Gruppen und gehen Sie gemeinsam auf </a:t>
            </a:r>
            <a:r>
              <a:rPr lang="de-DE" sz="2400" b="0" dirty="0">
                <a:latin typeface="Palatino" pitchFamily="2" charset="77"/>
                <a:ea typeface="Palatino" pitchFamily="2" charset="77"/>
                <a:hlinkClick r:id="rId3"/>
              </a:rPr>
              <a:t>www.tagesschau.de / allemeldungen</a:t>
            </a:r>
            <a:r>
              <a:rPr lang="de-DE" sz="2400" b="0" dirty="0">
                <a:latin typeface="Palatino" pitchFamily="2" charset="77"/>
                <a:ea typeface="Palatino" pitchFamily="2" charset="77"/>
              </a:rPr>
              <a:t>. </a:t>
            </a:r>
          </a:p>
          <a:p>
            <a:pPr>
              <a:lnSpc>
                <a:spcPct val="100000"/>
              </a:lnSpc>
              <a:spcBef>
                <a:spcPts val="600"/>
              </a:spcBef>
              <a:spcAft>
                <a:spcPts val="600"/>
              </a:spcAft>
            </a:pPr>
            <a:r>
              <a:rPr lang="de-DE" sz="2400" b="0" dirty="0">
                <a:latin typeface="Palatino" pitchFamily="2" charset="77"/>
                <a:ea typeface="Palatino" pitchFamily="2" charset="77"/>
              </a:rPr>
              <a:t>Sie finden auf der Webseite über die verschiedenen Reiter eine Übersicht über tagesaktuelle Nachrichten. </a:t>
            </a:r>
          </a:p>
          <a:p>
            <a:pPr>
              <a:lnSpc>
                <a:spcPct val="100000"/>
              </a:lnSpc>
              <a:spcBef>
                <a:spcPts val="600"/>
              </a:spcBef>
              <a:spcAft>
                <a:spcPts val="600"/>
              </a:spcAft>
            </a:pPr>
            <a:r>
              <a:rPr lang="de-DE" sz="2400" b="0" dirty="0">
                <a:latin typeface="Palatino" pitchFamily="2" charset="77"/>
                <a:ea typeface="Palatino" pitchFamily="2" charset="77"/>
              </a:rPr>
              <a:t>Stellen Sie sich vor Ihre Gruppe sei eine Redaktion, die heute fünf Nachrichten in Ihre Sendung aufnehmen kann. </a:t>
            </a:r>
          </a:p>
          <a:p>
            <a:pPr>
              <a:lnSpc>
                <a:spcPct val="100000"/>
              </a:lnSpc>
              <a:spcBef>
                <a:spcPts val="600"/>
              </a:spcBef>
              <a:spcAft>
                <a:spcPts val="600"/>
              </a:spcAft>
            </a:pPr>
            <a:r>
              <a:rPr lang="de-DE" sz="2400" b="0" dirty="0">
                <a:latin typeface="Palatino" pitchFamily="2" charset="77"/>
                <a:ea typeface="Palatino" pitchFamily="2" charset="77"/>
              </a:rPr>
              <a:t>Diskutieren und entscheiden Sie gemeinsam, über welche Themen Sie heute berichten werden. In welcher Reihenfolge werden die Beiträge laufen?</a:t>
            </a:r>
          </a:p>
          <a:p>
            <a:pPr>
              <a:lnSpc>
                <a:spcPct val="100000"/>
              </a:lnSpc>
              <a:spcBef>
                <a:spcPts val="600"/>
              </a:spcBef>
              <a:spcAft>
                <a:spcPts val="600"/>
              </a:spcAft>
            </a:pPr>
            <a:r>
              <a:rPr lang="de-DE" sz="2400" b="0" dirty="0">
                <a:latin typeface="Palatino" pitchFamily="2" charset="77"/>
                <a:ea typeface="Palatino" pitchFamily="2" charset="77"/>
              </a:rPr>
              <a:t>Präsentieren Sie im Anschluss im Plenum Ihre Auswahl und begründen Sie, warum Sie sich für diese Nachrichtenabfolge entschieden haben.</a:t>
            </a:r>
          </a:p>
        </p:txBody>
      </p:sp>
      <p:sp>
        <p:nvSpPr>
          <p:cNvPr id="3" name="Abgerundetes Rechteck">
            <a:extLst>
              <a:ext uri="{FF2B5EF4-FFF2-40B4-BE49-F238E27FC236}">
                <a16:creationId xmlns:a16="http://schemas.microsoft.com/office/drawing/2014/main" id="{B3D9D8FD-BB41-EAD9-6749-3F3C1C591D8A}"/>
              </a:ext>
            </a:extLst>
          </p:cNvPr>
          <p:cNvSpPr/>
          <p:nvPr/>
        </p:nvSpPr>
        <p:spPr>
          <a:xfrm>
            <a:off x="5222255" y="1097360"/>
            <a:ext cx="17266270" cy="2231898"/>
          </a:xfrm>
          <a:prstGeom prst="roundRect">
            <a:avLst>
              <a:gd name="adj" fmla="val 23726"/>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Aufgabe: Auswahl von Nachrichten </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Wie bewerten Journalist*innen Nachrichteninhalte? Wonach misst sich die Relevanz, Aktualität und der Informationswert?</a:t>
            </a:r>
          </a:p>
        </p:txBody>
      </p:sp>
      <p:sp>
        <p:nvSpPr>
          <p:cNvPr id="5" name="Abgerundetes Rechteck">
            <a:extLst>
              <a:ext uri="{FF2B5EF4-FFF2-40B4-BE49-F238E27FC236}">
                <a16:creationId xmlns:a16="http://schemas.microsoft.com/office/drawing/2014/main" id="{DC88A9EA-51E6-FF4F-F0F2-936C90921388}"/>
              </a:ext>
            </a:extLst>
          </p:cNvPr>
          <p:cNvSpPr/>
          <p:nvPr/>
        </p:nvSpPr>
        <p:spPr>
          <a:xfrm>
            <a:off x="5222255" y="11130581"/>
            <a:ext cx="17255182" cy="1836193"/>
          </a:xfrm>
          <a:prstGeom prst="roundRect">
            <a:avLst>
              <a:gd name="adj" fmla="val 27155"/>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latin typeface="Trebuchet MS" panose="020B0703020202090204" pitchFamily="34" charset="0"/>
                <a:ea typeface="Palatino" pitchFamily="2" charset="77"/>
              </a:rPr>
              <a:t>Hinweis für Dozierende: </a:t>
            </a:r>
            <a:r>
              <a:rPr lang="de-DE" sz="2400" b="0" dirty="0">
                <a:latin typeface="Trebuchet MS" panose="020B0703020202090204" pitchFamily="34" charset="0"/>
              </a:rPr>
              <a:t>Mit der Unterrichtseinheit </a:t>
            </a:r>
            <a:r>
              <a:rPr lang="de-DE" sz="2400" b="0" dirty="0">
                <a:latin typeface="Trebuchet MS" panose="020B0703020202090204" pitchFamily="34" charset="0"/>
                <a:hlinkClick r:id="rId4"/>
              </a:rPr>
              <a:t>Nachrichtensendungen verstehen und selbst erstellen</a:t>
            </a:r>
            <a:r>
              <a:rPr lang="de-DE" sz="2400" b="0" dirty="0">
                <a:latin typeface="Trebuchet MS" panose="020B0703020202090204" pitchFamily="34" charset="0"/>
              </a:rPr>
              <a:t> von „Medien macht Schule“ können Sie diese Aufgabe mit einem Arbeitsblatt begleiten und weitere Module an die Materialsammlung anknüpfen.</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62</a:t>
            </a:fld>
            <a:endParaRPr/>
          </a:p>
        </p:txBody>
      </p:sp>
      <p:pic>
        <p:nvPicPr>
          <p:cNvPr id="4" name="Bild" descr="Bild">
            <a:extLst>
              <a:ext uri="{FF2B5EF4-FFF2-40B4-BE49-F238E27FC236}">
                <a16:creationId xmlns:a16="http://schemas.microsoft.com/office/drawing/2014/main" id="{F71A74BF-09D7-D2B7-FC49-68D7B2D8B44D}"/>
              </a:ext>
            </a:extLst>
          </p:cNvPr>
          <p:cNvPicPr>
            <a:picLocks noChangeAspect="1"/>
          </p:cNvPicPr>
          <p:nvPr/>
        </p:nvPicPr>
        <p:blipFill>
          <a:blip r:embed="rId5" cstate="print"/>
          <a:stretch>
            <a:fillRect/>
          </a:stretch>
        </p:blipFill>
        <p:spPr>
          <a:xfrm>
            <a:off x="5531720" y="4386397"/>
            <a:ext cx="900002" cy="900002"/>
          </a:xfrm>
          <a:prstGeom prst="rect">
            <a:avLst/>
          </a:prstGeom>
          <a:ln w="3175">
            <a:miter lim="400000"/>
          </a:ln>
        </p:spPr>
      </p:pic>
      <p:sp>
        <p:nvSpPr>
          <p:cNvPr id="6" name="Abgerundetes Rechteck">
            <a:extLst>
              <a:ext uri="{FF2B5EF4-FFF2-40B4-BE49-F238E27FC236}">
                <a16:creationId xmlns:a16="http://schemas.microsoft.com/office/drawing/2014/main" id="{BDFA00E2-5035-015B-19BA-7C5D0FCFF77E}"/>
              </a:ext>
            </a:extLst>
          </p:cNvPr>
          <p:cNvSpPr/>
          <p:nvPr/>
        </p:nvSpPr>
        <p:spPr>
          <a:xfrm>
            <a:off x="14496257" y="3853244"/>
            <a:ext cx="8136904" cy="6749172"/>
          </a:xfrm>
          <a:prstGeom prst="roundRect">
            <a:avLst>
              <a:gd name="adj" fmla="val 8146"/>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gn="ct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b="0" dirty="0">
              <a:latin typeface="Palatino"/>
            </a:endParaRPr>
          </a:p>
        </p:txBody>
      </p:sp>
    </p:spTree>
    <p:extLst>
      <p:ext uri="{BB962C8B-B14F-4D97-AF65-F5344CB8AC3E}">
        <p14:creationId xmlns:p14="http://schemas.microsoft.com/office/powerpoint/2010/main" val="3116520923"/>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a:extLst>
              <a:ext uri="{FF2B5EF4-FFF2-40B4-BE49-F238E27FC236}">
                <a16:creationId xmlns:a16="http://schemas.microsoft.com/office/drawing/2014/main" id="{3394056A-6761-88C5-E441-2F2F15E083C7}"/>
              </a:ext>
            </a:extLst>
          </p:cNvPr>
          <p:cNvSpPr/>
          <p:nvPr/>
        </p:nvSpPr>
        <p:spPr>
          <a:xfrm>
            <a:off x="5206999" y="4682927"/>
            <a:ext cx="11953553" cy="7647682"/>
          </a:xfrm>
          <a:prstGeom prst="roundRect">
            <a:avLst>
              <a:gd name="adj" fmla="val 7837"/>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fontAlgn="base" hangingPunct="1">
              <a:lnSpc>
                <a:spcPct val="100000"/>
              </a:lnSpc>
              <a:spcBef>
                <a:spcPts val="600"/>
              </a:spcBef>
              <a:spcAft>
                <a:spcPts val="600"/>
              </a:spcAft>
            </a:pPr>
            <a:r>
              <a:rPr lang="de-DE" sz="2400" b="0" dirty="0">
                <a:latin typeface="Palatino" pitchFamily="2" charset="77"/>
              </a:rPr>
              <a:t>Entscheiden Sie sich für eine Ihrer Nachrichten (siehe Aufgabe Folie 62). Können Sie alle sieben W-Fragen beantworten?</a:t>
            </a:r>
          </a:p>
          <a:p>
            <a:pPr lvl="0" fontAlgn="base" hangingPunct="1">
              <a:lnSpc>
                <a:spcPct val="100000"/>
              </a:lnSpc>
              <a:spcBef>
                <a:spcPts val="600"/>
              </a:spcBef>
              <a:spcAft>
                <a:spcPts val="600"/>
              </a:spcAft>
            </a:pPr>
            <a:endParaRPr lang="de-DE" sz="2400" b="0" dirty="0">
              <a:latin typeface="Palatino" pitchFamily="2" charset="77"/>
            </a:endParaRP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Wer hat etwas getan? Wer ist von etwas betroffen? </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Was (ist) passiert? </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Wie spielt es sich ab? (Einzelheiten)</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Wann und wo genau? </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Warum ist das so? (Ursache)</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Woher stammen diese Informationen? (Quelle)</a:t>
            </a:r>
          </a:p>
          <a:p>
            <a:pPr marL="342900" lvl="0" indent="-342900" fontAlgn="base" hangingPunct="1">
              <a:lnSpc>
                <a:spcPct val="100000"/>
              </a:lnSpc>
              <a:spcBef>
                <a:spcPts val="600"/>
              </a:spcBef>
              <a:spcAft>
                <a:spcPts val="600"/>
              </a:spcAft>
              <a:buFont typeface="Arial" panose="020B0604020202020204" pitchFamily="34" charset="0"/>
              <a:buChar char="•"/>
            </a:pPr>
            <a:r>
              <a:rPr lang="de-DE" sz="2400" b="0" dirty="0">
                <a:latin typeface="Palatino" pitchFamily="2" charset="77"/>
              </a:rPr>
              <a:t>Was heißt das und wie geht es weiter?</a:t>
            </a:r>
          </a:p>
          <a:p>
            <a:pPr lvl="0" fontAlgn="base" hangingPunct="1">
              <a:lnSpc>
                <a:spcPct val="100000"/>
              </a:lnSpc>
              <a:spcBef>
                <a:spcPts val="600"/>
              </a:spcBef>
              <a:spcAft>
                <a:spcPts val="600"/>
              </a:spcAft>
            </a:pPr>
            <a:endParaRPr lang="de-DE" sz="2400" b="0" dirty="0">
              <a:latin typeface="Palatino" pitchFamily="2" charset="77"/>
            </a:endParaRPr>
          </a:p>
          <a:p>
            <a:pPr marL="1080000" lvl="0" fontAlgn="base" hangingPunct="1">
              <a:lnSpc>
                <a:spcPct val="100000"/>
              </a:lnSpc>
              <a:spcBef>
                <a:spcPts val="600"/>
              </a:spcBef>
              <a:spcAft>
                <a:spcPts val="600"/>
              </a:spcAft>
            </a:pPr>
            <a:r>
              <a:rPr lang="de-DE" sz="2400" b="0" dirty="0">
                <a:latin typeface="Palatino" pitchFamily="2" charset="77"/>
              </a:rPr>
              <a:t>Diskutieren Sie im Plenum: Wo komme ich am besten an Informationen? Wer oder was eignet sich als Quelle?</a:t>
            </a:r>
          </a:p>
        </p:txBody>
      </p:sp>
      <p:sp>
        <p:nvSpPr>
          <p:cNvPr id="3" name="Abgerundetes Rechteck">
            <a:extLst>
              <a:ext uri="{FF2B5EF4-FFF2-40B4-BE49-F238E27FC236}">
                <a16:creationId xmlns:a16="http://schemas.microsoft.com/office/drawing/2014/main" id="{B940C4F0-1437-0DDE-D254-0DC86AE98238}"/>
              </a:ext>
            </a:extLst>
          </p:cNvPr>
          <p:cNvSpPr/>
          <p:nvPr/>
        </p:nvSpPr>
        <p:spPr>
          <a:xfrm>
            <a:off x="5222255" y="1120605"/>
            <a:ext cx="17266269" cy="304199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Wie recherchieren Journalist*innen?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Worauf achten Journalist*innen während ihrer Recherchen? Auf Sorgfalt und Genauigkeit: „Selbst mit Leuten reden ist besser als Informationen anderswo abschreiben. Wenn man etwas nicht versteht oder vergessen hat, sofort oder später nachfragen. Notizen machen, damit man nichts vergisst. Wer Fragen als Video-Interview stellt oder den Ton aufzeichnet, kann die Antworten hinterher natürlich noch mal anhören.“ (</a:t>
            </a:r>
            <a:r>
              <a:rPr lang="de-DE" sz="2400" b="0" dirty="0">
                <a:solidFill>
                  <a:schemeClr val="tx1"/>
                </a:solidFill>
                <a:latin typeface="Palatino" pitchFamily="2" charset="77"/>
                <a:ea typeface="Palatino" pitchFamily="2" charset="77"/>
                <a:hlinkClick r:id="rId3"/>
              </a:rPr>
              <a:t>Klickwinkel, Checkliste Recherche</a:t>
            </a:r>
            <a:r>
              <a:rPr lang="de-DE" sz="2400" b="0" dirty="0">
                <a:solidFill>
                  <a:schemeClr val="tx1"/>
                </a:solidFill>
                <a:latin typeface="Palatino" pitchFamily="2" charset="77"/>
                <a:ea typeface="Palatino" pitchFamily="2" charset="77"/>
              </a:rPr>
              <a:t>)</a:t>
            </a:r>
          </a:p>
        </p:txBody>
      </p:sp>
      <p:sp>
        <p:nvSpPr>
          <p:cNvPr id="4" name="Abgerundetes Rechteck">
            <a:extLst>
              <a:ext uri="{FF2B5EF4-FFF2-40B4-BE49-F238E27FC236}">
                <a16:creationId xmlns:a16="http://schemas.microsoft.com/office/drawing/2014/main" id="{08D07199-0235-CA1B-9D4A-B69C8A17E343}"/>
              </a:ext>
            </a:extLst>
          </p:cNvPr>
          <p:cNvSpPr/>
          <p:nvPr/>
        </p:nvSpPr>
        <p:spPr>
          <a:xfrm>
            <a:off x="17808624" y="4682928"/>
            <a:ext cx="4664644" cy="7647681"/>
          </a:xfrm>
          <a:prstGeom prst="roundRect">
            <a:avLst>
              <a:gd name="adj" fmla="val 9667"/>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dirty="0">
                <a:latin typeface="Trebuchet MS" panose="020B0703020202090204" pitchFamily="34" charset="0"/>
                <a:ea typeface="Palatino" pitchFamily="2" charset="77"/>
              </a:rPr>
              <a:t>Vertiefung:</a:t>
            </a:r>
          </a:p>
          <a:p>
            <a:pPr>
              <a:lnSpc>
                <a:spcPct val="100000"/>
              </a:lnSpc>
              <a:spcBef>
                <a:spcPts val="600"/>
              </a:spcBef>
              <a:spcAft>
                <a:spcPts val="600"/>
              </a:spcAft>
            </a:pPr>
            <a:r>
              <a:rPr lang="de-DE" sz="2400" b="0" dirty="0">
                <a:latin typeface="Trebuchet MS" panose="020B0703020202090204" pitchFamily="34" charset="0"/>
                <a:ea typeface="Palatino" pitchFamily="2" charset="77"/>
              </a:rPr>
              <a:t>Die Reporterfabrik (Reporter4you) bietet unter anderem Tutorials zu den Themen: </a:t>
            </a:r>
            <a:r>
              <a:rPr lang="de-DE" sz="2400" b="0" dirty="0">
                <a:latin typeface="Trebuchet MS" panose="020B0703020202090204" pitchFamily="34" charset="0"/>
                <a:ea typeface="Palatino" pitchFamily="2" charset="77"/>
                <a:hlinkClick r:id="rId4"/>
              </a:rPr>
              <a:t>Richtig recherchieren</a:t>
            </a:r>
            <a:r>
              <a:rPr lang="de-DE" sz="2400" b="0" dirty="0">
                <a:latin typeface="Trebuchet MS" panose="020B0703020202090204" pitchFamily="34" charset="0"/>
                <a:ea typeface="Palatino" pitchFamily="2" charset="77"/>
              </a:rPr>
              <a:t> und </a:t>
            </a:r>
            <a:r>
              <a:rPr lang="de-DE" sz="2400" b="0" dirty="0">
                <a:latin typeface="Trebuchet MS" panose="020B0703020202090204" pitchFamily="34" charset="0"/>
                <a:ea typeface="Palatino" pitchFamily="2" charset="77"/>
                <a:hlinkClick r:id="rId5"/>
              </a:rPr>
              <a:t>Wie man gut schreibt</a:t>
            </a:r>
            <a:endParaRPr lang="de-DE" sz="2400" b="0" dirty="0">
              <a:latin typeface="Trebuchet MS" panose="020B0703020202090204" pitchFamily="34" charset="0"/>
              <a:ea typeface="Palatino" pitchFamily="2" charset="77"/>
            </a:endParaRPr>
          </a:p>
          <a:p>
            <a:pPr>
              <a:lnSpc>
                <a:spcPct val="100000"/>
              </a:lnSpc>
              <a:spcBef>
                <a:spcPts val="600"/>
              </a:spcBef>
              <a:spcAft>
                <a:spcPts val="600"/>
              </a:spcAft>
            </a:pPr>
            <a:r>
              <a:rPr lang="de-DE" sz="2400" b="0" dirty="0">
                <a:latin typeface="Trebuchet MS" panose="020B0703020202090204" pitchFamily="34" charset="0"/>
                <a:ea typeface="Palatino" pitchFamily="2" charset="77"/>
              </a:rPr>
              <a:t>Mit dem Quiz von ARD </a:t>
            </a:r>
            <a:r>
              <a:rPr lang="de-DE" sz="2400" b="0" dirty="0" err="1">
                <a:latin typeface="Trebuchet MS" panose="020B0703020202090204" pitchFamily="34" charset="0"/>
                <a:ea typeface="Palatino" pitchFamily="2" charset="77"/>
              </a:rPr>
              <a:t>alpha</a:t>
            </a:r>
            <a:r>
              <a:rPr lang="de-DE" sz="2400" b="0" dirty="0">
                <a:latin typeface="Trebuchet MS" panose="020B0703020202090204" pitchFamily="34" charset="0"/>
                <a:ea typeface="Palatino" pitchFamily="2" charset="77"/>
              </a:rPr>
              <a:t> </a:t>
            </a:r>
            <a:r>
              <a:rPr lang="de-DE" sz="2400" b="0" dirty="0">
                <a:latin typeface="Trebuchet MS" panose="020B0703020202090204" pitchFamily="34" charset="0"/>
                <a:ea typeface="Palatino" pitchFamily="2" charset="77"/>
                <a:hlinkClick r:id="rId6"/>
              </a:rPr>
              <a:t>Recherche – Kennen Sie sich aus?</a:t>
            </a:r>
            <a:r>
              <a:rPr lang="de-DE" sz="2400" b="0" dirty="0">
                <a:latin typeface="Trebuchet MS" panose="020B0703020202090204" pitchFamily="34" charset="0"/>
                <a:ea typeface="Palatino" pitchFamily="2" charset="77"/>
              </a:rPr>
              <a:t> können Teilnehmende ihr Wissen auf die Probe stellen.</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63</a:t>
            </a:fld>
            <a:endParaRPr dirty="0"/>
          </a:p>
        </p:txBody>
      </p:sp>
      <p:pic>
        <p:nvPicPr>
          <p:cNvPr id="5" name="Bild" descr="Bild">
            <a:extLst>
              <a:ext uri="{FF2B5EF4-FFF2-40B4-BE49-F238E27FC236}">
                <a16:creationId xmlns:a16="http://schemas.microsoft.com/office/drawing/2014/main" id="{991BB11E-38F1-DED7-ACD7-69C8649DB350}"/>
              </a:ext>
            </a:extLst>
          </p:cNvPr>
          <p:cNvPicPr>
            <a:picLocks noChangeAspect="1"/>
          </p:cNvPicPr>
          <p:nvPr/>
        </p:nvPicPr>
        <p:blipFill>
          <a:blip r:embed="rId7" cstate="print"/>
          <a:stretch>
            <a:fillRect/>
          </a:stretch>
        </p:blipFill>
        <p:spPr>
          <a:xfrm>
            <a:off x="5639272" y="10710526"/>
            <a:ext cx="900002" cy="900002"/>
          </a:xfrm>
          <a:prstGeom prst="rect">
            <a:avLst/>
          </a:prstGeom>
          <a:ln w="3175">
            <a:miter lim="400000"/>
          </a:ln>
        </p:spPr>
      </p:pic>
    </p:spTree>
    <p:extLst>
      <p:ext uri="{BB962C8B-B14F-4D97-AF65-F5344CB8AC3E}">
        <p14:creationId xmlns:p14="http://schemas.microsoft.com/office/powerpoint/2010/main" val="296243803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D31762CE-3C73-3082-3C6E-4A5B2E46A56A}"/>
              </a:ext>
            </a:extLst>
          </p:cNvPr>
          <p:cNvSpPr/>
          <p:nvPr/>
        </p:nvSpPr>
        <p:spPr>
          <a:xfrm>
            <a:off x="5207000" y="4250729"/>
            <a:ext cx="11522076" cy="3824111"/>
          </a:xfrm>
          <a:prstGeom prst="roundRect">
            <a:avLst>
              <a:gd name="adj" fmla="val 15309"/>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lvl="0" hangingPunct="1">
              <a:lnSpc>
                <a:spcPct val="100000"/>
              </a:lnSpc>
              <a:spcBef>
                <a:spcPts val="600"/>
              </a:spcBef>
              <a:spcAft>
                <a:spcPts val="600"/>
              </a:spcAft>
              <a:defRPr/>
            </a:pPr>
            <a:r>
              <a:rPr lang="de-DE" sz="2400" b="0" dirty="0">
                <a:latin typeface="Palatino" pitchFamily="2" charset="77"/>
                <a:ea typeface="Palatino" pitchFamily="2" charset="77"/>
              </a:rPr>
              <a:t>Investigativ-Journalist*innen greifen oftmals gesellschaftlich relevante Themen aus Politik oder Wirtschaft auf. Durch hartnäckige und gründliche Recherchen decken sie Missstände, Skandale und Affären auf. </a:t>
            </a:r>
          </a:p>
          <a:p>
            <a:pPr lvl="0" hangingPunct="1">
              <a:lnSpc>
                <a:spcPct val="100000"/>
              </a:lnSpc>
              <a:spcBef>
                <a:spcPts val="600"/>
              </a:spcBef>
              <a:spcAft>
                <a:spcPts val="600"/>
              </a:spcAft>
              <a:defRPr/>
            </a:pPr>
            <a:r>
              <a:rPr lang="de-DE" sz="2400" b="0" dirty="0">
                <a:latin typeface="Palatino" pitchFamily="2" charset="77"/>
                <a:ea typeface="Palatino" pitchFamily="2" charset="77"/>
              </a:rPr>
              <a:t>Dabei arbeiten sie mit Quellen, die nicht öffentlich zugänglich sind oder der Geheimhaltung unterliegen. Im Investigativ-Journalismus erfolgen Recherchen meistens verdeckt und sind deutlich zeitaufwendiger. </a:t>
            </a:r>
          </a:p>
        </p:txBody>
      </p:sp>
      <p:sp>
        <p:nvSpPr>
          <p:cNvPr id="4" name="Abgerundetes Rechteck">
            <a:extLst>
              <a:ext uri="{FF2B5EF4-FFF2-40B4-BE49-F238E27FC236}">
                <a16:creationId xmlns:a16="http://schemas.microsoft.com/office/drawing/2014/main" id="{4CCC99EB-482B-6FA4-79A0-37A44B171271}"/>
              </a:ext>
            </a:extLst>
          </p:cNvPr>
          <p:cNvSpPr/>
          <p:nvPr/>
        </p:nvSpPr>
        <p:spPr>
          <a:xfrm>
            <a:off x="5222255" y="1120605"/>
            <a:ext cx="17986995"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Exkurs: Investigativ-Journalismus</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Haben Sie von den Recherchen zu Doping im deutschen Radsport, zur VW-Korruptionsaffäre oder den Panama-Papers gehört? An welche Aufdeckungen durch Journalismus können Sie sich erinnern? Was verbinden Sie mit dem Begriff Investigativ-Journalismus?</a:t>
            </a:r>
          </a:p>
        </p:txBody>
      </p:sp>
      <p:sp>
        <p:nvSpPr>
          <p:cNvPr id="6" name="Abgerundetes Rechteck">
            <a:extLst>
              <a:ext uri="{FF2B5EF4-FFF2-40B4-BE49-F238E27FC236}">
                <a16:creationId xmlns:a16="http://schemas.microsoft.com/office/drawing/2014/main" id="{B96579EB-EA4E-B470-9C59-148A414145B1}"/>
              </a:ext>
            </a:extLst>
          </p:cNvPr>
          <p:cNvSpPr/>
          <p:nvPr/>
        </p:nvSpPr>
        <p:spPr>
          <a:xfrm>
            <a:off x="17448584" y="4250730"/>
            <a:ext cx="5760666" cy="8728670"/>
          </a:xfrm>
          <a:prstGeom prst="roundRect">
            <a:avLst>
              <a:gd name="adj" fmla="val 8540"/>
            </a:avLst>
          </a:prstGeom>
          <a:ln w="31750" cap="rnd">
            <a:solidFill>
              <a:srgbClr val="000000"/>
            </a:solidFill>
            <a:prstDash val="lgDash"/>
          </a:ln>
        </p:spPr>
        <p:txBody>
          <a:bodyPr wrap="square" lIns="288000" tIns="216000" rIns="288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de-DE" sz="2400" dirty="0">
                <a:latin typeface="Trebuchet MS" panose="020B0703020202090204" pitchFamily="34" charset="0"/>
              </a:rPr>
              <a:t>Vertiefung: </a:t>
            </a:r>
          </a:p>
          <a:p>
            <a:pPr>
              <a:lnSpc>
                <a:spcPct val="100000"/>
              </a:lnSpc>
              <a:spcBef>
                <a:spcPts val="0"/>
              </a:spcBef>
              <a:spcAft>
                <a:spcPts val="600"/>
              </a:spcAft>
            </a:pPr>
            <a:r>
              <a:rPr lang="de-DE" sz="2400" b="0" dirty="0">
                <a:latin typeface="Trebuchet MS" panose="020B0703020202090204" pitchFamily="34" charset="0"/>
              </a:rPr>
              <a:t>CORRECTIV bietet einen </a:t>
            </a:r>
            <a:r>
              <a:rPr lang="de-DE" sz="2400" b="0" dirty="0">
                <a:latin typeface="Trebuchet MS" panose="020B0703020202090204" pitchFamily="34" charset="0"/>
                <a:hlinkClick r:id="rId3"/>
              </a:rPr>
              <a:t>kostenlosen Online-Workshop </a:t>
            </a:r>
            <a:r>
              <a:rPr lang="de-DE" sz="2400" b="0" dirty="0">
                <a:latin typeface="Trebuchet MS" panose="020B0703020202090204" pitchFamily="34" charset="0"/>
              </a:rPr>
              <a:t>zu investigativem Journalismus auf der Webseite der Reporterfabrik. Die Journalist*innen Marcus Bensmann und Gabriela Keller berichten aus ihren Erfahrungen und erklären: Wie erschließt man Quellen in Milieus, die einem misstrauisch oder feindselig begegnen? Was motiviert Whistleblower? Und wie schafft man Vertrauen, ohne die notwendige Distanz zu verlieren? </a:t>
            </a:r>
          </a:p>
          <a:p>
            <a:pPr>
              <a:lnSpc>
                <a:spcPct val="100000"/>
              </a:lnSpc>
              <a:spcBef>
                <a:spcPts val="0"/>
              </a:spcBef>
              <a:spcAft>
                <a:spcPts val="600"/>
              </a:spcAft>
            </a:pPr>
            <a:r>
              <a:rPr lang="de-DE" sz="2400" b="0" dirty="0">
                <a:latin typeface="Trebuchet MS" panose="020B0703020202090204" pitchFamily="34" charset="0"/>
                <a:hlinkClick r:id="rId4"/>
              </a:rPr>
              <a:t>In diesem Artikel </a:t>
            </a:r>
            <a:r>
              <a:rPr lang="de-DE" sz="2400" b="0" dirty="0">
                <a:latin typeface="Trebuchet MS" panose="020B0703020202090204" pitchFamily="34" charset="0"/>
              </a:rPr>
              <a:t>der Süddeutschen Zeitung werden vier Podcasts vorgestellt, in denen Journalist*innen von investigativen Recherchen und den Ergebnissen berichten. </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64</a:t>
            </a:fld>
            <a:endParaRPr dirty="0"/>
          </a:p>
        </p:txBody>
      </p:sp>
      <p:pic>
        <p:nvPicPr>
          <p:cNvPr id="5" name="Bild" descr="Bild">
            <a:extLst>
              <a:ext uri="{FF2B5EF4-FFF2-40B4-BE49-F238E27FC236}">
                <a16:creationId xmlns:a16="http://schemas.microsoft.com/office/drawing/2014/main" id="{E29A94A5-2D71-D555-7036-DFF934D15E9C}"/>
              </a:ext>
            </a:extLst>
          </p:cNvPr>
          <p:cNvPicPr>
            <a:picLocks noChangeAspect="1"/>
          </p:cNvPicPr>
          <p:nvPr/>
        </p:nvPicPr>
        <p:blipFill>
          <a:blip r:embed="rId5"/>
          <a:stretch>
            <a:fillRect/>
          </a:stretch>
        </p:blipFill>
        <p:spPr>
          <a:xfrm>
            <a:off x="5639272" y="4697760"/>
            <a:ext cx="900002" cy="900001"/>
          </a:xfrm>
          <a:prstGeom prst="rect">
            <a:avLst/>
          </a:prstGeom>
          <a:ln w="3175">
            <a:miter lim="400000"/>
          </a:ln>
        </p:spPr>
      </p:pic>
      <p:sp>
        <p:nvSpPr>
          <p:cNvPr id="11" name="Abgerundetes Rechteck">
            <a:extLst>
              <a:ext uri="{FF2B5EF4-FFF2-40B4-BE49-F238E27FC236}">
                <a16:creationId xmlns:a16="http://schemas.microsoft.com/office/drawing/2014/main" id="{F1E398A2-4007-BF4F-4362-4EE397EA9D83}"/>
              </a:ext>
            </a:extLst>
          </p:cNvPr>
          <p:cNvSpPr/>
          <p:nvPr/>
        </p:nvSpPr>
        <p:spPr>
          <a:xfrm>
            <a:off x="5206998" y="8568015"/>
            <a:ext cx="11522077" cy="4411385"/>
          </a:xfrm>
          <a:prstGeom prst="roundRect">
            <a:avLst>
              <a:gd name="adj" fmla="val 15309"/>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latin typeface="Palatino" pitchFamily="2" charset="77"/>
                <a:ea typeface="Palatino" pitchFamily="2" charset="77"/>
              </a:rPr>
              <a:t>Investigativ-Journalismus deckt Missstände von gesellschaftlichen Ausmaß auf. </a:t>
            </a:r>
            <a:r>
              <a:rPr lang="de-DE" sz="2400" b="0" dirty="0">
                <a:latin typeface="Palatino" pitchFamily="2" charset="77"/>
                <a:ea typeface="Palatino" pitchFamily="2" charset="77"/>
                <a:hlinkClick r:id="rId6"/>
              </a:rPr>
              <a:t>Dieser Artikel </a:t>
            </a:r>
            <a:r>
              <a:rPr lang="de-DE" sz="2400" b="0" dirty="0">
                <a:latin typeface="Palatino" pitchFamily="2" charset="77"/>
                <a:ea typeface="Palatino" pitchFamily="2" charset="77"/>
              </a:rPr>
              <a:t>auf der Webseite von Deutschlandfunkkultur gibt einen Eindruck der Arbeitsweise von investigativen Journalist*innen. </a:t>
            </a:r>
          </a:p>
          <a:p>
            <a:pPr>
              <a:lnSpc>
                <a:spcPct val="100000"/>
              </a:lnSpc>
              <a:spcBef>
                <a:spcPts val="600"/>
              </a:spcBef>
              <a:spcAft>
                <a:spcPts val="600"/>
              </a:spcAft>
            </a:pPr>
            <a:r>
              <a:rPr lang="de-DE" sz="2400" b="0" dirty="0">
                <a:latin typeface="Palatino" pitchFamily="2" charset="77"/>
                <a:ea typeface="Palatino" pitchFamily="2" charset="77"/>
              </a:rPr>
              <a:t>Im </a:t>
            </a:r>
            <a:r>
              <a:rPr lang="de-DE" sz="2400" b="0" dirty="0">
                <a:latin typeface="Palatino" pitchFamily="2" charset="77"/>
                <a:ea typeface="Palatino" pitchFamily="2" charset="77"/>
                <a:hlinkClick r:id="rId7"/>
              </a:rPr>
              <a:t>OMR-Podcast Media </a:t>
            </a:r>
            <a:r>
              <a:rPr lang="de-DE" sz="2400" b="0" dirty="0">
                <a:latin typeface="Palatino" pitchFamily="2" charset="77"/>
                <a:ea typeface="Palatino" pitchFamily="2" charset="77"/>
              </a:rPr>
              <a:t>ist der Investigativ-Journalist Daniel </a:t>
            </a:r>
            <a:r>
              <a:rPr lang="de-DE" sz="2400" b="0" dirty="0" err="1">
                <a:latin typeface="Palatino" pitchFamily="2" charset="77"/>
                <a:ea typeface="Palatino" pitchFamily="2" charset="77"/>
              </a:rPr>
              <a:t>Drepper</a:t>
            </a:r>
            <a:r>
              <a:rPr lang="de-DE" sz="2400" b="0" dirty="0">
                <a:latin typeface="Palatino" pitchFamily="2" charset="77"/>
                <a:ea typeface="Palatino" pitchFamily="2" charset="77"/>
              </a:rPr>
              <a:t> im Gespräch und gibt einen Eindruck in seinen Arbeitsalltag. </a:t>
            </a:r>
          </a:p>
          <a:p>
            <a:pPr>
              <a:lnSpc>
                <a:spcPct val="100000"/>
              </a:lnSpc>
              <a:spcBef>
                <a:spcPts val="600"/>
              </a:spcBef>
              <a:spcAft>
                <a:spcPts val="600"/>
              </a:spcAft>
            </a:pPr>
            <a:r>
              <a:rPr lang="de-DE" sz="2400" b="0" dirty="0">
                <a:latin typeface="Palatino" pitchFamily="2" charset="77"/>
                <a:ea typeface="Palatino" pitchFamily="2" charset="77"/>
              </a:rPr>
              <a:t>CORRECTIV ist das erste spendenfinanzierte Recherchezentrum in Deutschland. </a:t>
            </a:r>
            <a:r>
              <a:rPr lang="de-DE" sz="2400" b="0" dirty="0">
                <a:latin typeface="Palatino" pitchFamily="2" charset="77"/>
                <a:ea typeface="Palatino" pitchFamily="2" charset="77"/>
                <a:hlinkClick r:id="rId8"/>
              </a:rPr>
              <a:t>Auf der Webseite </a:t>
            </a:r>
            <a:r>
              <a:rPr lang="de-DE" sz="2400" b="0" dirty="0">
                <a:latin typeface="Palatino" pitchFamily="2" charset="77"/>
                <a:ea typeface="Palatino" pitchFamily="2" charset="77"/>
              </a:rPr>
              <a:t>finden Sie viele aktuelle Beispiele für investigativen Journalismus.</a:t>
            </a:r>
          </a:p>
          <a:p>
            <a:pPr>
              <a:lnSpc>
                <a:spcPct val="100000"/>
              </a:lnSpc>
              <a:spcBef>
                <a:spcPts val="600"/>
              </a:spcBef>
              <a:spcAft>
                <a:spcPts val="600"/>
              </a:spcAft>
            </a:pPr>
            <a:endParaRPr lang="de-DE" sz="2400" b="0" dirty="0">
              <a:latin typeface="Palatino" pitchFamily="2" charset="77"/>
              <a:ea typeface="Palatino" pitchFamily="2" charset="77"/>
            </a:endParaRPr>
          </a:p>
        </p:txBody>
      </p:sp>
    </p:spTree>
    <p:extLst>
      <p:ext uri="{BB962C8B-B14F-4D97-AF65-F5344CB8AC3E}">
        <p14:creationId xmlns:p14="http://schemas.microsoft.com/office/powerpoint/2010/main" val="1966151193"/>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a:extLst>
              <a:ext uri="{FF2B5EF4-FFF2-40B4-BE49-F238E27FC236}">
                <a16:creationId xmlns:a16="http://schemas.microsoft.com/office/drawing/2014/main" id="{3EC1ED52-8345-BA6D-3AE2-FD143054D65A}"/>
              </a:ext>
            </a:extLst>
          </p:cNvPr>
          <p:cNvSpPr/>
          <p:nvPr/>
        </p:nvSpPr>
        <p:spPr>
          <a:xfrm>
            <a:off x="5206999" y="4345982"/>
            <a:ext cx="11954347" cy="8344665"/>
          </a:xfrm>
          <a:prstGeom prst="roundRect">
            <a:avLst>
              <a:gd name="adj" fmla="val 6143"/>
            </a:avLst>
          </a:prstGeom>
          <a:solidFill>
            <a:srgbClr val="E9F2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lvl="0">
              <a:lnSpc>
                <a:spcPct val="100000"/>
              </a:lnSpc>
              <a:spcBef>
                <a:spcPts val="600"/>
              </a:spcBef>
              <a:spcAft>
                <a:spcPts val="600"/>
              </a:spcAft>
            </a:pPr>
            <a:r>
              <a:rPr lang="de-DE" sz="2400" b="0" dirty="0">
                <a:latin typeface="Palatino" pitchFamily="2" charset="77"/>
                <a:ea typeface="Palatino" pitchFamily="2" charset="77"/>
              </a:rPr>
              <a:t>Auf der Seite des Presserates können Sie sich einen Überblick über die ethischen Standards und die Beschwerdeabläufe verschaffen: „Die 16 Ziffern des Pressekodex sind Grundlage für die Beurteilung der bei uns eingereichten Beschwerden. Die meisten deutschen Verlage bekennen sich dazu, den Pressekodex zu achten.“ (</a:t>
            </a:r>
            <a:r>
              <a:rPr lang="de-DE" sz="2400" b="0" dirty="0">
                <a:latin typeface="Palatino" pitchFamily="2" charset="77"/>
                <a:ea typeface="Palatino" pitchFamily="2" charset="77"/>
                <a:hlinkClick r:id="rId3"/>
              </a:rPr>
              <a:t>Presserat</a:t>
            </a:r>
            <a:r>
              <a:rPr lang="de-DE" sz="2400" b="0" dirty="0">
                <a:latin typeface="Palatino" pitchFamily="2" charset="77"/>
                <a:ea typeface="Palatino" pitchFamily="2" charset="77"/>
              </a:rPr>
              <a:t>) Erklärung zum Presserat</a:t>
            </a:r>
          </a:p>
          <a:p>
            <a:pPr lvl="0">
              <a:lnSpc>
                <a:spcPct val="100000"/>
              </a:lnSpc>
              <a:spcBef>
                <a:spcPts val="600"/>
              </a:spcBef>
              <a:spcAft>
                <a:spcPts val="600"/>
              </a:spcAft>
            </a:pPr>
            <a:r>
              <a:rPr lang="de-DE" sz="2400" b="0" dirty="0">
                <a:latin typeface="Palatino" pitchFamily="2" charset="77"/>
                <a:ea typeface="Palatino" pitchFamily="2" charset="77"/>
              </a:rPr>
              <a:t>Unter </a:t>
            </a:r>
            <a:r>
              <a:rPr lang="de-DE" sz="2400" b="0" dirty="0">
                <a:latin typeface="Palatino" pitchFamily="2" charset="77"/>
                <a:ea typeface="Palatino" pitchFamily="2" charset="77"/>
                <a:hlinkClick r:id="rId4"/>
              </a:rPr>
              <a:t>Übersicht der Rügen </a:t>
            </a:r>
            <a:r>
              <a:rPr lang="de-DE" sz="2400" b="0" dirty="0">
                <a:latin typeface="Palatino" pitchFamily="2" charset="77"/>
                <a:ea typeface="Palatino" pitchFamily="2" charset="77"/>
              </a:rPr>
              <a:t>hat der Presserat alle Entscheidungen seit 1986 veröffentlicht. Hier können Beispiele rausgezogen werden, um die Teilnehmenden in Kleingruppen diskutieren zu lassen, ob sie in diesem Fall ebenfalls einen Verstoß gegen den Pressekodex sehen und wie dieser aussieht.</a:t>
            </a:r>
          </a:p>
          <a:p>
            <a:pPr lvl="0">
              <a:lnSpc>
                <a:spcPct val="100000"/>
              </a:lnSpc>
              <a:spcBef>
                <a:spcPts val="600"/>
              </a:spcBef>
              <a:spcAft>
                <a:spcPts val="600"/>
              </a:spcAft>
            </a:pPr>
            <a:r>
              <a:rPr lang="de-DE" sz="2400" b="0" dirty="0">
                <a:latin typeface="Palatino" pitchFamily="2" charset="77"/>
                <a:ea typeface="Palatino" pitchFamily="2" charset="77"/>
              </a:rPr>
              <a:t>In der </a:t>
            </a:r>
            <a:r>
              <a:rPr lang="de-DE" sz="2400" b="0" dirty="0">
                <a:latin typeface="Palatino" pitchFamily="2" charset="77"/>
                <a:ea typeface="Palatino" pitchFamily="2" charset="77"/>
                <a:hlinkClick r:id="rId5"/>
              </a:rPr>
              <a:t>Präsentation von Michael Neudecker </a:t>
            </a:r>
            <a:r>
              <a:rPr lang="de-DE" sz="2400" b="0" dirty="0">
                <a:latin typeface="Palatino" pitchFamily="2" charset="77"/>
                <a:ea typeface="Palatino" pitchFamily="2" charset="77"/>
              </a:rPr>
              <a:t>von der Süddeutschen Zeitung wird dargelegt, was Medien dürfen und was nicht. Der ehemalige Sportreporter zeigt dazu Beispiele aus der Berichterstattung über Michael Schumacher.</a:t>
            </a:r>
          </a:p>
          <a:p>
            <a:pPr>
              <a:lnSpc>
                <a:spcPct val="100000"/>
              </a:lnSpc>
              <a:spcBef>
                <a:spcPts val="600"/>
              </a:spcBef>
              <a:spcAft>
                <a:spcPts val="600"/>
              </a:spcAft>
            </a:pPr>
            <a:r>
              <a:rPr lang="de-DE" sz="2400" b="0" dirty="0">
                <a:latin typeface="Palatino" pitchFamily="2" charset="77"/>
                <a:ea typeface="Palatino" pitchFamily="2" charset="77"/>
              </a:rPr>
              <a:t>Die Initiative Topfvollgold wirft einen genauen Blick auf die deutsche Regenbogenpresse. Denn immer wieder basteln die Autor*innen dort Skandale, indem sie Tatsachen verdrehen. In der Serie </a:t>
            </a:r>
            <a:r>
              <a:rPr lang="de-DE" sz="2400" b="0" dirty="0">
                <a:latin typeface="Palatino" pitchFamily="2" charset="77"/>
                <a:ea typeface="Palatino" pitchFamily="2" charset="77"/>
                <a:hlinkClick r:id="rId6"/>
              </a:rPr>
              <a:t>Schlagzeilenbasteln</a:t>
            </a:r>
            <a:r>
              <a:rPr lang="de-DE" sz="2400" b="0" dirty="0">
                <a:latin typeface="Palatino" pitchFamily="2" charset="77"/>
                <a:ea typeface="Palatino" pitchFamily="2" charset="77"/>
              </a:rPr>
              <a:t> decken Mats Schönauer und Moritz </a:t>
            </a:r>
            <a:r>
              <a:rPr lang="de-DE" sz="2400" b="0" dirty="0" err="1">
                <a:latin typeface="Palatino" pitchFamily="2" charset="77"/>
                <a:ea typeface="Palatino" pitchFamily="2" charset="77"/>
              </a:rPr>
              <a:t>Tschermak</a:t>
            </a:r>
            <a:r>
              <a:rPr lang="de-DE" sz="2400" b="0" dirty="0">
                <a:latin typeface="Palatino" pitchFamily="2" charset="77"/>
                <a:ea typeface="Palatino" pitchFamily="2" charset="77"/>
              </a:rPr>
              <a:t> die Fakten hinter den konstruierten Geschichten auf. </a:t>
            </a:r>
          </a:p>
        </p:txBody>
      </p:sp>
      <p:sp>
        <p:nvSpPr>
          <p:cNvPr id="3" name="Abgerundetes Rechteck">
            <a:extLst>
              <a:ext uri="{FF2B5EF4-FFF2-40B4-BE49-F238E27FC236}">
                <a16:creationId xmlns:a16="http://schemas.microsoft.com/office/drawing/2014/main" id="{999D2AA6-BB11-3E95-1BEB-0DC0CDE3A612}"/>
              </a:ext>
            </a:extLst>
          </p:cNvPr>
          <p:cNvSpPr/>
          <p:nvPr/>
        </p:nvSpPr>
        <p:spPr>
          <a:xfrm>
            <a:off x="5222255" y="1120605"/>
            <a:ext cx="17986425" cy="2636949"/>
          </a:xfrm>
          <a:prstGeom prst="roundRect">
            <a:avLst>
              <a:gd name="adj" fmla="val 15532"/>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g. Was ist der Pressekodex?</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 Deutschland hat man sich auf einen einheitlichen Pressekodex geeinigt, der legt ethische Standards für den Journalismus fest. Auf der Seite des Pressekodex sind die 16 Ziffern nachzulesen, sie beinhalten unter anderem die Achtung der Menschenwürde, die Unschuldsvermutung, Opferschutz sowie die Trennung von Werbung und Redaktion</a:t>
            </a:r>
          </a:p>
        </p:txBody>
      </p:sp>
      <p:sp>
        <p:nvSpPr>
          <p:cNvPr id="4" name="Abgerundetes Rechteck">
            <a:extLst>
              <a:ext uri="{FF2B5EF4-FFF2-40B4-BE49-F238E27FC236}">
                <a16:creationId xmlns:a16="http://schemas.microsoft.com/office/drawing/2014/main" id="{08252140-8055-74E0-4243-B8584C592C7B}"/>
              </a:ext>
            </a:extLst>
          </p:cNvPr>
          <p:cNvSpPr/>
          <p:nvPr/>
        </p:nvSpPr>
        <p:spPr>
          <a:xfrm>
            <a:off x="17736616" y="4345983"/>
            <a:ext cx="5472064" cy="8344665"/>
          </a:xfrm>
          <a:prstGeom prst="roundRect">
            <a:avLst>
              <a:gd name="adj" fmla="val 9220"/>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hangingPunct="1">
              <a:lnSpc>
                <a:spcPct val="100000"/>
              </a:lnSpc>
              <a:spcBef>
                <a:spcPts val="600"/>
              </a:spcBef>
              <a:spcAft>
                <a:spcPts val="600"/>
              </a:spcAft>
            </a:pPr>
            <a:r>
              <a:rPr lang="de-DE" sz="2400" dirty="0">
                <a:latin typeface="Trebuchet MS" panose="020B0703020202090204" pitchFamily="34" charset="0"/>
              </a:rPr>
              <a:t>Vertiefung: </a:t>
            </a:r>
          </a:p>
          <a:p>
            <a:pPr hangingPunct="1">
              <a:lnSpc>
                <a:spcPct val="100000"/>
              </a:lnSpc>
              <a:spcBef>
                <a:spcPts val="600"/>
              </a:spcBef>
              <a:spcAft>
                <a:spcPts val="600"/>
              </a:spcAft>
            </a:pPr>
            <a:r>
              <a:rPr lang="de-DE" sz="2400" b="0" i="1" dirty="0">
                <a:latin typeface="Trebuchet MS" panose="020B0703020202090204" pitchFamily="34" charset="0"/>
              </a:rPr>
              <a:t>Medien mit Schule </a:t>
            </a:r>
            <a:r>
              <a:rPr lang="de-DE" sz="2400" b="0" dirty="0">
                <a:latin typeface="Trebuchet MS" panose="020B0703020202090204" pitchFamily="34" charset="0"/>
              </a:rPr>
              <a:t>hat eine </a:t>
            </a:r>
            <a:r>
              <a:rPr lang="de-DE" sz="2400" b="0" dirty="0">
                <a:latin typeface="Trebuchet MS" panose="020B0703020202090204" pitchFamily="34" charset="0"/>
                <a:hlinkClick r:id="rId7"/>
              </a:rPr>
              <a:t>eigene Unterrichtseinheit </a:t>
            </a:r>
            <a:r>
              <a:rPr lang="de-DE" sz="2400" b="0" dirty="0">
                <a:latin typeface="Trebuchet MS" panose="020B0703020202090204" pitchFamily="34" charset="0"/>
              </a:rPr>
              <a:t>zu dem Thema Pressekodex veröffentlicht inklusive eines Quiz und Arbeitsblättern.</a:t>
            </a:r>
          </a:p>
          <a:p>
            <a:pPr hangingPunct="1">
              <a:lnSpc>
                <a:spcPct val="100000"/>
              </a:lnSpc>
              <a:spcBef>
                <a:spcPts val="600"/>
              </a:spcBef>
              <a:spcAft>
                <a:spcPts val="600"/>
              </a:spcAft>
            </a:pPr>
            <a:r>
              <a:rPr lang="de-DE" sz="2400" b="0" dirty="0">
                <a:latin typeface="Trebuchet MS" panose="020B0703020202090204" pitchFamily="34" charset="0"/>
              </a:rPr>
              <a:t>Als Vertiefung bietet es sich an, die Teilnehmenden einen eigenen Pressekodex entwickeln zu lassen. Material zur Gestaltung der Aufgabe hat das Institut für Kommunikationswissenschaft der Freien Universität Berlin in Form eines </a:t>
            </a:r>
            <a:r>
              <a:rPr lang="de-DE" sz="2400" b="0" dirty="0">
                <a:latin typeface="Trebuchet MS" panose="020B0703020202090204" pitchFamily="34" charset="0"/>
                <a:hlinkClick r:id="rId8"/>
              </a:rPr>
              <a:t>Arbeitsblattes</a:t>
            </a:r>
            <a:r>
              <a:rPr lang="de-DE" sz="2400" b="0" dirty="0">
                <a:latin typeface="Trebuchet MS" panose="020B0703020202090204" pitchFamily="34" charset="0"/>
              </a:rPr>
              <a:t> vorgelegt. </a:t>
            </a:r>
          </a:p>
        </p:txBody>
      </p:sp>
      <p:sp>
        <p:nvSpPr>
          <p:cNvPr id="144"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65</a:t>
            </a:fld>
            <a:endParaRPr dirty="0"/>
          </a:p>
        </p:txBody>
      </p:sp>
    </p:spTree>
    <p:extLst>
      <p:ext uri="{BB962C8B-B14F-4D97-AF65-F5344CB8AC3E}">
        <p14:creationId xmlns:p14="http://schemas.microsoft.com/office/powerpoint/2010/main" val="474916220"/>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449ED-C276-020E-9574-8A4465AF254B}"/>
              </a:ext>
            </a:extLst>
          </p:cNvPr>
          <p:cNvSpPr>
            <a:spLocks noGrp="1" noRot="1" noMove="1" noResize="1" noEditPoints="1" noAdjustHandles="1" noChangeArrowheads="1" noChangeShapeType="1"/>
          </p:cNvSpPr>
          <p:nvPr>
            <p:ph type="title"/>
          </p:nvPr>
        </p:nvSpPr>
        <p:spPr/>
        <p:txBody>
          <a:bodyPr/>
          <a:lstStyle/>
          <a:p>
            <a:r>
              <a:rPr lang="de-DE" dirty="0"/>
              <a:t>Desinformation erkennen</a:t>
            </a:r>
          </a:p>
        </p:txBody>
      </p:sp>
      <p:sp>
        <p:nvSpPr>
          <p:cNvPr id="158"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66</a:t>
            </a:fld>
            <a:endParaRPr dirty="0"/>
          </a:p>
        </p:txBody>
      </p:sp>
      <p:sp>
        <p:nvSpPr>
          <p:cNvPr id="3" name="Abgerundetes Rechteck">
            <a:extLst>
              <a:ext uri="{FF2B5EF4-FFF2-40B4-BE49-F238E27FC236}">
                <a16:creationId xmlns:a16="http://schemas.microsoft.com/office/drawing/2014/main" id="{D0E3D8A6-9B62-79AC-595D-489952436933}"/>
              </a:ext>
            </a:extLst>
          </p:cNvPr>
          <p:cNvSpPr>
            <a:spLocks noGrp="1" noRot="1" noMove="1" noResize="1" noEditPoints="1" noAdjustHandles="1" noChangeArrowheads="1" noChangeShapeType="1"/>
          </p:cNvSpPr>
          <p:nvPr/>
        </p:nvSpPr>
        <p:spPr>
          <a:xfrm>
            <a:off x="11069960" y="6858000"/>
            <a:ext cx="10657184" cy="4752461"/>
          </a:xfrm>
          <a:prstGeom prst="roundRect">
            <a:avLst>
              <a:gd name="adj" fmla="val 11639"/>
            </a:avLst>
          </a:prstGeom>
          <a:solidFill>
            <a:srgbClr val="D7E4CB"/>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Alles Desinformation? Einführung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Über Desinformation sprechen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Was macht gezielte Desinformation aus?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Desinformation erkennen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Beispiele 1-2 zu Desinformation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Rechtslage</a:t>
            </a:r>
            <a:endParaRPr sz="3200" spc="0" dirty="0">
              <a:latin typeface="Trebuchet MS" panose="020B0703020202090204" pitchFamily="34" charset="0"/>
            </a:endParaRPr>
          </a:p>
        </p:txBody>
      </p:sp>
      <p:sp>
        <p:nvSpPr>
          <p:cNvPr id="4" name="Textplatzhalter 2">
            <a:extLst>
              <a:ext uri="{FF2B5EF4-FFF2-40B4-BE49-F238E27FC236}">
                <a16:creationId xmlns:a16="http://schemas.microsoft.com/office/drawing/2014/main" id="{F0AF3383-2EAA-2F6E-F5C5-2CE8A753CD48}"/>
              </a:ext>
            </a:extLst>
          </p:cNvPr>
          <p:cNvSpPr>
            <a:spLocks noGrp="1" noRot="1" noMove="1" noResize="1" noEditPoints="1" noAdjustHandles="1" noChangeArrowheads="1" noChangeShapeType="1"/>
          </p:cNvSpPr>
          <p:nvPr>
            <p:ph type="body" sz="quarter" idx="10"/>
          </p:nvPr>
        </p:nvSpPr>
        <p:spPr>
          <a:xfrm>
            <a:off x="1751013" y="8081963"/>
            <a:ext cx="5400675" cy="3313112"/>
          </a:xfrm>
        </p:spPr>
        <p:txBody>
          <a:bodyPr/>
          <a:lstStyle/>
          <a:p>
            <a:r>
              <a:rPr lang="de-DE" dirty="0"/>
              <a:t>Nicht alle Nachrichten und Informationen können oder wollen zum Erkenntnisgewinn beitragen – in diesem Modul steht die gezielte Desinformation im Netz im Mittelpunkt, wofür sich der Begriff Fake News etabliert hat. Wie lassen sie sich erkennen und sind sie überhaupt rechtens?</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67</a:t>
            </a:fld>
            <a:endParaRPr/>
          </a:p>
        </p:txBody>
      </p:sp>
      <p:sp>
        <p:nvSpPr>
          <p:cNvPr id="3" name="Abgerundetes Rechteck">
            <a:extLst>
              <a:ext uri="{FF2B5EF4-FFF2-40B4-BE49-F238E27FC236}">
                <a16:creationId xmlns:a16="http://schemas.microsoft.com/office/drawing/2014/main" id="{51F60CB5-44A7-752C-E095-90AB9BC6CC06}"/>
              </a:ext>
            </a:extLst>
          </p:cNvPr>
          <p:cNvSpPr/>
          <p:nvPr/>
        </p:nvSpPr>
        <p:spPr>
          <a:xfrm>
            <a:off x="5222253" y="3248158"/>
            <a:ext cx="17266271" cy="6562170"/>
          </a:xfrm>
          <a:prstGeom prst="roundRect">
            <a:avLst>
              <a:gd name="adj" fmla="val 6397"/>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1200"/>
              </a:spcBef>
              <a:spcAft>
                <a:spcPts val="1200"/>
              </a:spcAft>
              <a:buSzPct val="25000"/>
            </a:pPr>
            <a:r>
              <a:rPr lang="de-DE" sz="2400" dirty="0">
                <a:solidFill>
                  <a:schemeClr val="tx1"/>
                </a:solidFill>
                <a:latin typeface="Trebuchet MS" panose="020B0603020202020204" pitchFamily="34" charset="0"/>
              </a:rPr>
              <a:t>Hinweis für Dozierende / Information zur Einführung: </a:t>
            </a:r>
          </a:p>
          <a:p>
            <a:pPr marL="457200" indent="-457200">
              <a:lnSpc>
                <a:spcPct val="100000"/>
              </a:lnSpc>
              <a:spcBef>
                <a:spcPts val="1200"/>
              </a:spcBef>
              <a:spcAft>
                <a:spcPts val="1200"/>
              </a:spcAft>
              <a:buSzPct val="100000"/>
              <a:buFont typeface="Arial" panose="020B0604020202020204" pitchFamily="34" charset="0"/>
              <a:buChar char="•"/>
            </a:pPr>
            <a:r>
              <a:rPr lang="de-DE" sz="2400" b="0" dirty="0">
                <a:solidFill>
                  <a:schemeClr val="tx1"/>
                </a:solidFill>
                <a:latin typeface="Trebuchet MS" panose="020B0603020202020204" pitchFamily="34" charset="0"/>
              </a:rPr>
              <a:t>Im </a:t>
            </a:r>
            <a:r>
              <a:rPr lang="de-DE" sz="2400" b="0" dirty="0">
                <a:solidFill>
                  <a:schemeClr val="tx1"/>
                </a:solidFill>
                <a:latin typeface="Trebuchet MS" panose="020B0603020202020204" pitchFamily="34" charset="0"/>
                <a:hlinkClick r:id="rId3"/>
              </a:rPr>
              <a:t>Themenbereich „Desinformation“</a:t>
            </a:r>
            <a:r>
              <a:rPr lang="de-DE" sz="2400" b="0" dirty="0">
                <a:solidFill>
                  <a:schemeClr val="tx1"/>
                </a:solidFill>
                <a:latin typeface="Trebuchet MS" panose="020B0603020202020204" pitchFamily="34" charset="0"/>
              </a:rPr>
              <a:t> der Landesanstalt für Medien NRW finden sich (laufend aktualisiert) Definitionen, Nachrichten und Studien.</a:t>
            </a:r>
          </a:p>
          <a:p>
            <a:pPr marL="457200" indent="-457200">
              <a:lnSpc>
                <a:spcPct val="100000"/>
              </a:lnSpc>
              <a:spcBef>
                <a:spcPts val="1200"/>
              </a:spcBef>
              <a:spcAft>
                <a:spcPts val="1200"/>
              </a:spcAft>
              <a:buSzPct val="100000"/>
              <a:buFont typeface="Arial" panose="020B0604020202020204" pitchFamily="34" charset="0"/>
              <a:buChar char="•"/>
            </a:pPr>
            <a:r>
              <a:rPr lang="de-DE" sz="2400" b="0" dirty="0">
                <a:solidFill>
                  <a:schemeClr val="tx1"/>
                </a:solidFill>
                <a:latin typeface="Trebuchet MS" panose="020B0603020202020204" pitchFamily="34" charset="0"/>
              </a:rPr>
              <a:t>Typologie </a:t>
            </a:r>
            <a:r>
              <a:rPr lang="de-DE" sz="2400" b="0" dirty="0">
                <a:solidFill>
                  <a:schemeClr val="tx1"/>
                </a:solidFill>
                <a:latin typeface="Trebuchet MS" panose="020B0603020202020204" pitchFamily="34" charset="0"/>
                <a:hlinkClick r:id="rId4"/>
              </a:rPr>
              <a:t>„7 Arten von Fehl- und Desinformationen“</a:t>
            </a:r>
            <a:r>
              <a:rPr lang="de-DE" sz="2400" b="0" dirty="0">
                <a:solidFill>
                  <a:schemeClr val="tx1"/>
                </a:solidFill>
                <a:latin typeface="Trebuchet MS" panose="020B0603020202020204" pitchFamily="34" charset="0"/>
              </a:rPr>
              <a:t> von Claire </a:t>
            </a:r>
            <a:r>
              <a:rPr lang="de-DE" sz="2400" b="0" dirty="0" err="1">
                <a:solidFill>
                  <a:schemeClr val="tx1"/>
                </a:solidFill>
                <a:latin typeface="Trebuchet MS" panose="020B0603020202020204" pitchFamily="34" charset="0"/>
              </a:rPr>
              <a:t>Wardle</a:t>
            </a:r>
            <a:r>
              <a:rPr lang="de-DE" sz="2400" b="0" dirty="0">
                <a:solidFill>
                  <a:schemeClr val="tx1"/>
                </a:solidFill>
                <a:latin typeface="Trebuchet MS" panose="020B0603020202020204" pitchFamily="34" charset="0"/>
              </a:rPr>
              <a:t> für „First </a:t>
            </a:r>
            <a:r>
              <a:rPr lang="de-DE" sz="2400" b="0" dirty="0" err="1">
                <a:solidFill>
                  <a:schemeClr val="tx1"/>
                </a:solidFill>
                <a:latin typeface="Trebuchet MS" panose="020B0603020202020204" pitchFamily="34" charset="0"/>
              </a:rPr>
              <a:t>Draft</a:t>
            </a:r>
            <a:r>
              <a:rPr lang="de-DE" sz="2400" b="0" dirty="0">
                <a:solidFill>
                  <a:schemeClr val="tx1"/>
                </a:solidFill>
                <a:latin typeface="Trebuchet MS" panose="020B0603020202020204" pitchFamily="34" charset="0"/>
              </a:rPr>
              <a:t> News“ (in deutscher Übersetzung).</a:t>
            </a:r>
          </a:p>
          <a:p>
            <a:pPr marL="457200" indent="-457200">
              <a:lnSpc>
                <a:spcPct val="100000"/>
              </a:lnSpc>
              <a:spcBef>
                <a:spcPts val="1200"/>
              </a:spcBef>
              <a:spcAft>
                <a:spcPts val="1200"/>
              </a:spcAft>
              <a:buSzPct val="100000"/>
              <a:buFont typeface="Arial" panose="020B0604020202020204" pitchFamily="34" charset="0"/>
              <a:buChar char="•"/>
            </a:pPr>
            <a:r>
              <a:rPr lang="de-DE" sz="2400" b="0" dirty="0">
                <a:solidFill>
                  <a:schemeClr val="tx1"/>
                </a:solidFill>
                <a:latin typeface="Trebuchet MS" panose="020B0603020202020204" pitchFamily="34" charset="0"/>
              </a:rPr>
              <a:t>Die europäische Initiative Klicksafe, an der sich in Deutschland mehrere Landesmedienanstalten beteiligen, bietet ebenfalls einen breiten Einstieg ins Thema: </a:t>
            </a:r>
            <a:r>
              <a:rPr lang="de-DE" sz="2400" b="0" dirty="0">
                <a:solidFill>
                  <a:schemeClr val="tx1"/>
                </a:solidFill>
                <a:latin typeface="Trebuchet MS" panose="020B0603020202020204" pitchFamily="34" charset="0"/>
                <a:hlinkClick r:id="rId5"/>
              </a:rPr>
              <a:t>Desinformation und Meinung.</a:t>
            </a:r>
            <a:r>
              <a:rPr lang="de-DE" sz="2400" b="0" dirty="0">
                <a:solidFill>
                  <a:schemeClr val="tx1"/>
                </a:solidFill>
                <a:latin typeface="Trebuchet MS" panose="020B0603020202020204" pitchFamily="34" charset="0"/>
              </a:rPr>
              <a:t> Informationen und Tipps – von Deep Fakes bis Fake News.</a:t>
            </a:r>
          </a:p>
          <a:p>
            <a:pPr marL="457200" indent="-457200">
              <a:lnSpc>
                <a:spcPct val="100000"/>
              </a:lnSpc>
              <a:spcBef>
                <a:spcPts val="1200"/>
              </a:spcBef>
              <a:spcAft>
                <a:spcPts val="1200"/>
              </a:spcAft>
              <a:buSzPct val="100000"/>
              <a:buFont typeface="Arial" panose="020B0604020202020204" pitchFamily="34" charset="0"/>
              <a:buChar char="•"/>
            </a:pPr>
            <a:r>
              <a:rPr lang="de-DE" sz="2400" b="0" dirty="0">
                <a:solidFill>
                  <a:schemeClr val="tx1"/>
                </a:solidFill>
                <a:latin typeface="Trebuchet MS" panose="020B0603020202020204" pitchFamily="34" charset="0"/>
              </a:rPr>
              <a:t>Umfassendes Material bietet die </a:t>
            </a:r>
            <a:r>
              <a:rPr lang="de-DE" sz="2400" b="0" dirty="0" err="1">
                <a:solidFill>
                  <a:schemeClr val="tx1"/>
                </a:solidFill>
                <a:latin typeface="Trebuchet MS" panose="020B0603020202020204" pitchFamily="34" charset="0"/>
              </a:rPr>
              <a:t>Modulbox</a:t>
            </a:r>
            <a:r>
              <a:rPr lang="de-DE" sz="2400" b="0" dirty="0">
                <a:solidFill>
                  <a:schemeClr val="tx1"/>
                </a:solidFill>
                <a:latin typeface="Trebuchet MS" panose="020B0603020202020204" pitchFamily="34" charset="0"/>
              </a:rPr>
              <a:t> „Politische Medienbildung für Jugendliche. Auf </a:t>
            </a:r>
            <a:r>
              <a:rPr lang="de-DE" sz="2400" b="0" dirty="0" err="1">
                <a:solidFill>
                  <a:schemeClr val="tx1"/>
                </a:solidFill>
                <a:latin typeface="Trebuchet MS" panose="020B0603020202020204" pitchFamily="34" charset="0"/>
              </a:rPr>
              <a:t>Hate</a:t>
            </a:r>
            <a:r>
              <a:rPr lang="de-DE" sz="2400" b="0" dirty="0">
                <a:solidFill>
                  <a:schemeClr val="tx1"/>
                </a:solidFill>
                <a:latin typeface="Trebuchet MS" panose="020B0603020202020204" pitchFamily="34" charset="0"/>
              </a:rPr>
              <a:t> Speech und Fake News reagieren!” Das Angebot bündelt Lehr-/Lernmaterialien im Bereich Desinformation, aber auch zu den benachbarten Begriffen – wie Fake News und Verschwörungserzählungen. Die </a:t>
            </a:r>
            <a:r>
              <a:rPr lang="de-DE" sz="2400" b="0" dirty="0" err="1">
                <a:solidFill>
                  <a:schemeClr val="tx1"/>
                </a:solidFill>
                <a:latin typeface="Trebuchet MS" panose="020B0603020202020204" pitchFamily="34" charset="0"/>
              </a:rPr>
              <a:t>Modulbox</a:t>
            </a:r>
            <a:r>
              <a:rPr lang="de-DE" sz="2400" b="0" dirty="0">
                <a:solidFill>
                  <a:schemeClr val="tx1"/>
                </a:solidFill>
                <a:latin typeface="Trebuchet MS" panose="020B0603020202020204" pitchFamily="34" charset="0"/>
              </a:rPr>
              <a:t> ist im Auftrag des Deutschen Volkshochschulverbandes entstanden und </a:t>
            </a:r>
            <a:r>
              <a:rPr lang="de-DE" sz="2400" b="0" dirty="0">
                <a:solidFill>
                  <a:schemeClr val="tx1"/>
                </a:solidFill>
                <a:latin typeface="Trebuchet MS" panose="020B0603020202020204" pitchFamily="34" charset="0"/>
                <a:hlinkClick r:id="rId6"/>
              </a:rPr>
              <a:t>hier</a:t>
            </a:r>
            <a:r>
              <a:rPr lang="de-DE" sz="2400" b="0" dirty="0">
                <a:solidFill>
                  <a:schemeClr val="tx1"/>
                </a:solidFill>
                <a:latin typeface="Trebuchet MS" panose="020B0603020202020204" pitchFamily="34" charset="0"/>
              </a:rPr>
              <a:t> kostenlos zu beziehen</a:t>
            </a:r>
            <a:r>
              <a:rPr lang="de-DE" sz="240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p:txBody>
      </p:sp>
      <p:sp>
        <p:nvSpPr>
          <p:cNvPr id="4" name="Abgerundetes Rechteck">
            <a:extLst>
              <a:ext uri="{FF2B5EF4-FFF2-40B4-BE49-F238E27FC236}">
                <a16:creationId xmlns:a16="http://schemas.microsoft.com/office/drawing/2014/main" id="{66D0571D-5601-1B28-431C-0A9E1215A932}"/>
              </a:ext>
            </a:extLst>
          </p:cNvPr>
          <p:cNvSpPr/>
          <p:nvPr/>
        </p:nvSpPr>
        <p:spPr>
          <a:xfrm>
            <a:off x="5222254" y="1120605"/>
            <a:ext cx="17266271" cy="1431761"/>
          </a:xfrm>
          <a:prstGeom prst="roundRect">
            <a:avLst>
              <a:gd name="adj" fmla="val 30473"/>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a. Alles Desinformation? Einführung </a:t>
            </a:r>
          </a:p>
        </p:txBody>
      </p:sp>
    </p:spTree>
    <p:extLst>
      <p:ext uri="{BB962C8B-B14F-4D97-AF65-F5344CB8AC3E}">
        <p14:creationId xmlns:p14="http://schemas.microsoft.com/office/powerpoint/2010/main" val="2426626768"/>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a:extLst>
              <a:ext uri="{FF2B5EF4-FFF2-40B4-BE49-F238E27FC236}">
                <a16:creationId xmlns:a16="http://schemas.microsoft.com/office/drawing/2014/main" id="{A3275E78-AAD4-275A-F5DF-F7E053206792}"/>
              </a:ext>
            </a:extLst>
          </p:cNvPr>
          <p:cNvSpPr/>
          <p:nvPr/>
        </p:nvSpPr>
        <p:spPr>
          <a:xfrm>
            <a:off x="5206999" y="3977680"/>
            <a:ext cx="11954347" cy="6639719"/>
          </a:xfrm>
          <a:prstGeom prst="roundRect">
            <a:avLst>
              <a:gd name="adj" fmla="val 8438"/>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solidFill>
                  <a:schemeClr val="tx1">
                    <a:lumMod val="75000"/>
                  </a:schemeClr>
                </a:solidFill>
                <a:latin typeface="Palatino"/>
                <a:cs typeface="Arial"/>
              </a:rPr>
              <a:t>Fragen an die Teilnehmenden:</a:t>
            </a:r>
          </a:p>
          <a:p>
            <a:pPr>
              <a:lnSpc>
                <a:spcPct val="100000"/>
              </a:lnSpc>
              <a:spcBef>
                <a:spcPts val="600"/>
              </a:spcBef>
              <a:spcAft>
                <a:spcPts val="600"/>
              </a:spcAft>
            </a:pPr>
            <a:endParaRPr lang="de-DE" sz="2400" b="0" dirty="0">
              <a:solidFill>
                <a:schemeClr val="tx1">
                  <a:lumMod val="75000"/>
                </a:schemeClr>
              </a:solidFill>
              <a:latin typeface="Palatino"/>
              <a:cs typeface="Arial"/>
            </a:endParaRPr>
          </a:p>
          <a:p>
            <a:pPr marL="342900" lvl="4" indent="-342900">
              <a:lnSpc>
                <a:spcPct val="100000"/>
              </a:lnSpc>
              <a:spcBef>
                <a:spcPts val="600"/>
              </a:spcBef>
              <a:spcAft>
                <a:spcPts val="600"/>
              </a:spcAft>
              <a:buFont typeface="Arial" panose="020B0604020202020204" pitchFamily="34" charset="0"/>
              <a:buChar char="•"/>
            </a:pPr>
            <a:r>
              <a:rPr lang="de-DE" sz="2400" b="0" dirty="0">
                <a:solidFill>
                  <a:schemeClr val="tx1">
                    <a:lumMod val="75000"/>
                  </a:schemeClr>
                </a:solidFill>
                <a:latin typeface="Palatino"/>
                <a:cs typeface="Arial"/>
              </a:rPr>
              <a:t>Was verbinden Sie mit dem Begriff Desinformation, was fällt für Sie alles darunter? </a:t>
            </a:r>
          </a:p>
          <a:p>
            <a:pPr>
              <a:lnSpc>
                <a:spcPct val="100000"/>
              </a:lnSpc>
              <a:spcBef>
                <a:spcPts val="600"/>
              </a:spcBef>
              <a:spcAft>
                <a:spcPts val="600"/>
              </a:spcAft>
            </a:pPr>
            <a:r>
              <a:rPr lang="de-DE" sz="2400" dirty="0">
                <a:solidFill>
                  <a:schemeClr val="tx1">
                    <a:lumMod val="75000"/>
                  </a:schemeClr>
                </a:solidFill>
                <a:latin typeface="Palatino"/>
                <a:cs typeface="Arial"/>
              </a:rPr>
              <a:t>	</a:t>
            </a:r>
            <a:r>
              <a:rPr lang="de-DE" sz="2400" b="0" dirty="0">
                <a:solidFill>
                  <a:schemeClr val="tx1">
                    <a:lumMod val="75000"/>
                  </a:schemeClr>
                </a:solidFill>
                <a:latin typeface="Palatino"/>
                <a:cs typeface="Arial"/>
              </a:rPr>
              <a:t>Benutzen Sie andere Begriffe (Falschnachrichten etc.)?</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lumMod val="75000"/>
                  </a:schemeClr>
                </a:solidFill>
                <a:latin typeface="Palatino"/>
                <a:cs typeface="Arial"/>
              </a:rPr>
              <a:t>Haben Sie bereits persönliche Erfahrungen mit Desinformation gemacht? Wissen Sie noch, wo diese Desinformationen aufgetaucht sind?</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lumMod val="75000"/>
                  </a:schemeClr>
                </a:solidFill>
                <a:latin typeface="Palatino"/>
                <a:cs typeface="Arial"/>
              </a:rPr>
              <a:t>Haben prominente Menschen (Stars, Influencer*innen, etc.) diese verbreitet oder sind sie in Ihrem direkten sozialen Umfeld aufgetaucht?</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lumMod val="75000"/>
                  </a:schemeClr>
                </a:solidFill>
                <a:latin typeface="Palatino"/>
                <a:cs typeface="Arial"/>
              </a:rPr>
              <a:t>Ging es hierbei um eine gezielte politische Desinformation? Oder ist jemanden einfach nur ein Fehler unterlaufen?</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lumMod val="75000"/>
                  </a:schemeClr>
                </a:solidFill>
                <a:latin typeface="Palatino"/>
                <a:cs typeface="Arial"/>
              </a:rPr>
              <a:t>Wie sind Sie damit umgegangen?</a:t>
            </a:r>
          </a:p>
        </p:txBody>
      </p:sp>
      <p:sp>
        <p:nvSpPr>
          <p:cNvPr id="6" name="Abgerundetes Rechteck">
            <a:extLst>
              <a:ext uri="{FF2B5EF4-FFF2-40B4-BE49-F238E27FC236}">
                <a16:creationId xmlns:a16="http://schemas.microsoft.com/office/drawing/2014/main" id="{14D4D1FB-A9A2-2B35-3873-FC4E158171F6}"/>
              </a:ext>
            </a:extLst>
          </p:cNvPr>
          <p:cNvSpPr/>
          <p:nvPr/>
        </p:nvSpPr>
        <p:spPr>
          <a:xfrm>
            <a:off x="5222256" y="1120605"/>
            <a:ext cx="17280656" cy="2231898"/>
          </a:xfrm>
          <a:prstGeom prst="roundRect">
            <a:avLst>
              <a:gd name="adj" fmla="val 22360"/>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b. Über Desinformation sprechen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pitchFamily="2" charset="77"/>
                <a:ea typeface="Palatino" pitchFamily="2" charset="77"/>
              </a:rPr>
              <a:t>In einem ersten Plenumsgespräch oder in Gruppenarbeit lassen sich die Erfahrungen der Teilnehmenden mit gezielter Desinformation sammeln und diskutieren. </a:t>
            </a:r>
          </a:p>
        </p:txBody>
      </p:sp>
      <p:sp>
        <p:nvSpPr>
          <p:cNvPr id="3" name="Abgerundetes Rechteck">
            <a:extLst>
              <a:ext uri="{FF2B5EF4-FFF2-40B4-BE49-F238E27FC236}">
                <a16:creationId xmlns:a16="http://schemas.microsoft.com/office/drawing/2014/main" id="{2DE7AA0B-DD46-B138-D4E6-E252CD1DC49E}"/>
              </a:ext>
            </a:extLst>
          </p:cNvPr>
          <p:cNvSpPr/>
          <p:nvPr/>
        </p:nvSpPr>
        <p:spPr>
          <a:xfrm>
            <a:off x="17723868" y="3989821"/>
            <a:ext cx="4764657" cy="6627578"/>
          </a:xfrm>
          <a:prstGeom prst="roundRect">
            <a:avLst>
              <a:gd name="adj" fmla="val 10235"/>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solidFill>
                  <a:schemeClr val="tx1">
                    <a:lumMod val="75000"/>
                  </a:schemeClr>
                </a:solidFill>
                <a:latin typeface="Trebuchet MS" panose="020B0603020202020204" pitchFamily="34" charset="0"/>
              </a:rPr>
              <a:t>Hinweis für Dozierende:</a:t>
            </a:r>
            <a:endParaRPr lang="de-DE" sz="2400" b="0" dirty="0">
              <a:solidFill>
                <a:schemeClr val="tx1">
                  <a:lumMod val="75000"/>
                </a:schemeClr>
              </a:solidFill>
              <a:latin typeface="Trebuchet MS" panose="020B0603020202020204" pitchFamily="34" charset="0"/>
              <a:cs typeface="Arial"/>
            </a:endParaRPr>
          </a:p>
          <a:p>
            <a:pPr>
              <a:lnSpc>
                <a:spcPct val="100000"/>
              </a:lnSpc>
              <a:spcBef>
                <a:spcPts val="600"/>
              </a:spcBef>
            </a:pPr>
            <a:r>
              <a:rPr lang="de-DE" sz="2400" b="0" dirty="0">
                <a:solidFill>
                  <a:schemeClr val="tx1">
                    <a:lumMod val="75000"/>
                  </a:schemeClr>
                </a:solidFill>
                <a:latin typeface="Trebuchet MS" panose="020B0603020202020204" pitchFamily="34" charset="0"/>
                <a:cs typeface="Arial"/>
              </a:rPr>
              <a:t>Wird in Gruppen gearbeitet, können die einzelnen Ergebnisse im Plenum vorgestellt werden. Die Ergebnissammlung kann entweder mündlich erfolgen oder mit Stichpunkten auf einer Flipchart (oder Whiteboard etc.) festgehalten werden.</a:t>
            </a: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68</a:t>
            </a:fld>
            <a:endParaRPr dirty="0"/>
          </a:p>
        </p:txBody>
      </p:sp>
      <p:pic>
        <p:nvPicPr>
          <p:cNvPr id="13" name="Bild" descr="Bild">
            <a:extLst>
              <a:ext uri="{FF2B5EF4-FFF2-40B4-BE49-F238E27FC236}">
                <a16:creationId xmlns:a16="http://schemas.microsoft.com/office/drawing/2014/main" id="{CB3B9A24-7AD5-7145-4106-810D9A112588}"/>
              </a:ext>
            </a:extLst>
          </p:cNvPr>
          <p:cNvPicPr>
            <a:picLocks noChangeAspect="1"/>
          </p:cNvPicPr>
          <p:nvPr/>
        </p:nvPicPr>
        <p:blipFill>
          <a:blip r:embed="rId3" cstate="print"/>
          <a:stretch>
            <a:fillRect/>
          </a:stretch>
        </p:blipFill>
        <p:spPr>
          <a:xfrm>
            <a:off x="5639272" y="4304942"/>
            <a:ext cx="900002" cy="900002"/>
          </a:xfrm>
          <a:prstGeom prst="rect">
            <a:avLst/>
          </a:prstGeom>
          <a:ln w="3175">
            <a:miter lim="400000"/>
          </a:ln>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CD93C0F6-6180-F20A-A8F4-923B5AD11750}"/>
              </a:ext>
            </a:extLst>
          </p:cNvPr>
          <p:cNvSpPr/>
          <p:nvPr/>
        </p:nvSpPr>
        <p:spPr>
          <a:xfrm>
            <a:off x="5207000" y="3113584"/>
            <a:ext cx="17266271" cy="5137621"/>
          </a:xfrm>
          <a:prstGeom prst="roundRect">
            <a:avLst>
              <a:gd name="adj" fmla="val 8725"/>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342900">
              <a:lnSpc>
                <a:spcPct val="100000"/>
              </a:lnSpc>
              <a:spcBef>
                <a:spcPts val="600"/>
              </a:spcBef>
              <a:spcAft>
                <a:spcPts val="600"/>
              </a:spcAft>
              <a:buSzPct val="25000"/>
            </a:pPr>
            <a:r>
              <a:rPr lang="de-DE" sz="2400" b="0" dirty="0">
                <a:solidFill>
                  <a:schemeClr val="tx1">
                    <a:lumMod val="75000"/>
                  </a:schemeClr>
                </a:solidFill>
                <a:latin typeface="Palatino"/>
              </a:rPr>
              <a:t>Desinformationen kommen auch als Audionachrichten in Messengern oder als Bewegtbildinhalte in sozialen Netzwerken vor. Sie werden gezielt verbreitet, um die (politische) Meinungsbildung Einzelner oder der (gesamten) Öffentlichkeit zu beeinflussen. Verbreitet werden sie aber auch aus ökonomischem (finanziellem) Interesse oder mit dem Ziel des Datenklaus. Für diese gezielt verbreiteten Desinformationen hat sich der </a:t>
            </a:r>
            <a:r>
              <a:rPr lang="de-DE" sz="2400" b="0" dirty="0">
                <a:solidFill>
                  <a:schemeClr val="tx1"/>
                </a:solidFill>
                <a:latin typeface="Palatino"/>
              </a:rPr>
              <a:t>(engl.) Begriff Fake News (sinngemäß: Gefälschte Nachrichten) etabliert. Auch der (engl.) Begriff Hoax wird manchmal genutzt.</a:t>
            </a:r>
            <a:br>
              <a:rPr lang="de-DE" sz="2400" b="0" dirty="0">
                <a:solidFill>
                  <a:schemeClr val="tx1">
                    <a:lumMod val="75000"/>
                  </a:schemeClr>
                </a:solidFill>
                <a:latin typeface="Palatino"/>
              </a:rPr>
            </a:br>
            <a:endParaRPr lang="de-DE" sz="2400" b="0" dirty="0">
              <a:solidFill>
                <a:schemeClr val="tx1">
                  <a:lumMod val="75000"/>
                </a:schemeClr>
              </a:solidFill>
              <a:latin typeface="Palatino"/>
            </a:endParaRPr>
          </a:p>
          <a:p>
            <a:pPr marL="1080000" defTabSz="342900">
              <a:lnSpc>
                <a:spcPct val="100000"/>
              </a:lnSpc>
              <a:spcBef>
                <a:spcPts val="600"/>
              </a:spcBef>
              <a:spcAft>
                <a:spcPts val="600"/>
              </a:spcAft>
              <a:buSzPct val="25000"/>
            </a:pPr>
            <a:r>
              <a:rPr lang="de-DE" sz="2400" b="0" dirty="0">
                <a:solidFill>
                  <a:schemeClr val="tx1">
                    <a:lumMod val="75000"/>
                  </a:schemeClr>
                </a:solidFill>
                <a:latin typeface="Palatino"/>
              </a:rPr>
              <a:t>Mit gezielten Desinformationen sind also nicht fehlerhafte Nachrichten gemeint, die durch Recherchefehler unabsichtlich entstanden sind (engl. „</a:t>
            </a:r>
            <a:r>
              <a:rPr lang="de-DE" sz="2400" b="0" dirty="0" err="1">
                <a:solidFill>
                  <a:schemeClr val="tx1">
                    <a:lumMod val="75000"/>
                  </a:schemeClr>
                </a:solidFill>
                <a:latin typeface="Palatino"/>
              </a:rPr>
              <a:t>misinformation</a:t>
            </a:r>
            <a:r>
              <a:rPr lang="de-DE" sz="2400" b="0" dirty="0">
                <a:solidFill>
                  <a:schemeClr val="tx1">
                    <a:lumMod val="75000"/>
                  </a:schemeClr>
                </a:solidFill>
                <a:latin typeface="Palatino"/>
              </a:rPr>
              <a:t>“) und nach Bekanntwerden (häufig) korrigiert werden. Auch geht es hierbei nicht um satirisch gemeinte falsche Darstellungen (</a:t>
            </a:r>
            <a:r>
              <a:rPr lang="de-DE" sz="2400" b="0" dirty="0">
                <a:solidFill>
                  <a:schemeClr val="tx1"/>
                </a:solidFill>
                <a:latin typeface="Palatino"/>
              </a:rPr>
              <a:t>etwa auf Portalen wie </a:t>
            </a:r>
            <a:r>
              <a:rPr lang="de-DE" sz="2400" b="0" dirty="0" err="1">
                <a:solidFill>
                  <a:schemeClr val="tx1"/>
                </a:solidFill>
                <a:latin typeface="Palatino"/>
              </a:rPr>
              <a:t>postillon.com</a:t>
            </a:r>
            <a:r>
              <a:rPr lang="de-DE" sz="2400" b="0" dirty="0">
                <a:solidFill>
                  <a:schemeClr val="tx1"/>
                </a:solidFill>
                <a:latin typeface="Palatino"/>
              </a:rPr>
              <a:t> oder </a:t>
            </a:r>
            <a:r>
              <a:rPr lang="de-DE" sz="2400" b="0" dirty="0" err="1">
                <a:solidFill>
                  <a:schemeClr val="tx1"/>
                </a:solidFill>
                <a:latin typeface="Palatino"/>
              </a:rPr>
              <a:t>noktara.de</a:t>
            </a:r>
            <a:r>
              <a:rPr lang="de-DE" sz="2400" b="0" dirty="0">
                <a:solidFill>
                  <a:schemeClr val="tx1">
                    <a:lumMod val="75000"/>
                  </a:schemeClr>
                </a:solidFill>
                <a:latin typeface="Palatino"/>
              </a:rPr>
              <a:t>). </a:t>
            </a:r>
            <a:endParaRPr lang="de-DE" sz="2400" b="0" dirty="0">
              <a:latin typeface="Palatino"/>
            </a:endParaRP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69</a:t>
            </a:fld>
            <a:endParaRPr dirty="0"/>
          </a:p>
        </p:txBody>
      </p:sp>
      <p:pic>
        <p:nvPicPr>
          <p:cNvPr id="13" name="Bild" descr="Bild">
            <a:extLst>
              <a:ext uri="{FF2B5EF4-FFF2-40B4-BE49-F238E27FC236}">
                <a16:creationId xmlns:a16="http://schemas.microsoft.com/office/drawing/2014/main" id="{C5D9E988-87F3-1F74-2565-5E07500030F1}"/>
              </a:ext>
            </a:extLst>
          </p:cNvPr>
          <p:cNvPicPr>
            <a:picLocks noChangeAspect="1"/>
          </p:cNvPicPr>
          <p:nvPr/>
        </p:nvPicPr>
        <p:blipFill>
          <a:blip r:embed="rId3" cstate="print"/>
          <a:stretch>
            <a:fillRect/>
          </a:stretch>
        </p:blipFill>
        <p:spPr>
          <a:xfrm>
            <a:off x="5567264" y="6281936"/>
            <a:ext cx="900002" cy="900001"/>
          </a:xfrm>
          <a:prstGeom prst="rect">
            <a:avLst/>
          </a:prstGeom>
          <a:ln w="3175">
            <a:miter lim="400000"/>
          </a:ln>
        </p:spPr>
      </p:pic>
      <p:sp>
        <p:nvSpPr>
          <p:cNvPr id="5" name="Abgerundetes Rechteck">
            <a:extLst>
              <a:ext uri="{FF2B5EF4-FFF2-40B4-BE49-F238E27FC236}">
                <a16:creationId xmlns:a16="http://schemas.microsoft.com/office/drawing/2014/main" id="{E58F7CD8-12D9-2893-94BE-80927B3C5DF2}"/>
              </a:ext>
            </a:extLst>
          </p:cNvPr>
          <p:cNvSpPr/>
          <p:nvPr/>
        </p:nvSpPr>
        <p:spPr>
          <a:xfrm>
            <a:off x="17723868" y="8802217"/>
            <a:ext cx="4764657" cy="4177183"/>
          </a:xfrm>
          <a:prstGeom prst="roundRect">
            <a:avLst>
              <a:gd name="adj" fmla="val 10501"/>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342900">
              <a:lnSpc>
                <a:spcPct val="100000"/>
              </a:lnSpc>
              <a:spcBef>
                <a:spcPts val="0"/>
              </a:spcBef>
              <a:spcAft>
                <a:spcPts val="600"/>
              </a:spcAft>
              <a:buSzPct val="25000"/>
            </a:pPr>
            <a:r>
              <a:rPr lang="de-DE" sz="2400" dirty="0">
                <a:solidFill>
                  <a:schemeClr val="tx1">
                    <a:lumMod val="75000"/>
                  </a:schemeClr>
                </a:solidFill>
                <a:latin typeface="Trebuchet MS" panose="020B0603020202020204" pitchFamily="34" charset="0"/>
              </a:rPr>
              <a:t>Hinweis für Dozierende / Quelle zur Vertiefung:</a:t>
            </a:r>
            <a:endParaRPr lang="de-DE" sz="2400" b="0" dirty="0">
              <a:solidFill>
                <a:schemeClr val="tx1">
                  <a:lumMod val="75000"/>
                </a:schemeClr>
              </a:solidFill>
              <a:latin typeface="Trebuchet MS" panose="020B0603020202020204" pitchFamily="34" charset="0"/>
            </a:endParaRPr>
          </a:p>
          <a:p>
            <a:pPr defTabSz="342900">
              <a:lnSpc>
                <a:spcPct val="100000"/>
              </a:lnSpc>
              <a:spcBef>
                <a:spcPts val="0"/>
              </a:spcBef>
              <a:spcAft>
                <a:spcPts val="600"/>
              </a:spcAft>
              <a:buSzPct val="25000"/>
            </a:pPr>
            <a:r>
              <a:rPr lang="de-DE" sz="2400" b="0" dirty="0">
                <a:solidFill>
                  <a:schemeClr val="tx1">
                    <a:lumMod val="75000"/>
                  </a:schemeClr>
                </a:solidFill>
                <a:latin typeface="Trebuchet MS" panose="020B0603020202020204" pitchFamily="34" charset="0"/>
              </a:rPr>
              <a:t>Grundsätzliche Funktionsweisen und Charakteristika von Fake News (und </a:t>
            </a:r>
            <a:r>
              <a:rPr lang="de-DE" sz="2400" b="0" dirty="0" err="1">
                <a:solidFill>
                  <a:schemeClr val="tx1">
                    <a:lumMod val="75000"/>
                  </a:schemeClr>
                </a:solidFill>
                <a:latin typeface="Trebuchet MS" panose="020B0603020202020204" pitchFamily="34" charset="0"/>
              </a:rPr>
              <a:t>Hate</a:t>
            </a:r>
            <a:r>
              <a:rPr lang="de-DE" sz="2400" b="0" dirty="0">
                <a:solidFill>
                  <a:schemeClr val="tx1">
                    <a:lumMod val="75000"/>
                  </a:schemeClr>
                </a:solidFill>
                <a:latin typeface="Trebuchet MS" panose="020B0603020202020204" pitchFamily="34" charset="0"/>
              </a:rPr>
              <a:t> Speech) werden </a:t>
            </a:r>
            <a:r>
              <a:rPr lang="de-DE" sz="2400" b="0" dirty="0">
                <a:solidFill>
                  <a:schemeClr val="tx1">
                    <a:lumMod val="75000"/>
                  </a:schemeClr>
                </a:solidFill>
                <a:latin typeface="Trebuchet MS" panose="020B0603020202020204" pitchFamily="34" charset="0"/>
                <a:hlinkClick r:id="rId4"/>
              </a:rPr>
              <a:t>in diesem Beitrag für das Medienradar</a:t>
            </a:r>
            <a:r>
              <a:rPr lang="de-DE" sz="2400" b="0" dirty="0">
                <a:solidFill>
                  <a:schemeClr val="tx1">
                    <a:lumMod val="75000"/>
                  </a:schemeClr>
                </a:solidFill>
                <a:latin typeface="Trebuchet MS" panose="020B0603020202020204" pitchFamily="34" charset="0"/>
              </a:rPr>
              <a:t> diskutiert.</a:t>
            </a:r>
          </a:p>
        </p:txBody>
      </p:sp>
      <p:sp>
        <p:nvSpPr>
          <p:cNvPr id="6" name="Abgerundetes Rechteck">
            <a:extLst>
              <a:ext uri="{FF2B5EF4-FFF2-40B4-BE49-F238E27FC236}">
                <a16:creationId xmlns:a16="http://schemas.microsoft.com/office/drawing/2014/main" id="{259F7796-AB24-B853-E807-EFFB230C3D3F}"/>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c. Was macht gezielte Desinformation aus?</a:t>
            </a:r>
          </a:p>
        </p:txBody>
      </p:sp>
      <p:sp>
        <p:nvSpPr>
          <p:cNvPr id="9" name="Abgerundetes Rechteck">
            <a:extLst>
              <a:ext uri="{FF2B5EF4-FFF2-40B4-BE49-F238E27FC236}">
                <a16:creationId xmlns:a16="http://schemas.microsoft.com/office/drawing/2014/main" id="{2D71EFE4-BDF7-2868-7406-1726480F2642}"/>
              </a:ext>
            </a:extLst>
          </p:cNvPr>
          <p:cNvSpPr/>
          <p:nvPr/>
        </p:nvSpPr>
        <p:spPr>
          <a:xfrm>
            <a:off x="5207000" y="8802217"/>
            <a:ext cx="11954347" cy="4177184"/>
          </a:xfrm>
          <a:prstGeom prst="roundRect">
            <a:avLst>
              <a:gd name="adj" fmla="val 12145"/>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342900">
              <a:lnSpc>
                <a:spcPct val="100000"/>
              </a:lnSpc>
              <a:spcBef>
                <a:spcPts val="600"/>
              </a:spcBef>
              <a:spcAft>
                <a:spcPts val="600"/>
              </a:spcAft>
              <a:buSzPct val="25000"/>
            </a:pPr>
            <a:r>
              <a:rPr lang="de-DE" sz="2400" b="0" dirty="0">
                <a:solidFill>
                  <a:schemeClr val="tx1">
                    <a:lumMod val="75000"/>
                  </a:schemeClr>
                </a:solidFill>
                <a:latin typeface="Palatino"/>
              </a:rPr>
              <a:t>Der Einsatz von (Bewegt-)Bildern, die beispielsweise aus dem Zusammenhang gerissenen werden, und eine zugespitzte, vielfach emotionalisierende Sprache unterstützen dabei häufig die </a:t>
            </a:r>
            <a:r>
              <a:rPr lang="de-DE" sz="2400" dirty="0">
                <a:solidFill>
                  <a:schemeClr val="tx1">
                    <a:lumMod val="75000"/>
                  </a:schemeClr>
                </a:solidFill>
                <a:latin typeface="Palatino"/>
              </a:rPr>
              <a:t>desinformierende </a:t>
            </a:r>
            <a:r>
              <a:rPr lang="de-DE" sz="2400" b="0" dirty="0">
                <a:solidFill>
                  <a:schemeClr val="tx1">
                    <a:lumMod val="75000"/>
                  </a:schemeClr>
                </a:solidFill>
                <a:latin typeface="Palatino"/>
              </a:rPr>
              <a:t>Wirkung: Fake News wollen nicht argumentieren oder zur Diskussion anregen, sie wollen überwältigen. Und weil Emotionen „gut </a:t>
            </a:r>
            <a:r>
              <a:rPr lang="de-DE" sz="2400" b="0" dirty="0" err="1">
                <a:solidFill>
                  <a:schemeClr val="tx1">
                    <a:lumMod val="75000"/>
                  </a:schemeClr>
                </a:solidFill>
                <a:latin typeface="Palatino"/>
              </a:rPr>
              <a:t>clicken</a:t>
            </a:r>
            <a:r>
              <a:rPr lang="de-DE" sz="2400" b="0" dirty="0">
                <a:solidFill>
                  <a:schemeClr val="tx1">
                    <a:lumMod val="75000"/>
                  </a:schemeClr>
                </a:solidFill>
                <a:latin typeface="Palatino"/>
              </a:rPr>
              <a:t>“ – also über den „Like“ Button oder durch das Teilen von Inhalten -</a:t>
            </a:r>
            <a:r>
              <a:rPr lang="de-DE" sz="2400" b="0" dirty="0">
                <a:solidFill>
                  <a:srgbClr val="FF0000"/>
                </a:solidFill>
                <a:latin typeface="Palatino"/>
              </a:rPr>
              <a:t> </a:t>
            </a:r>
            <a:r>
              <a:rPr lang="de-DE" sz="2400" b="0" dirty="0">
                <a:solidFill>
                  <a:schemeClr val="tx1">
                    <a:lumMod val="75000"/>
                  </a:schemeClr>
                </a:solidFill>
                <a:latin typeface="Palatino"/>
              </a:rPr>
              <a:t>verbreiten sich Fake News rasend schnell. Denn die hier tätigen Algorithmen scheinen Interaktion mit Sichtbarkeit und Reichweite zu „belohnen“.</a:t>
            </a:r>
          </a:p>
        </p:txBody>
      </p:sp>
    </p:spTree>
    <p:extLst>
      <p:ext uri="{BB962C8B-B14F-4D97-AF65-F5344CB8AC3E}">
        <p14:creationId xmlns:p14="http://schemas.microsoft.com/office/powerpoint/2010/main" val="248700001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DC04958-47D9-DDA1-7A23-EEE0A9AA970A}"/>
              </a:ext>
            </a:extLst>
          </p:cNvPr>
          <p:cNvSpPr>
            <a:spLocks noGrp="1" noRot="1" noMove="1" noResize="1" noEditPoints="1" noAdjustHandles="1" noChangeArrowheads="1" noChangeShapeType="1"/>
          </p:cNvSpPr>
          <p:nvPr>
            <p:ph type="title"/>
          </p:nvPr>
        </p:nvSpPr>
        <p:spPr/>
        <p:txBody>
          <a:bodyPr/>
          <a:lstStyle/>
          <a:p>
            <a:r>
              <a:rPr lang="de-DE" dirty="0"/>
              <a:t>Thematische Einführung</a:t>
            </a:r>
          </a:p>
        </p:txBody>
      </p:sp>
      <p:sp>
        <p:nvSpPr>
          <p:cNvPr id="3" name="Textplatzhalter 2">
            <a:extLst>
              <a:ext uri="{FF2B5EF4-FFF2-40B4-BE49-F238E27FC236}">
                <a16:creationId xmlns:a16="http://schemas.microsoft.com/office/drawing/2014/main" id="{0EC586E1-13F3-7E1E-84AF-D24CCCDCF968}"/>
              </a:ext>
            </a:extLst>
          </p:cNvPr>
          <p:cNvSpPr>
            <a:spLocks noGrp="1" noRot="1" noMove="1" noResize="1" noEditPoints="1" noAdjustHandles="1" noChangeArrowheads="1" noChangeShapeType="1"/>
          </p:cNvSpPr>
          <p:nvPr>
            <p:ph type="body" sz="quarter" idx="10"/>
          </p:nvPr>
        </p:nvSpPr>
        <p:spPr/>
        <p:txBody>
          <a:bodyPr/>
          <a:lstStyle/>
          <a:p>
            <a:r>
              <a:rPr lang="de-DE" dirty="0"/>
              <a:t>Dieses Modul startet mit einem Blick zurück: Wie haben sich Medien und die (eigene) Mediennutzung verändert? Ebenso werden Warm-Up-Übungen vorgestellt und Themen für den Einstieg angeboten.</a:t>
            </a:r>
          </a:p>
          <a:p>
            <a:endParaRPr lang="de-DE" dirty="0"/>
          </a:p>
          <a:p>
            <a:endParaRPr lang="de-DE" dirty="0"/>
          </a:p>
        </p:txBody>
      </p:sp>
      <p:sp>
        <p:nvSpPr>
          <p:cNvPr id="2" name="Abgerundetes Rechteck">
            <a:extLst>
              <a:ext uri="{FF2B5EF4-FFF2-40B4-BE49-F238E27FC236}">
                <a16:creationId xmlns:a16="http://schemas.microsoft.com/office/drawing/2014/main" id="{3DDBC0AF-2ED1-05E3-656F-1100A533DA94}"/>
              </a:ext>
            </a:extLst>
          </p:cNvPr>
          <p:cNvSpPr>
            <a:spLocks noGrp="1" noRot="1" noMove="1" noResize="1" noEditPoints="1" noAdjustHandles="1" noChangeArrowheads="1" noChangeShapeType="1"/>
          </p:cNvSpPr>
          <p:nvPr/>
        </p:nvSpPr>
        <p:spPr>
          <a:xfrm>
            <a:off x="11017374" y="6858000"/>
            <a:ext cx="10657184" cy="5442548"/>
          </a:xfrm>
          <a:prstGeom prst="roundRect">
            <a:avLst>
              <a:gd name="adj" fmla="val 11639"/>
            </a:avLst>
          </a:prstGeom>
          <a:solidFill>
            <a:srgbClr val="FFF993"/>
          </a:solidFill>
          <a:ln w="3175">
            <a:miter lim="400000"/>
          </a:ln>
        </p:spPr>
        <p:txBody>
          <a:bodyPr wrap="square" lIns="360000" tIns="360000" rIns="360000" bIns="360000" anchor="t" anchorCtr="0">
            <a:spAutoFit/>
          </a:bodyPr>
          <a:lstStyle/>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Medienzeitreise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Übung zu Clickbait</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Was sind Kompetenzen?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Zum Unterschied von Meinung und Nachrichten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Wo finde ich Meinung, wo finde ich Nachrichten? </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Testen Sie Ihr Wissen</a:t>
            </a:r>
          </a:p>
          <a:p>
            <a:pPr marL="635000" indent="-635000" hangingPunct="1">
              <a:lnSpc>
                <a:spcPct val="100000"/>
              </a:lnSpc>
              <a:spcBef>
                <a:spcPts val="600"/>
              </a:spcBef>
              <a:spcAft>
                <a:spcPts val="600"/>
              </a:spcAft>
              <a:buFont typeface="+mj-lt"/>
              <a:buAutoNum type="alphaLcPeriod"/>
            </a:pPr>
            <a:r>
              <a:rPr lang="de-DE" sz="3200" b="0" spc="0" dirty="0">
                <a:latin typeface="Trebuchet MS" panose="020B0703020202090204" pitchFamily="34" charset="0"/>
              </a:rPr>
              <a:t>Kreative Übung: Wirklich so seriös?</a:t>
            </a:r>
            <a:endParaRPr sz="3200" spc="0" dirty="0">
              <a:latin typeface="Trebuchet MS" panose="020B0703020202090204" pitchFamily="34" charset="0"/>
            </a:endParaRPr>
          </a:p>
        </p:txBody>
      </p:sp>
      <p:sp>
        <p:nvSpPr>
          <p:cNvPr id="10" name="Foliennummernplatzhalter 9">
            <a:extLst>
              <a:ext uri="{FF2B5EF4-FFF2-40B4-BE49-F238E27FC236}">
                <a16:creationId xmlns:a16="http://schemas.microsoft.com/office/drawing/2014/main" id="{6A41A649-566D-8EEC-54E0-D841A0EA684B}"/>
              </a:ext>
            </a:extLst>
          </p:cNvPr>
          <p:cNvSpPr>
            <a:spLocks noGrp="1" noRot="1" noMove="1" noResize="1" noEditPoints="1" noAdjustHandles="1" noChangeArrowheads="1" noChangeShapeType="1"/>
          </p:cNvSpPr>
          <p:nvPr>
            <p:ph type="sldNum" sz="quarter" idx="2"/>
          </p:nvPr>
        </p:nvSpPr>
        <p:spPr/>
        <p:txBody>
          <a:bodyPr/>
          <a:lstStyle/>
          <a:p>
            <a:fld id="{86CB4B4D-7CA3-9044-876B-883B54F8677D}" type="slidenum">
              <a:rPr lang="de-DE" smtClean="0"/>
              <a:pPr/>
              <a:t>7</a:t>
            </a:fld>
            <a:endParaRPr lang="de-DE" dirty="0"/>
          </a:p>
        </p:txBody>
      </p:sp>
    </p:spTree>
    <p:extLst>
      <p:ext uri="{BB962C8B-B14F-4D97-AF65-F5344CB8AC3E}">
        <p14:creationId xmlns:p14="http://schemas.microsoft.com/office/powerpoint/2010/main" val="3798077737"/>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a:extLst>
              <a:ext uri="{FF2B5EF4-FFF2-40B4-BE49-F238E27FC236}">
                <a16:creationId xmlns:a16="http://schemas.microsoft.com/office/drawing/2014/main" id="{87EA61A1-2EFC-8469-1C2A-CA6C74B5711D}"/>
              </a:ext>
            </a:extLst>
          </p:cNvPr>
          <p:cNvSpPr/>
          <p:nvPr/>
        </p:nvSpPr>
        <p:spPr>
          <a:xfrm>
            <a:off x="5207000" y="3113584"/>
            <a:ext cx="10657408" cy="6984776"/>
          </a:xfrm>
          <a:prstGeom prst="roundRect">
            <a:avLst>
              <a:gd name="adj" fmla="val 8725"/>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dirty="0">
                <a:solidFill>
                  <a:schemeClr val="tx1">
                    <a:lumMod val="75000"/>
                  </a:schemeClr>
                </a:solidFill>
                <a:latin typeface="Palatino"/>
                <a:cs typeface="Arial"/>
              </a:rPr>
              <a:t>Mit den Teilnehmenden diskutieren:</a:t>
            </a:r>
          </a:p>
          <a:p>
            <a:pPr marL="142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a:rPr>
              <a:t>Wie lassen sich „gefälschte“ Informationen und Nachrichten im Netz erkennen? </a:t>
            </a:r>
          </a:p>
          <a:p>
            <a:pPr marL="457200" indent="-4572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a:rPr>
              <a:t>Vielleicht haben die Teilnehmenden bereits eigene Strategien entwickelt und Erfahrungen dazu gesammelt? </a:t>
            </a:r>
          </a:p>
          <a:p>
            <a:pPr>
              <a:lnSpc>
                <a:spcPct val="100000"/>
              </a:lnSpc>
              <a:spcBef>
                <a:spcPts val="600"/>
              </a:spcBef>
              <a:spcAft>
                <a:spcPts val="600"/>
              </a:spcAft>
            </a:pPr>
            <a:endParaRPr lang="de-DE" sz="2400" b="0" dirty="0">
              <a:solidFill>
                <a:schemeClr val="tx1"/>
              </a:solidFill>
              <a:latin typeface="Palatino"/>
            </a:endParaRPr>
          </a:p>
          <a:p>
            <a:pPr>
              <a:lnSpc>
                <a:spcPct val="100000"/>
              </a:lnSpc>
              <a:spcBef>
                <a:spcPts val="600"/>
              </a:spcBef>
              <a:spcAft>
                <a:spcPts val="600"/>
              </a:spcAft>
            </a:pPr>
            <a:r>
              <a:rPr lang="de-DE" sz="2400" b="0" dirty="0">
                <a:solidFill>
                  <a:schemeClr val="tx1"/>
                </a:solidFill>
                <a:latin typeface="Palatino"/>
              </a:rPr>
              <a:t>Zum Einstieg oder zur Ergänzung passt </a:t>
            </a:r>
            <a:r>
              <a:rPr lang="de-DE" sz="2400" b="0" dirty="0">
                <a:solidFill>
                  <a:schemeClr val="tx1"/>
                </a:solidFill>
                <a:latin typeface="Palatino"/>
                <a:hlinkClick r:id="rId3"/>
              </a:rPr>
              <a:t>der Videobeitrag des Bayerischen Rundfunks (BR) aus dem Projekt „So geht MEDIEN“.</a:t>
            </a:r>
            <a:endParaRPr lang="de-DE" sz="2400" b="0" dirty="0">
              <a:solidFill>
                <a:schemeClr val="tx1"/>
              </a:solidFill>
              <a:latin typeface="Palatino"/>
            </a:endParaRPr>
          </a:p>
          <a:p>
            <a:pPr>
              <a:lnSpc>
                <a:spcPct val="100000"/>
              </a:lnSpc>
              <a:spcBef>
                <a:spcPts val="600"/>
              </a:spcBef>
              <a:spcAft>
                <a:spcPts val="600"/>
              </a:spcAft>
            </a:pPr>
            <a:r>
              <a:rPr lang="de-DE" sz="2400" b="0" dirty="0">
                <a:solidFill>
                  <a:schemeClr val="tx1"/>
                </a:solidFill>
                <a:latin typeface="Palatino"/>
              </a:rPr>
              <a:t>Die im Video beschriebene „umgekehrte Google-Suche“ kann von den Teilnehmenden direkt ausprobiert werden. Dazu eignet sich z.B. ein bekanntes Foto von Politiker*innen. </a:t>
            </a:r>
            <a:br>
              <a:rPr lang="de-DE" sz="2400" b="0" dirty="0">
                <a:solidFill>
                  <a:schemeClr val="tx1"/>
                </a:solidFill>
                <a:latin typeface="Palatino"/>
              </a:rPr>
            </a:br>
            <a:r>
              <a:rPr lang="de-DE" sz="2400" b="0" dirty="0">
                <a:solidFill>
                  <a:schemeClr val="tx1"/>
                </a:solidFill>
                <a:latin typeface="Palatino"/>
                <a:hlinkClick r:id="rId4"/>
              </a:rPr>
              <a:t>Informationen zur „umgekehrten Bildersuche“ finden sich z.B. bei CORRECTIV.</a:t>
            </a:r>
            <a:endParaRPr lang="de-DE" sz="2400" b="0" dirty="0">
              <a:solidFill>
                <a:schemeClr val="tx1"/>
              </a:solidFill>
              <a:latin typeface="Palatino"/>
            </a:endParaRP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70</a:t>
            </a:fld>
            <a:endParaRPr dirty="0"/>
          </a:p>
        </p:txBody>
      </p:sp>
      <p:pic>
        <p:nvPicPr>
          <p:cNvPr id="11" name="Bild" descr="Bild">
            <a:extLst>
              <a:ext uri="{FF2B5EF4-FFF2-40B4-BE49-F238E27FC236}">
                <a16:creationId xmlns:a16="http://schemas.microsoft.com/office/drawing/2014/main" id="{D0F69F44-EC99-B51A-197D-A2F96E8D4223}"/>
              </a:ext>
            </a:extLst>
          </p:cNvPr>
          <p:cNvPicPr>
            <a:picLocks noChangeAspect="1"/>
          </p:cNvPicPr>
          <p:nvPr/>
        </p:nvPicPr>
        <p:blipFill>
          <a:blip r:embed="rId5" cstate="print"/>
          <a:stretch>
            <a:fillRect/>
          </a:stretch>
        </p:blipFill>
        <p:spPr>
          <a:xfrm>
            <a:off x="5603366" y="3437718"/>
            <a:ext cx="900002" cy="900002"/>
          </a:xfrm>
          <a:prstGeom prst="rect">
            <a:avLst/>
          </a:prstGeom>
          <a:ln w="3175">
            <a:miter lim="400000"/>
          </a:ln>
        </p:spPr>
      </p:pic>
      <p:pic>
        <p:nvPicPr>
          <p:cNvPr id="4" name="Grafik 3">
            <a:extLst>
              <a:ext uri="{FF2B5EF4-FFF2-40B4-BE49-F238E27FC236}">
                <a16:creationId xmlns:a16="http://schemas.microsoft.com/office/drawing/2014/main" id="{1AB8B592-BA4C-C797-8617-ACABC3D4CE0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6091008" y="2857642"/>
            <a:ext cx="6614160" cy="7467600"/>
          </a:xfrm>
          <a:prstGeom prst="rect">
            <a:avLst/>
          </a:prstGeom>
        </p:spPr>
      </p:pic>
      <p:sp>
        <p:nvSpPr>
          <p:cNvPr id="3" name="Abgerundetes Rechteck">
            <a:extLst>
              <a:ext uri="{FF2B5EF4-FFF2-40B4-BE49-F238E27FC236}">
                <a16:creationId xmlns:a16="http://schemas.microsoft.com/office/drawing/2014/main" id="{BE6F130C-45BC-F8E6-3C17-4E0AE6E642E8}"/>
              </a:ext>
            </a:extLst>
          </p:cNvPr>
          <p:cNvSpPr/>
          <p:nvPr/>
        </p:nvSpPr>
        <p:spPr>
          <a:xfrm>
            <a:off x="5222253" y="10545518"/>
            <a:ext cx="17266272" cy="2433882"/>
          </a:xfrm>
          <a:prstGeom prst="roundRect">
            <a:avLst>
              <a:gd name="adj" fmla="val 17986"/>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20000"/>
              </a:lnSpc>
              <a:spcBef>
                <a:spcPts val="0"/>
              </a:spcBef>
              <a:spcAft>
                <a:spcPts val="600"/>
              </a:spcAft>
            </a:pPr>
            <a:r>
              <a:rPr lang="de-DE" sz="2400" dirty="0">
                <a:solidFill>
                  <a:schemeClr val="tx1"/>
                </a:solidFill>
                <a:latin typeface="Trebuchet MS" panose="020B0603020202020204" pitchFamily="34" charset="0"/>
              </a:rPr>
              <a:t>Vertiefung:</a:t>
            </a:r>
          </a:p>
          <a:p>
            <a:pPr>
              <a:lnSpc>
                <a:spcPct val="120000"/>
              </a:lnSpc>
              <a:spcBef>
                <a:spcPts val="0"/>
              </a:spcBef>
              <a:spcAft>
                <a:spcPts val="600"/>
              </a:spcAft>
            </a:pPr>
            <a:r>
              <a:rPr lang="de-DE" sz="2400" b="0" dirty="0">
                <a:solidFill>
                  <a:schemeClr val="tx1"/>
                </a:solidFill>
                <a:latin typeface="Trebuchet MS" panose="020B0603020202020204" pitchFamily="34" charset="0"/>
              </a:rPr>
              <a:t>Den Teilnehmenden kann auch weiteres Material vorgestellt werden, das die im Video genannten Tipps aufgreift und erweitert. Als spielerische Kontrolle kann zudem in Partnerarbeit das </a:t>
            </a:r>
            <a:r>
              <a:rPr lang="de-DE" sz="2400" b="0" dirty="0">
                <a:solidFill>
                  <a:schemeClr val="tx1"/>
                </a:solidFill>
                <a:latin typeface="Trebuchet MS" panose="020B0603020202020204" pitchFamily="34" charset="0"/>
                <a:hlinkClick r:id="rId7"/>
              </a:rPr>
              <a:t>Quiz von „So geht MEDIEN“ zum Thema „Fakes im Netz erkennen - Wissen testen!“</a:t>
            </a:r>
            <a:r>
              <a:rPr lang="de-DE" sz="2400" b="0" dirty="0">
                <a:solidFill>
                  <a:schemeClr val="tx1"/>
                </a:solidFill>
                <a:latin typeface="Trebuchet MS" panose="020B0603020202020204" pitchFamily="34" charset="0"/>
              </a:rPr>
              <a:t> gespielt werden.</a:t>
            </a:r>
          </a:p>
        </p:txBody>
      </p:sp>
      <p:sp>
        <p:nvSpPr>
          <p:cNvPr id="5" name="Abgerundetes Rechteck">
            <a:extLst>
              <a:ext uri="{FF2B5EF4-FFF2-40B4-BE49-F238E27FC236}">
                <a16:creationId xmlns:a16="http://schemas.microsoft.com/office/drawing/2014/main" id="{D1E4E71D-6107-5738-3693-0C6ABC92A442}"/>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Desinformation erkennen</a:t>
            </a:r>
          </a:p>
        </p:txBody>
      </p:sp>
    </p:spTree>
    <p:extLst>
      <p:ext uri="{BB962C8B-B14F-4D97-AF65-F5344CB8AC3E}">
        <p14:creationId xmlns:p14="http://schemas.microsoft.com/office/powerpoint/2010/main" val="2490800958"/>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D99FB314-3959-E828-5816-E0310CE0E067}"/>
              </a:ext>
            </a:extLst>
          </p:cNvPr>
          <p:cNvSpPr/>
          <p:nvPr/>
        </p:nvSpPr>
        <p:spPr>
          <a:xfrm>
            <a:off x="5229944" y="3257601"/>
            <a:ext cx="17266271" cy="8064895"/>
          </a:xfrm>
          <a:prstGeom prst="roundRect">
            <a:avLst>
              <a:gd name="adj" fmla="val 5987"/>
            </a:avLst>
          </a:prstGeom>
          <a:ln w="31750" cap="rnd">
            <a:solidFill>
              <a:srgbClr val="000000"/>
            </a:solidFill>
            <a:prstDash val="lg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0"/>
              </a:spcBef>
              <a:spcAft>
                <a:spcPts val="600"/>
              </a:spcAft>
            </a:pPr>
            <a:r>
              <a:rPr lang="de-DE" sz="2400" dirty="0">
                <a:latin typeface="Trebuchet MS" panose="020B0603020202020204" pitchFamily="34" charset="0"/>
              </a:rPr>
              <a:t>Vertiefung: </a:t>
            </a:r>
            <a:endParaRPr lang="de-DE" sz="2400" b="0" dirty="0">
              <a:latin typeface="Trebuchet MS" panose="020B0603020202020204" pitchFamily="34" charset="0"/>
            </a:endParaRPr>
          </a:p>
          <a:p>
            <a:pPr marL="285750" indent="-285750">
              <a:lnSpc>
                <a:spcPct val="100000"/>
              </a:lnSpc>
              <a:spcBef>
                <a:spcPts val="0"/>
              </a:spcBef>
              <a:spcAft>
                <a:spcPts val="600"/>
              </a:spcAft>
              <a:buFont typeface="Arial" panose="020B0604020202020204" pitchFamily="34" charset="0"/>
              <a:buChar char="•"/>
            </a:pPr>
            <a:r>
              <a:rPr lang="de-DE" sz="2400" b="0" dirty="0">
                <a:solidFill>
                  <a:schemeClr val="tx1"/>
                </a:solidFill>
                <a:latin typeface="Trebuchet MS" panose="020B0603020202020204" pitchFamily="34" charset="0"/>
              </a:rPr>
              <a:t>Das </a:t>
            </a:r>
            <a:r>
              <a:rPr lang="de-DE" sz="2400" b="0" dirty="0">
                <a:solidFill>
                  <a:schemeClr val="tx1"/>
                </a:solidFill>
                <a:latin typeface="Trebuchet MS" panose="020B0603020202020204" pitchFamily="34" charset="0"/>
                <a:hlinkClick r:id="rId3"/>
              </a:rPr>
              <a:t>BR-Projekt „So geht MEDIEN“ </a:t>
            </a:r>
            <a:r>
              <a:rPr lang="de-DE" sz="2400" b="0" dirty="0">
                <a:solidFill>
                  <a:schemeClr val="tx1"/>
                </a:solidFill>
                <a:latin typeface="Trebuchet MS" panose="020B0603020202020204" pitchFamily="34" charset="0"/>
              </a:rPr>
              <a:t>bietet Zusatzmaterial auch zu weiterführenden Aspekten</a:t>
            </a:r>
            <a:r>
              <a:rPr lang="de-DE" sz="240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a:p>
            <a:pPr marL="285750" indent="-285750">
              <a:lnSpc>
                <a:spcPct val="100000"/>
              </a:lnSpc>
              <a:spcBef>
                <a:spcPts val="0"/>
              </a:spcBef>
              <a:spcAft>
                <a:spcPts val="600"/>
              </a:spcAft>
              <a:buFont typeface="Arial" panose="020B0604020202020204" pitchFamily="34" charset="0"/>
              <a:buChar char="•"/>
            </a:pPr>
            <a:r>
              <a:rPr lang="de-DE" sz="2400" b="0" dirty="0" err="1">
                <a:solidFill>
                  <a:schemeClr val="tx1"/>
                </a:solidFill>
                <a:latin typeface="Trebuchet MS" panose="020B0603020202020204" pitchFamily="34" charset="0"/>
              </a:rPr>
              <a:t>CORRECTIV.Faktencheck</a:t>
            </a:r>
            <a:r>
              <a:rPr lang="de-DE" sz="2400" b="0" dirty="0">
                <a:solidFill>
                  <a:schemeClr val="tx1"/>
                </a:solidFill>
                <a:latin typeface="Trebuchet MS" panose="020B0603020202020204" pitchFamily="34" charset="0"/>
              </a:rPr>
              <a:t> ist eine eigenständige Redaktion des gemeinnützigen Recherchezentrums CORRECTIV, die sich gegen Desinformation im Netz einsetzt und Menschen aufklärt, wie sie sich selbst vor Falschmeldungen schützen können. </a:t>
            </a:r>
            <a:r>
              <a:rPr lang="de-DE" sz="2400" b="0" dirty="0">
                <a:solidFill>
                  <a:schemeClr val="tx1"/>
                </a:solidFill>
                <a:latin typeface="Trebuchet MS" panose="020B0603020202020204" pitchFamily="34" charset="0"/>
                <a:hlinkClick r:id="rId4"/>
              </a:rPr>
              <a:t>Hier</a:t>
            </a:r>
            <a:r>
              <a:rPr lang="de-DE" sz="2400" b="0" dirty="0">
                <a:solidFill>
                  <a:schemeClr val="tx1"/>
                </a:solidFill>
                <a:latin typeface="Trebuchet MS" panose="020B0603020202020204" pitchFamily="34" charset="0"/>
              </a:rPr>
              <a:t> werden immer wieder aktuelle Falschmeldungen vorgestellt und Hintergründe zum Thema Desinformation besprochen</a:t>
            </a:r>
            <a:r>
              <a:rPr lang="de-DE" sz="240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a:p>
            <a:pPr marL="285750" indent="-285750">
              <a:lnSpc>
                <a:spcPct val="100000"/>
              </a:lnSpc>
              <a:spcBef>
                <a:spcPts val="0"/>
              </a:spcBef>
              <a:spcAft>
                <a:spcPts val="600"/>
              </a:spcAft>
              <a:buFont typeface="Arial" panose="020B0604020202020204" pitchFamily="34" charset="0"/>
              <a:buChar char="•"/>
            </a:pPr>
            <a:r>
              <a:rPr lang="de-DE" sz="2400" b="0" dirty="0">
                <a:solidFill>
                  <a:schemeClr val="tx1"/>
                </a:solidFill>
                <a:latin typeface="Trebuchet MS" panose="020B0603020202020204" pitchFamily="34" charset="0"/>
              </a:rPr>
              <a:t>Hintergrund zahlreicher Fake News ist vielfach eine Verschwörungserzählung, teilweise gehen die Inhalte auch ineinander über. Für eine jüngere Zielgruppe ist im Auftrag des Deutschen Volkshochschulverbandes die </a:t>
            </a:r>
            <a:r>
              <a:rPr lang="de-DE" sz="2400" b="0" dirty="0" err="1">
                <a:solidFill>
                  <a:schemeClr val="tx1"/>
                </a:solidFill>
                <a:latin typeface="Trebuchet MS" panose="020B0603020202020204" pitchFamily="34" charset="0"/>
              </a:rPr>
              <a:t>Modulbox</a:t>
            </a:r>
            <a:r>
              <a:rPr lang="de-DE" sz="2400" b="0" dirty="0">
                <a:solidFill>
                  <a:schemeClr val="tx1"/>
                </a:solidFill>
                <a:latin typeface="Trebuchet MS" panose="020B0603020202020204" pitchFamily="34" charset="0"/>
              </a:rPr>
              <a:t> „Politische Medienbildung für Jugendliche. Auf Verschwörungserzählungen reagieren!” entstanden, sie ist </a:t>
            </a:r>
            <a:r>
              <a:rPr lang="de-DE" sz="2400" b="0" dirty="0">
                <a:solidFill>
                  <a:schemeClr val="tx1"/>
                </a:solidFill>
                <a:latin typeface="Trebuchet MS" panose="020B0603020202020204" pitchFamily="34" charset="0"/>
                <a:hlinkClick r:id="rId5"/>
              </a:rPr>
              <a:t>hier</a:t>
            </a:r>
            <a:r>
              <a:rPr lang="de-DE" sz="2400" b="0" dirty="0">
                <a:solidFill>
                  <a:schemeClr val="tx1"/>
                </a:solidFill>
                <a:latin typeface="Trebuchet MS" panose="020B0603020202020204" pitchFamily="34" charset="0"/>
              </a:rPr>
              <a:t> kostenlos zu beziehen</a:t>
            </a:r>
            <a:r>
              <a:rPr lang="de-DE" sz="240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a:p>
            <a:pPr marL="285750" indent="-285750">
              <a:lnSpc>
                <a:spcPct val="100000"/>
              </a:lnSpc>
              <a:spcBef>
                <a:spcPts val="0"/>
              </a:spcBef>
              <a:spcAft>
                <a:spcPts val="600"/>
              </a:spcAft>
              <a:buFont typeface="Arial" panose="020B0604020202020204" pitchFamily="34" charset="0"/>
              <a:buChar char="•"/>
            </a:pPr>
            <a:r>
              <a:rPr lang="de-DE" sz="2400" b="0" dirty="0">
                <a:solidFill>
                  <a:schemeClr val="tx1"/>
                </a:solidFill>
                <a:latin typeface="Trebuchet MS" panose="020B0603020202020204" pitchFamily="34" charset="0"/>
              </a:rPr>
              <a:t>Das Programm </a:t>
            </a:r>
            <a:r>
              <a:rPr lang="de-DE" sz="2400" b="0" dirty="0">
                <a:solidFill>
                  <a:schemeClr val="tx1"/>
                </a:solidFill>
                <a:latin typeface="Trebuchet MS" panose="020B0603020202020204" pitchFamily="34" charset="0"/>
                <a:hlinkClick r:id="rId6"/>
              </a:rPr>
              <a:t>fit for news</a:t>
            </a:r>
            <a:r>
              <a:rPr lang="de-DE" sz="2400" b="0" dirty="0">
                <a:solidFill>
                  <a:schemeClr val="tx1"/>
                </a:solidFill>
                <a:latin typeface="Trebuchet MS" panose="020B0603020202020204" pitchFamily="34" charset="0"/>
              </a:rPr>
              <a:t> unterstützt Bildungseinrichtungen und Privatpersonen bei der Vermittlung von Nachrichten- und Informationskompetenz. Das gemeinnützige Europäische Institut für Journalismus- und Kommunikationsforschung (EIJK) aus Leipzig hat dafür digitale Lehr-, Lern- und Schulungsprogramme für den kompetenten Umgang mit Newsmedien im Internet entwickelt</a:t>
            </a:r>
            <a:r>
              <a:rPr lang="de-DE" sz="2400" dirty="0">
                <a:solidFill>
                  <a:schemeClr val="tx1"/>
                </a:solidFill>
                <a:latin typeface="Trebuchet MS" panose="020B0603020202020204" pitchFamily="34" charset="0"/>
              </a:rPr>
              <a:t>.</a:t>
            </a:r>
            <a:endParaRPr lang="de-DE" sz="2400" b="0" dirty="0">
              <a:solidFill>
                <a:schemeClr val="tx1"/>
              </a:solidFill>
              <a:latin typeface="Trebuchet MS" panose="020B0603020202020204" pitchFamily="34" charset="0"/>
            </a:endParaRPr>
          </a:p>
          <a:p>
            <a:pPr marL="285750" indent="-285750">
              <a:lnSpc>
                <a:spcPct val="100000"/>
              </a:lnSpc>
              <a:spcBef>
                <a:spcPts val="0"/>
              </a:spcBef>
              <a:spcAft>
                <a:spcPts val="600"/>
              </a:spcAft>
              <a:buFont typeface="Arial" panose="020B0604020202020204" pitchFamily="34" charset="0"/>
              <a:buChar char="•"/>
            </a:pPr>
            <a:r>
              <a:rPr lang="de-DE" sz="2400" b="0" dirty="0">
                <a:solidFill>
                  <a:schemeClr val="tx1"/>
                </a:solidFill>
                <a:latin typeface="Trebuchet MS" panose="020B0603020202020204" pitchFamily="34" charset="0"/>
              </a:rPr>
              <a:t>Vor allem für den schulischen Kontext gedacht ist der </a:t>
            </a:r>
            <a:r>
              <a:rPr lang="de-DE" sz="2400" b="0" dirty="0">
                <a:solidFill>
                  <a:schemeClr val="tx1"/>
                </a:solidFill>
                <a:latin typeface="Trebuchet MS" panose="020B0603020202020204" pitchFamily="34" charset="0"/>
                <a:hlinkClick r:id="rId7"/>
              </a:rPr>
              <a:t>News Check NRW</a:t>
            </a:r>
            <a:r>
              <a:rPr lang="de-DE" sz="2400" b="0" dirty="0">
                <a:solidFill>
                  <a:schemeClr val="tx1"/>
                </a:solidFill>
                <a:latin typeface="Trebuchet MS" panose="020B0603020202020204" pitchFamily="34" charset="0"/>
              </a:rPr>
              <a:t> – digitale Fortbildung Nachrichtenkompetenz.</a:t>
            </a:r>
          </a:p>
          <a:p>
            <a:pPr marL="285750" indent="-285750">
              <a:lnSpc>
                <a:spcPct val="100000"/>
              </a:lnSpc>
              <a:spcBef>
                <a:spcPts val="0"/>
              </a:spcBef>
              <a:spcAft>
                <a:spcPts val="600"/>
              </a:spcAft>
              <a:buFont typeface="Arial" panose="020B0604020202020204" pitchFamily="34" charset="0"/>
              <a:buChar char="•"/>
            </a:pPr>
            <a:r>
              <a:rPr lang="de-DE" sz="2400" b="0" dirty="0">
                <a:solidFill>
                  <a:schemeClr val="tx1"/>
                </a:solidFill>
                <a:latin typeface="Trebuchet MS" panose="020B0603020202020204" pitchFamily="34" charset="0"/>
              </a:rPr>
              <a:t>Die</a:t>
            </a:r>
            <a:r>
              <a:rPr lang="de-DE" sz="2400" b="0" dirty="0">
                <a:solidFill>
                  <a:schemeClr val="tx1"/>
                </a:solidFill>
                <a:latin typeface="Trebuchet MS" panose="020B0603020202020204" pitchFamily="34" charset="0"/>
                <a:hlinkClick r:id="rId8"/>
              </a:rPr>
              <a:t> FakeHunter </a:t>
            </a:r>
            <a:r>
              <a:rPr lang="de-DE" sz="2400" b="0" dirty="0">
                <a:solidFill>
                  <a:schemeClr val="tx1"/>
                </a:solidFill>
                <a:latin typeface="Trebuchet MS" panose="020B0603020202020204" pitchFamily="34" charset="0"/>
              </a:rPr>
              <a:t>wurden als Planspiel für öffentliche Bibliotheken in Schleswig-Holstein entwickelt und sind mittlerweile im gesamten deutschsprachigen Raum verbreitet</a:t>
            </a:r>
            <a:r>
              <a:rPr lang="de-DE" sz="2400" dirty="0">
                <a:solidFill>
                  <a:schemeClr val="tx1"/>
                </a:solidFill>
                <a:latin typeface="Trebuchet MS" panose="020B0603020202020204" pitchFamily="34" charset="0"/>
              </a:rPr>
              <a:t>.</a:t>
            </a:r>
            <a:endParaRPr lang="de-DE" sz="2400" dirty="0"/>
          </a:p>
        </p:txBody>
      </p:sp>
      <p:sp>
        <p:nvSpPr>
          <p:cNvPr id="4" name="Abgerundetes Rechteck">
            <a:extLst>
              <a:ext uri="{FF2B5EF4-FFF2-40B4-BE49-F238E27FC236}">
                <a16:creationId xmlns:a16="http://schemas.microsoft.com/office/drawing/2014/main" id="{A4362932-F8E6-1766-0CFA-4758CB428C9A}"/>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d. Desinformation erkennen</a:t>
            </a: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71</a:t>
            </a:fld>
            <a:endParaRPr dirty="0"/>
          </a:p>
        </p:txBody>
      </p:sp>
    </p:spTree>
    <p:extLst>
      <p:ext uri="{BB962C8B-B14F-4D97-AF65-F5344CB8AC3E}">
        <p14:creationId xmlns:p14="http://schemas.microsoft.com/office/powerpoint/2010/main" val="2206992301"/>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a:extLst>
              <a:ext uri="{FF2B5EF4-FFF2-40B4-BE49-F238E27FC236}">
                <a16:creationId xmlns:a16="http://schemas.microsoft.com/office/drawing/2014/main" id="{C0A05D77-A35F-2138-06FE-F3AF07A6FADC}"/>
              </a:ext>
            </a:extLst>
          </p:cNvPr>
          <p:cNvSpPr/>
          <p:nvPr/>
        </p:nvSpPr>
        <p:spPr>
          <a:xfrm>
            <a:off x="5207001" y="3113585"/>
            <a:ext cx="11017249" cy="5976664"/>
          </a:xfrm>
          <a:prstGeom prst="roundRect">
            <a:avLst>
              <a:gd name="adj" fmla="val 8725"/>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solidFill>
                  <a:schemeClr val="tx1"/>
                </a:solidFill>
                <a:latin typeface="Palatino"/>
              </a:rPr>
              <a:t>Rasant verbreitete sich im Netz das Video einer selbst ernannten „Friedensjournalistin“ über die angebliche Tötung eines Mannes durch Ukrainer. Hat sie tatsächlich stattgefunden? Ein </a:t>
            </a:r>
            <a:r>
              <a:rPr lang="de-DE" sz="2400" b="0" dirty="0">
                <a:solidFill>
                  <a:schemeClr val="tx1"/>
                </a:solidFill>
                <a:latin typeface="Palatino"/>
                <a:hlinkClick r:id="rId3"/>
              </a:rPr>
              <a:t>Artikel der tageszeitung </a:t>
            </a:r>
            <a:r>
              <a:rPr lang="de-DE" sz="2400" b="0" dirty="0">
                <a:solidFill>
                  <a:schemeClr val="tx1"/>
                </a:solidFill>
                <a:latin typeface="Palatino"/>
              </a:rPr>
              <a:t>(taz) berichtet über den Fall.</a:t>
            </a:r>
          </a:p>
          <a:p>
            <a:pPr lvl="1" indent="0">
              <a:lnSpc>
                <a:spcPct val="100000"/>
              </a:lnSpc>
              <a:spcBef>
                <a:spcPts val="600"/>
              </a:spcBef>
              <a:spcAft>
                <a:spcPts val="600"/>
              </a:spcAft>
            </a:pPr>
            <a:endParaRPr lang="de-DE" sz="1800" b="0" dirty="0">
              <a:solidFill>
                <a:schemeClr val="tx1"/>
              </a:solidFill>
              <a:latin typeface="Palatino"/>
            </a:endParaRPr>
          </a:p>
          <a:p>
            <a:pPr marL="1080000" lvl="1" indent="0">
              <a:lnSpc>
                <a:spcPct val="100000"/>
              </a:lnSpc>
              <a:spcBef>
                <a:spcPts val="600"/>
              </a:spcBef>
              <a:spcAft>
                <a:spcPts val="600"/>
              </a:spcAft>
            </a:pPr>
            <a:r>
              <a:rPr lang="de-DE" sz="2400" dirty="0">
                <a:solidFill>
                  <a:schemeClr val="tx1"/>
                </a:solidFill>
                <a:latin typeface="Palatino"/>
              </a:rPr>
              <a:t>In einer gemeinsamen Diskussion können folgende Fragen diskutiert werden:</a:t>
            </a:r>
          </a:p>
          <a:p>
            <a:pPr marL="1080000" lvl="1" indent="0">
              <a:lnSpc>
                <a:spcPct val="100000"/>
              </a:lnSpc>
              <a:spcBef>
                <a:spcPts val="600"/>
              </a:spcBef>
              <a:spcAft>
                <a:spcPts val="600"/>
              </a:spcAft>
            </a:pPr>
            <a:r>
              <a:rPr lang="de-DE" sz="2400" b="0" dirty="0">
                <a:solidFill>
                  <a:schemeClr val="tx1"/>
                </a:solidFill>
                <a:latin typeface="Palatino"/>
              </a:rPr>
              <a:t>Sät die „Friedensjournalistin“ tatsächlich Frieden?</a:t>
            </a:r>
          </a:p>
          <a:p>
            <a:pPr marL="1080000" lvl="1" indent="0">
              <a:lnSpc>
                <a:spcPct val="100000"/>
              </a:lnSpc>
              <a:spcBef>
                <a:spcPts val="600"/>
              </a:spcBef>
              <a:spcAft>
                <a:spcPts val="600"/>
              </a:spcAft>
            </a:pPr>
            <a:r>
              <a:rPr lang="de-DE" sz="2400" b="0" dirty="0">
                <a:solidFill>
                  <a:schemeClr val="tx1"/>
                </a:solidFill>
                <a:latin typeface="Palatino"/>
              </a:rPr>
              <a:t>Welche Rolle spielen hier </a:t>
            </a:r>
            <a:r>
              <a:rPr lang="de-DE" sz="2400" b="0" dirty="0" err="1">
                <a:solidFill>
                  <a:schemeClr val="tx1"/>
                </a:solidFill>
                <a:latin typeface="Palatino"/>
              </a:rPr>
              <a:t>Messengerdienste</a:t>
            </a:r>
            <a:r>
              <a:rPr lang="de-DE" sz="2400" b="0" dirty="0">
                <a:solidFill>
                  <a:schemeClr val="tx1"/>
                </a:solidFill>
                <a:latin typeface="Palatino"/>
              </a:rPr>
              <a:t> wie </a:t>
            </a:r>
            <a:r>
              <a:rPr lang="de-DE" sz="2400" b="0" dirty="0" err="1">
                <a:solidFill>
                  <a:schemeClr val="tx1"/>
                </a:solidFill>
                <a:latin typeface="Palatino"/>
              </a:rPr>
              <a:t>Telegram</a:t>
            </a:r>
            <a:r>
              <a:rPr lang="de-DE" sz="2400" b="0" dirty="0">
                <a:solidFill>
                  <a:schemeClr val="tx1"/>
                </a:solidFill>
                <a:latin typeface="Palatino"/>
              </a:rPr>
              <a:t> oder WhatsApp?</a:t>
            </a:r>
          </a:p>
          <a:p>
            <a:pPr marL="1080000" lvl="1" indent="0">
              <a:lnSpc>
                <a:spcPct val="100000"/>
              </a:lnSpc>
              <a:spcBef>
                <a:spcPts val="600"/>
              </a:spcBef>
              <a:spcAft>
                <a:spcPts val="600"/>
              </a:spcAft>
            </a:pPr>
            <a:r>
              <a:rPr lang="de-DE" sz="2400" b="0" dirty="0">
                <a:solidFill>
                  <a:schemeClr val="tx1"/>
                </a:solidFill>
                <a:latin typeface="Palatino"/>
              </a:rPr>
              <a:t>Wer hat von Lisa F. aus Berlin-Marzahn bereits gehört? </a:t>
            </a: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72</a:t>
            </a:fld>
            <a:endParaRPr dirty="0"/>
          </a:p>
        </p:txBody>
      </p:sp>
      <p:sp>
        <p:nvSpPr>
          <p:cNvPr id="11" name="Textfeld 10">
            <a:extLst>
              <a:ext uri="{FF2B5EF4-FFF2-40B4-BE49-F238E27FC236}">
                <a16:creationId xmlns:a16="http://schemas.microsoft.com/office/drawing/2014/main" id="{BDD25368-8C57-6AE0-87B8-C71EBCA10E05}"/>
              </a:ext>
            </a:extLst>
          </p:cNvPr>
          <p:cNvSpPr txBox="1"/>
          <p:nvPr/>
        </p:nvSpPr>
        <p:spPr>
          <a:xfrm>
            <a:off x="5146451" y="7563145"/>
            <a:ext cx="17321814" cy="132343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81000" tIns="381000" rIns="381000" bIns="381000" rtlCol="0">
            <a:spAutoFit/>
          </a:bodyPr>
          <a:lstStyle/>
          <a:p>
            <a:pPr marL="0" indent="0" defTabSz="457200">
              <a:lnSpc>
                <a:spcPct val="100000"/>
              </a:lnSpc>
              <a:spcBef>
                <a:spcPts val="600"/>
              </a:spcBef>
              <a:buNone/>
            </a:pPr>
            <a:endParaRPr lang="de-DE" dirty="0"/>
          </a:p>
        </p:txBody>
      </p:sp>
      <p:pic>
        <p:nvPicPr>
          <p:cNvPr id="15" name="Bild" descr="Bild">
            <a:extLst>
              <a:ext uri="{FF2B5EF4-FFF2-40B4-BE49-F238E27FC236}">
                <a16:creationId xmlns:a16="http://schemas.microsoft.com/office/drawing/2014/main" id="{FD05A79D-27B4-F734-10E8-76659241F137}"/>
              </a:ext>
            </a:extLst>
          </p:cNvPr>
          <p:cNvPicPr>
            <a:picLocks noChangeAspect="1"/>
          </p:cNvPicPr>
          <p:nvPr/>
        </p:nvPicPr>
        <p:blipFill>
          <a:blip r:embed="rId4" cstate="print"/>
          <a:stretch>
            <a:fillRect/>
          </a:stretch>
        </p:blipFill>
        <p:spPr>
          <a:xfrm>
            <a:off x="5600327" y="5561856"/>
            <a:ext cx="900002" cy="900002"/>
          </a:xfrm>
          <a:prstGeom prst="rect">
            <a:avLst/>
          </a:prstGeom>
          <a:ln w="3175">
            <a:miter lim="400000"/>
          </a:ln>
        </p:spPr>
      </p:pic>
      <p:sp>
        <p:nvSpPr>
          <p:cNvPr id="3" name="Abgerundetes Rechteck">
            <a:extLst>
              <a:ext uri="{FF2B5EF4-FFF2-40B4-BE49-F238E27FC236}">
                <a16:creationId xmlns:a16="http://schemas.microsoft.com/office/drawing/2014/main" id="{0805F27D-BC00-4599-A4D0-3E82FA2888BD}"/>
              </a:ext>
            </a:extLst>
          </p:cNvPr>
          <p:cNvSpPr/>
          <p:nvPr/>
        </p:nvSpPr>
        <p:spPr>
          <a:xfrm>
            <a:off x="16729076" y="3113585"/>
            <a:ext cx="5759450" cy="5976664"/>
          </a:xfrm>
          <a:prstGeom prst="roundRect">
            <a:avLst>
              <a:gd name="adj" fmla="val 6397"/>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solidFill>
                  <a:schemeClr val="tx1"/>
                </a:solidFill>
                <a:latin typeface="Trebuchet MS" panose="020B0603020202020204" pitchFamily="34" charset="0"/>
              </a:rPr>
              <a:t>Hinweis für Dozierende:</a:t>
            </a:r>
          </a:p>
          <a:p>
            <a:pPr>
              <a:lnSpc>
                <a:spcPct val="100000"/>
              </a:lnSpc>
              <a:spcBef>
                <a:spcPts val="600"/>
              </a:spcBef>
            </a:pPr>
            <a:r>
              <a:rPr lang="de-DE" sz="2400" b="0" dirty="0">
                <a:solidFill>
                  <a:schemeClr val="tx1"/>
                </a:solidFill>
                <a:latin typeface="Trebuchet MS" panose="020B0603020202020204" pitchFamily="34" charset="0"/>
              </a:rPr>
              <a:t>Das erste Kriegsopfer ist vielfach die Wahrheit. Und mittlerweile gibt es hier zahlreiche Trittbrettfahrer*innen, daher dieses Beispiel mit Bezug zum Krieg in der Ukraine. Einführend sei hierzu der </a:t>
            </a:r>
            <a:r>
              <a:rPr lang="de-DE" sz="2400" b="0" dirty="0">
                <a:solidFill>
                  <a:schemeClr val="tx1"/>
                </a:solidFill>
                <a:latin typeface="Trebuchet MS" panose="020B0603020202020204" pitchFamily="34" charset="0"/>
                <a:hlinkClick r:id="rId5"/>
              </a:rPr>
              <a:t>Beitrag von Marlis Prinzing für den TV Diskurs</a:t>
            </a:r>
            <a:r>
              <a:rPr lang="de-DE" sz="2400" b="0" dirty="0">
                <a:solidFill>
                  <a:schemeClr val="tx1"/>
                </a:solidFill>
                <a:latin typeface="Trebuchet MS" panose="020B0603020202020204" pitchFamily="34" charset="0"/>
              </a:rPr>
              <a:t> (2022) empfohlen: „Medien und Wahrheit in digitalen Zeiten“, gerade auch weil er jenseits aktueller Zuspitzungen Grundlagen klärt.</a:t>
            </a:r>
          </a:p>
        </p:txBody>
      </p:sp>
      <p:sp>
        <p:nvSpPr>
          <p:cNvPr id="4" name="Abgerundetes Rechteck">
            <a:extLst>
              <a:ext uri="{FF2B5EF4-FFF2-40B4-BE49-F238E27FC236}">
                <a16:creationId xmlns:a16="http://schemas.microsoft.com/office/drawing/2014/main" id="{070F11B3-4C8C-0553-A083-EB66BE682ABB}"/>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Beispiel 1: „Virale Desinformation“</a:t>
            </a:r>
          </a:p>
        </p:txBody>
      </p:sp>
      <p:sp>
        <p:nvSpPr>
          <p:cNvPr id="9" name="Abgerundetes Rechteck">
            <a:extLst>
              <a:ext uri="{FF2B5EF4-FFF2-40B4-BE49-F238E27FC236}">
                <a16:creationId xmlns:a16="http://schemas.microsoft.com/office/drawing/2014/main" id="{75E90BB3-60E8-F9DD-04A4-4C3F849E9B93}"/>
              </a:ext>
            </a:extLst>
          </p:cNvPr>
          <p:cNvSpPr/>
          <p:nvPr/>
        </p:nvSpPr>
        <p:spPr>
          <a:xfrm>
            <a:off x="5247922" y="9621599"/>
            <a:ext cx="17321814" cy="3357801"/>
          </a:xfrm>
          <a:prstGeom prst="roundRect">
            <a:avLst>
              <a:gd name="adj" fmla="val 15079"/>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600" b="0" dirty="0">
                <a:solidFill>
                  <a:schemeClr val="tx1"/>
                </a:solidFill>
                <a:latin typeface="Palatino"/>
              </a:rPr>
              <a:t>Das Recherchezentrum CORRECTIV hat sich intensiver mit der 28-jährigen deutschen „Friedensjournalistin“ beschäftigt, die verdächtigt wird, Propaganda für Putin zu verbreiten, siehe </a:t>
            </a:r>
            <a:r>
              <a:rPr lang="de-DE" sz="2600" b="0" dirty="0">
                <a:solidFill>
                  <a:schemeClr val="tx1"/>
                </a:solidFill>
                <a:latin typeface="Palatino"/>
                <a:hlinkClick r:id="rId6"/>
              </a:rPr>
              <a:t>Hintergrundbericht hier</a:t>
            </a:r>
            <a:r>
              <a:rPr lang="de-DE" sz="2600" b="0" dirty="0">
                <a:solidFill>
                  <a:schemeClr val="tx1"/>
                </a:solidFill>
                <a:latin typeface="Palatino"/>
              </a:rPr>
              <a:t>.</a:t>
            </a:r>
          </a:p>
          <a:p>
            <a:pPr>
              <a:lnSpc>
                <a:spcPct val="100000"/>
              </a:lnSpc>
              <a:spcBef>
                <a:spcPts val="600"/>
              </a:spcBef>
            </a:pPr>
            <a:r>
              <a:rPr lang="de-DE" sz="2600" b="0" dirty="0">
                <a:solidFill>
                  <a:schemeClr val="tx1"/>
                </a:solidFill>
                <a:latin typeface="Palatino"/>
              </a:rPr>
              <a:t>Ein weiterer Fall war die angebliche Entführung und Vergewaltigung einer 13-jährigen Russlanddeutschen in Berlin. Diese Behauptung ist mittlerweile aufgeklärt. Mehr zum Fall vom Lisa F. aus Berlin-Marzahn findet sich </a:t>
            </a:r>
            <a:r>
              <a:rPr lang="de-DE" sz="2600" b="0" dirty="0">
                <a:solidFill>
                  <a:schemeClr val="tx1"/>
                </a:solidFill>
                <a:latin typeface="Palatino"/>
                <a:hlinkClick r:id="rId7"/>
              </a:rPr>
              <a:t>hier in einem taz Artikel</a:t>
            </a:r>
            <a:r>
              <a:rPr lang="de-DE" sz="2600" b="0" dirty="0">
                <a:solidFill>
                  <a:schemeClr val="tx1"/>
                </a:solidFill>
                <a:latin typeface="Palatino"/>
              </a:rPr>
              <a:t>.</a:t>
            </a:r>
            <a:endParaRPr lang="de-DE" sz="2600" dirty="0">
              <a:latin typeface="Palatino"/>
            </a:endParaRPr>
          </a:p>
        </p:txBody>
      </p:sp>
    </p:spTree>
    <p:extLst>
      <p:ext uri="{BB962C8B-B14F-4D97-AF65-F5344CB8AC3E}">
        <p14:creationId xmlns:p14="http://schemas.microsoft.com/office/powerpoint/2010/main" val="3412866285"/>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a:extLst>
              <a:ext uri="{FF2B5EF4-FFF2-40B4-BE49-F238E27FC236}">
                <a16:creationId xmlns:a16="http://schemas.microsoft.com/office/drawing/2014/main" id="{0EB8696F-EFAB-FC6B-B864-A00554CA9A2F}"/>
              </a:ext>
            </a:extLst>
          </p:cNvPr>
          <p:cNvSpPr/>
          <p:nvPr/>
        </p:nvSpPr>
        <p:spPr>
          <a:xfrm>
            <a:off x="5222254" y="7434064"/>
            <a:ext cx="11017249" cy="3168351"/>
          </a:xfrm>
          <a:prstGeom prst="roundRect">
            <a:avLst>
              <a:gd name="adj" fmla="val 16411"/>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10000"/>
              </a:lnSpc>
              <a:spcBef>
                <a:spcPts val="600"/>
              </a:spcBef>
            </a:pPr>
            <a:r>
              <a:rPr lang="de-DE" sz="2400" b="0" dirty="0">
                <a:solidFill>
                  <a:schemeClr val="tx1"/>
                </a:solidFill>
                <a:latin typeface="Palatino"/>
              </a:rPr>
              <a:t>Welche Konsequenzen der Beitrag hatte, sollte im Anschluss an die Recherche und die Einordnung noch einmal miteinander geklärt werden. Unterstützen kann ein Artikel aus der Süddeutschen Zeitung: </a:t>
            </a:r>
            <a:r>
              <a:rPr lang="de-DE" sz="2400" b="0" dirty="0">
                <a:solidFill>
                  <a:schemeClr val="tx1"/>
                </a:solidFill>
                <a:latin typeface="Palatino"/>
                <a:hlinkClick r:id="rId3"/>
              </a:rPr>
              <a:t>„Blogger geht in nächste Instanz“</a:t>
            </a:r>
            <a:r>
              <a:rPr lang="de-DE" sz="2400" b="0" dirty="0">
                <a:solidFill>
                  <a:schemeClr val="tx1"/>
                </a:solidFill>
                <a:latin typeface="Palatino"/>
              </a:rPr>
              <a:t>.</a:t>
            </a:r>
            <a:endParaRPr lang="de-DE" sz="2000" dirty="0">
              <a:latin typeface="Palatino"/>
            </a:endParaRPr>
          </a:p>
        </p:txBody>
      </p:sp>
      <p:sp>
        <p:nvSpPr>
          <p:cNvPr id="3" name="Abgerundetes Rechteck">
            <a:extLst>
              <a:ext uri="{FF2B5EF4-FFF2-40B4-BE49-F238E27FC236}">
                <a16:creationId xmlns:a16="http://schemas.microsoft.com/office/drawing/2014/main" id="{1F04B26E-5888-B70E-E379-D543BEC4E5E8}"/>
              </a:ext>
            </a:extLst>
          </p:cNvPr>
          <p:cNvSpPr/>
          <p:nvPr/>
        </p:nvSpPr>
        <p:spPr>
          <a:xfrm>
            <a:off x="5207001" y="3113585"/>
            <a:ext cx="11017249" cy="3780000"/>
          </a:xfrm>
          <a:prstGeom prst="roundRect">
            <a:avLst>
              <a:gd name="adj" fmla="val 11601"/>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solidFill>
                  <a:schemeClr val="tx1"/>
                </a:solidFill>
                <a:latin typeface="Palatino"/>
              </a:rPr>
              <a:t>Ein </a:t>
            </a:r>
            <a:r>
              <a:rPr lang="de-DE" sz="2400" b="0" dirty="0">
                <a:solidFill>
                  <a:schemeClr val="tx1"/>
                </a:solidFill>
                <a:latin typeface="Palatino"/>
                <a:hlinkClick r:id="rId4"/>
              </a:rPr>
              <a:t>Blogbeitrag im Rheinneckarblog</a:t>
            </a:r>
            <a:r>
              <a:rPr lang="de-DE" sz="2400" b="0" dirty="0">
                <a:solidFill>
                  <a:schemeClr val="tx1"/>
                </a:solidFill>
                <a:latin typeface="Palatino"/>
              </a:rPr>
              <a:t> scheint zu behauptet, dass es in Mannheim einen Terroranschlag gegeben hat. Ausgehend davon können folgende Fragen diskutiert werden:</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a:rPr>
              <a:t>Was ist dran an der Behauptung?</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a:rPr>
              <a:t>Welche Rolle spielt die Paywall? </a:t>
            </a:r>
          </a:p>
          <a:p>
            <a:pPr marL="342900" indent="-342900">
              <a:lnSpc>
                <a:spcPct val="100000"/>
              </a:lnSpc>
              <a:spcBef>
                <a:spcPts val="600"/>
              </a:spcBef>
              <a:spcAft>
                <a:spcPts val="600"/>
              </a:spcAft>
              <a:buFont typeface="Arial" panose="020B0604020202020204" pitchFamily="34" charset="0"/>
              <a:buChar char="•"/>
            </a:pPr>
            <a:r>
              <a:rPr lang="de-DE" sz="2400" b="0" dirty="0">
                <a:solidFill>
                  <a:schemeClr val="tx1"/>
                </a:solidFill>
                <a:latin typeface="Palatino"/>
              </a:rPr>
              <a:t>Welches Gesetz ist hier betroffen?</a:t>
            </a:r>
          </a:p>
        </p:txBody>
      </p:sp>
      <p:sp>
        <p:nvSpPr>
          <p:cNvPr id="4" name="Abgerundetes Rechteck">
            <a:extLst>
              <a:ext uri="{FF2B5EF4-FFF2-40B4-BE49-F238E27FC236}">
                <a16:creationId xmlns:a16="http://schemas.microsoft.com/office/drawing/2014/main" id="{E7F92E93-C7AB-EDE5-DA7E-E2ED878C746E}"/>
              </a:ext>
            </a:extLst>
          </p:cNvPr>
          <p:cNvSpPr/>
          <p:nvPr/>
        </p:nvSpPr>
        <p:spPr>
          <a:xfrm>
            <a:off x="16729075" y="3113585"/>
            <a:ext cx="5795453" cy="7488830"/>
          </a:xfrm>
          <a:prstGeom prst="roundRect">
            <a:avLst>
              <a:gd name="adj" fmla="val 6397"/>
            </a:avLst>
          </a:prstGeom>
          <a:ln w="50800" cap="rnd">
            <a:solidFill>
              <a:srgbClr val="000000"/>
            </a:solidFill>
            <a:custDash>
              <a:ds d="100000" sp="200000"/>
            </a:custDash>
          </a:ln>
        </p:spPr>
        <p:txBody>
          <a:bodyPr wrap="square" lIns="360000" tIns="180000" rIns="360000" bIns="18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pPr>
            <a:r>
              <a:rPr lang="de-DE" sz="2400" dirty="0">
                <a:solidFill>
                  <a:schemeClr val="tx1"/>
                </a:solidFill>
                <a:latin typeface="Trebuchet MS" panose="020B0603020202020204" pitchFamily="34" charset="0"/>
              </a:rPr>
              <a:t>Hinweis für Dozierende:</a:t>
            </a:r>
          </a:p>
          <a:p>
            <a:pPr>
              <a:lnSpc>
                <a:spcPct val="100000"/>
              </a:lnSpc>
              <a:spcBef>
                <a:spcPts val="1200"/>
              </a:spcBef>
            </a:pPr>
            <a:r>
              <a:rPr lang="de-DE" sz="2400" b="0" dirty="0">
                <a:solidFill>
                  <a:schemeClr val="tx1"/>
                </a:solidFill>
                <a:latin typeface="Trebuchet MS" panose="020B0603020202020204" pitchFamily="34" charset="0"/>
              </a:rPr>
              <a:t>Zu Fake News gibt es nur wenig einschlägige Rechtsprechung, daher dieses Beispiel. Eine Paywall spielte dabei eine wichtige Rolle. Zu den Hintergründen siehe ein </a:t>
            </a:r>
            <a:r>
              <a:rPr lang="de-DE" sz="2400" b="0" dirty="0">
                <a:solidFill>
                  <a:schemeClr val="tx1"/>
                </a:solidFill>
                <a:latin typeface="Trebuchet MS" panose="020B0603020202020204" pitchFamily="34" charset="0"/>
                <a:hlinkClick r:id="rId5"/>
              </a:rPr>
              <a:t>Artikel aus der FAZ: Blog meldet erfundenen Terroranschlag in Mannheim</a:t>
            </a:r>
            <a:r>
              <a:rPr lang="de-DE" sz="2400" b="0" dirty="0">
                <a:solidFill>
                  <a:schemeClr val="tx1"/>
                </a:solidFill>
                <a:latin typeface="Trebuchet MS" panose="020B0603020202020204" pitchFamily="34" charset="0"/>
              </a:rPr>
              <a:t>.</a:t>
            </a:r>
          </a:p>
        </p:txBody>
      </p:sp>
      <p:sp>
        <p:nvSpPr>
          <p:cNvPr id="5" name="Abgerundetes Rechteck">
            <a:extLst>
              <a:ext uri="{FF2B5EF4-FFF2-40B4-BE49-F238E27FC236}">
                <a16:creationId xmlns:a16="http://schemas.microsoft.com/office/drawing/2014/main" id="{AD0458DB-FAF9-56EC-77BE-D2E60203F27F}"/>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 Beispiel 2: „Terroranschlag in Mannheim“</a:t>
            </a: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73</a:t>
            </a:fld>
            <a:endParaRPr dirty="0"/>
          </a:p>
        </p:txBody>
      </p:sp>
      <p:pic>
        <p:nvPicPr>
          <p:cNvPr id="15" name="Bild" descr="Bild">
            <a:extLst>
              <a:ext uri="{FF2B5EF4-FFF2-40B4-BE49-F238E27FC236}">
                <a16:creationId xmlns:a16="http://schemas.microsoft.com/office/drawing/2014/main" id="{CE7B078A-14CE-F993-6BF2-B9365F8AF6C0}"/>
              </a:ext>
            </a:extLst>
          </p:cNvPr>
          <p:cNvPicPr>
            <a:picLocks noChangeAspect="1"/>
          </p:cNvPicPr>
          <p:nvPr/>
        </p:nvPicPr>
        <p:blipFill>
          <a:blip r:embed="rId6" cstate="print"/>
          <a:stretch>
            <a:fillRect/>
          </a:stretch>
        </p:blipFill>
        <p:spPr>
          <a:xfrm>
            <a:off x="5602668" y="3473450"/>
            <a:ext cx="900002" cy="900002"/>
          </a:xfrm>
          <a:prstGeom prst="rect">
            <a:avLst/>
          </a:prstGeom>
          <a:ln w="3175">
            <a:miter lim="400000"/>
          </a:ln>
        </p:spPr>
      </p:pic>
      <p:pic>
        <p:nvPicPr>
          <p:cNvPr id="16" name="Bild" descr="Bild">
            <a:extLst>
              <a:ext uri="{FF2B5EF4-FFF2-40B4-BE49-F238E27FC236}">
                <a16:creationId xmlns:a16="http://schemas.microsoft.com/office/drawing/2014/main" id="{8981F95A-0AF0-45D7-9BA4-36AF1A17E6BE}"/>
              </a:ext>
            </a:extLst>
          </p:cNvPr>
          <p:cNvPicPr>
            <a:picLocks noChangeAspect="1"/>
          </p:cNvPicPr>
          <p:nvPr/>
        </p:nvPicPr>
        <p:blipFill>
          <a:blip r:embed="rId6" cstate="print"/>
          <a:stretch>
            <a:fillRect/>
          </a:stretch>
        </p:blipFill>
        <p:spPr>
          <a:xfrm>
            <a:off x="5602668" y="7845558"/>
            <a:ext cx="900002" cy="900002"/>
          </a:xfrm>
          <a:prstGeom prst="rect">
            <a:avLst/>
          </a:prstGeom>
          <a:ln w="3175">
            <a:miter lim="400000"/>
          </a:ln>
        </p:spPr>
      </p:pic>
    </p:spTree>
    <p:extLst>
      <p:ext uri="{BB962C8B-B14F-4D97-AF65-F5344CB8AC3E}">
        <p14:creationId xmlns:p14="http://schemas.microsoft.com/office/powerpoint/2010/main" val="705951632"/>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6BE4663C-6865-8880-CE24-8097AB6F6B10}"/>
              </a:ext>
            </a:extLst>
          </p:cNvPr>
          <p:cNvSpPr/>
          <p:nvPr/>
        </p:nvSpPr>
        <p:spPr>
          <a:xfrm>
            <a:off x="5207001" y="3113585"/>
            <a:ext cx="17301669" cy="7488831"/>
          </a:xfrm>
          <a:prstGeom prst="roundRect">
            <a:avLst>
              <a:gd name="adj" fmla="val 7805"/>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spcAft>
                <a:spcPts val="600"/>
              </a:spcAft>
            </a:pPr>
            <a:r>
              <a:rPr lang="de-DE" sz="2400" b="0" dirty="0">
                <a:solidFill>
                  <a:schemeClr val="tx1"/>
                </a:solidFill>
                <a:latin typeface="Palatino"/>
              </a:rPr>
              <a:t>Ist Desinformation strafbar? Ja und nein, entscheidend sind die Bezüge. Was ist damit gemeint?</a:t>
            </a:r>
          </a:p>
          <a:p>
            <a:pPr>
              <a:lnSpc>
                <a:spcPct val="100000"/>
              </a:lnSpc>
              <a:spcBef>
                <a:spcPts val="600"/>
              </a:spcBef>
              <a:spcAft>
                <a:spcPts val="600"/>
              </a:spcAft>
            </a:pPr>
            <a:r>
              <a:rPr lang="de-DE" sz="2400" b="0" dirty="0">
                <a:solidFill>
                  <a:schemeClr val="tx1"/>
                </a:solidFill>
                <a:latin typeface="Palatino"/>
              </a:rPr>
              <a:t>Die wissen. Dienste des Bundestages erläutern: „Bei Falschmeldungen muss unterschieden werden zwischen falschen Tatsachenbehauptungen und Meinungen“(Wiss. Dienste des Bundestags, 2017, S. 6), denn das habe Konsequenzen für die Strafbarkeit bzw. -verfolgung. </a:t>
            </a:r>
          </a:p>
          <a:p>
            <a:pPr>
              <a:lnSpc>
                <a:spcPct val="100000"/>
              </a:lnSpc>
              <a:spcBef>
                <a:spcPts val="600"/>
              </a:spcBef>
              <a:spcAft>
                <a:spcPts val="600"/>
              </a:spcAft>
            </a:pPr>
            <a:r>
              <a:rPr lang="de-DE" sz="2400" b="0" dirty="0">
                <a:solidFill>
                  <a:schemeClr val="tx1"/>
                </a:solidFill>
                <a:latin typeface="Palatino"/>
              </a:rPr>
              <a:t>„Tatsachenbehauptungen beziehen sich auf Umstände in der Wirklichkeit, die bewiesen oder widerlegt werden können. Sie können also richtig oder falsch sein“(ebenda). Dann ist die Frage, bezieht sich die Tatsachenbehauptung auf einen Gegenstand, eine Person oder wird hier eine Meinung geäußert? Schließlich sind Meinungen „Ausdruck einer persönlichen Stellungnahme und damit keinem Beweis zugänglich“ (ebenda), also nicht beweis- oder widerlegbar.</a:t>
            </a:r>
          </a:p>
          <a:p>
            <a:pPr>
              <a:lnSpc>
                <a:spcPct val="100000"/>
              </a:lnSpc>
              <a:spcBef>
                <a:spcPts val="600"/>
              </a:spcBef>
              <a:spcAft>
                <a:spcPts val="600"/>
              </a:spcAft>
            </a:pPr>
            <a:r>
              <a:rPr lang="de-DE" sz="2400" b="0" dirty="0">
                <a:solidFill>
                  <a:schemeClr val="tx1"/>
                </a:solidFill>
                <a:latin typeface="Palatino"/>
              </a:rPr>
              <a:t>Für die Strafbarkeit müsse zudem unterschieden werden zwischen Behauptungen über Menschen und allgemeinen Falschnachrichten: „Die Veröffentlichung von allgemeinen Falschnachrichten ohne</a:t>
            </a:r>
            <a:br>
              <a:rPr lang="de-DE" sz="2400" b="0" dirty="0">
                <a:solidFill>
                  <a:schemeClr val="tx1"/>
                </a:solidFill>
                <a:latin typeface="Palatino"/>
              </a:rPr>
            </a:br>
            <a:r>
              <a:rPr lang="de-DE" sz="2400" b="0" dirty="0">
                <a:solidFill>
                  <a:schemeClr val="tx1"/>
                </a:solidFill>
                <a:latin typeface="Palatino"/>
              </a:rPr>
              <a:t>Bezug zu einer bestimmten Person oder Personengruppe (‚Der Eurokurs ist heute Nacht </a:t>
            </a:r>
            <a:r>
              <a:rPr lang="de-DE" sz="2400" b="0" dirty="0" err="1">
                <a:solidFill>
                  <a:schemeClr val="tx1"/>
                </a:solidFill>
                <a:latin typeface="Palatino"/>
              </a:rPr>
              <a:t>abge</a:t>
            </a:r>
            <a:r>
              <a:rPr lang="de-DE" sz="2400" b="0" dirty="0">
                <a:solidFill>
                  <a:schemeClr val="tx1"/>
                </a:solidFill>
                <a:latin typeface="Palatino"/>
              </a:rPr>
              <a:t>-</a:t>
            </a:r>
            <a:br>
              <a:rPr lang="de-DE" sz="2400" b="0" dirty="0">
                <a:solidFill>
                  <a:schemeClr val="tx1"/>
                </a:solidFill>
                <a:latin typeface="Palatino"/>
              </a:rPr>
            </a:br>
            <a:r>
              <a:rPr lang="de-DE" sz="2400" b="0" dirty="0">
                <a:solidFill>
                  <a:schemeClr val="tx1"/>
                </a:solidFill>
                <a:latin typeface="Palatino"/>
              </a:rPr>
              <a:t>stürzt‘) ist grundsätzlich nicht strafbar“ (ebenda, S. 11), einzige Ausnahme: Strafbar ist „die Leugnung des Holocausts nach § 130 Abs. 3 und 4 StGB. […] Die Straftatbestände der Beleidigung, Verleumdung und üblen Nachrede (§§ 185ff. StGB) können nur dann erfüllt sein, wenn Menschen verunglimpft oder verleumdet werden“ (ebenda), also Bezug auf Personen genommen wird.</a:t>
            </a:r>
          </a:p>
        </p:txBody>
      </p:sp>
      <p:sp>
        <p:nvSpPr>
          <p:cNvPr id="4" name="Abgerundetes Rechteck">
            <a:extLst>
              <a:ext uri="{FF2B5EF4-FFF2-40B4-BE49-F238E27FC236}">
                <a16:creationId xmlns:a16="http://schemas.microsoft.com/office/drawing/2014/main" id="{C4811A99-9F5A-C807-974D-350BD59F7B64}"/>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f. Rechtslage</a:t>
            </a:r>
          </a:p>
        </p:txBody>
      </p:sp>
      <p:sp>
        <p:nvSpPr>
          <p:cNvPr id="163"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74</a:t>
            </a:fld>
            <a:endParaRPr dirty="0"/>
          </a:p>
        </p:txBody>
      </p:sp>
      <p:sp>
        <p:nvSpPr>
          <p:cNvPr id="7" name="Abgerundetes Rechteck">
            <a:extLst>
              <a:ext uri="{FF2B5EF4-FFF2-40B4-BE49-F238E27FC236}">
                <a16:creationId xmlns:a16="http://schemas.microsoft.com/office/drawing/2014/main" id="{88B149D2-1967-F983-3403-99764638714E}"/>
              </a:ext>
            </a:extLst>
          </p:cNvPr>
          <p:cNvSpPr/>
          <p:nvPr/>
        </p:nvSpPr>
        <p:spPr>
          <a:xfrm>
            <a:off x="5227662" y="11106472"/>
            <a:ext cx="17301669" cy="1311708"/>
          </a:xfrm>
          <a:prstGeom prst="roundRect">
            <a:avLst>
              <a:gd name="adj" fmla="val 23617"/>
            </a:avLst>
          </a:prstGeom>
          <a:solidFill>
            <a:srgbClr val="D7E4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a:lnSpc>
                <a:spcPct val="100000"/>
              </a:lnSpc>
              <a:spcBef>
                <a:spcPts val="600"/>
              </a:spcBef>
            </a:pPr>
            <a:r>
              <a:rPr lang="de-DE" sz="2400" dirty="0">
                <a:solidFill>
                  <a:schemeClr val="tx1"/>
                </a:solidFill>
                <a:latin typeface="Palatino"/>
              </a:rPr>
              <a:t>Quelle: </a:t>
            </a:r>
            <a:r>
              <a:rPr lang="de-DE" sz="2400" b="0" dirty="0">
                <a:solidFill>
                  <a:schemeClr val="tx1"/>
                </a:solidFill>
                <a:latin typeface="Palatino"/>
              </a:rPr>
              <a:t>Wiss. Dienste des Bundestags, 2017, </a:t>
            </a:r>
            <a:r>
              <a:rPr lang="de-DE" sz="2400" b="0" dirty="0">
                <a:solidFill>
                  <a:schemeClr val="tx1"/>
                </a:solidFill>
                <a:latin typeface="Palatino"/>
                <a:hlinkClick r:id="rId3"/>
              </a:rPr>
              <a:t>Sachstand Fake-News, Definition und Rechtslage.</a:t>
            </a:r>
            <a:endParaRPr lang="de-DE" sz="2400" b="0" dirty="0">
              <a:solidFill>
                <a:schemeClr val="tx1"/>
              </a:solidFill>
              <a:latin typeface="Palatino"/>
            </a:endParaRPr>
          </a:p>
        </p:txBody>
      </p:sp>
    </p:spTree>
    <p:extLst>
      <p:ext uri="{BB962C8B-B14F-4D97-AF65-F5344CB8AC3E}">
        <p14:creationId xmlns:p14="http://schemas.microsoft.com/office/powerpoint/2010/main" val="2712139809"/>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D21FE3-2A37-A7F9-EEBA-DBB853782770}"/>
              </a:ext>
            </a:extLst>
          </p:cNvPr>
          <p:cNvSpPr>
            <a:spLocks noGrp="1" noRot="1" noMove="1" noResize="1" noEditPoints="1" noAdjustHandles="1" noChangeArrowheads="1" noChangeShapeType="1"/>
          </p:cNvSpPr>
          <p:nvPr>
            <p:ph type="title"/>
          </p:nvPr>
        </p:nvSpPr>
        <p:spPr/>
        <p:txBody>
          <a:bodyPr/>
          <a:lstStyle/>
          <a:p>
            <a:r>
              <a:rPr lang="de-DE" dirty="0"/>
              <a:t>Extras: Da ist noch etwas</a:t>
            </a:r>
          </a:p>
        </p:txBody>
      </p:sp>
      <p:sp>
        <p:nvSpPr>
          <p:cNvPr id="176"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75</a:t>
            </a:fld>
            <a:endParaRPr dirty="0"/>
          </a:p>
        </p:txBody>
      </p:sp>
      <p:sp>
        <p:nvSpPr>
          <p:cNvPr id="3" name="Textplatzhalter 2">
            <a:extLst>
              <a:ext uri="{FF2B5EF4-FFF2-40B4-BE49-F238E27FC236}">
                <a16:creationId xmlns:a16="http://schemas.microsoft.com/office/drawing/2014/main" id="{16397B78-1958-1B55-645C-C1A41284AC0D}"/>
              </a:ext>
            </a:extLst>
          </p:cNvPr>
          <p:cNvSpPr>
            <a:spLocks noGrp="1" noRot="1" noMove="1" noResize="1" noEditPoints="1" noAdjustHandles="1" noChangeArrowheads="1" noChangeShapeType="1"/>
          </p:cNvSpPr>
          <p:nvPr>
            <p:ph type="body" sz="quarter" idx="10"/>
          </p:nvPr>
        </p:nvSpPr>
        <p:spPr/>
        <p:txBody>
          <a:bodyPr/>
          <a:lstStyle/>
          <a:p>
            <a:r>
              <a:rPr lang="de-DE" dirty="0"/>
              <a:t>Die im Folgenden vorgestellten Projekte und Initiativen geben Ihnen Hinweise, bei welchen Anbieter Sie weitere Lehrmaterialien, vertiefende Informationen, Hintergrundwissen und zusätzliche praktische Beispiele finden.</a:t>
            </a:r>
          </a:p>
          <a:p>
            <a:endParaRPr lang="de-DE" dirty="0"/>
          </a:p>
          <a:p>
            <a:r>
              <a:rPr lang="de-DE" dirty="0"/>
              <a:t>Die Auflistung erhebt nicht den Anspruch auf Vollständigkeit. </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a:extLst>
              <a:ext uri="{FF2B5EF4-FFF2-40B4-BE49-F238E27FC236}">
                <a16:creationId xmlns:a16="http://schemas.microsoft.com/office/drawing/2014/main" id="{B1615648-D946-E9CC-D69C-451CF463F5B9}"/>
              </a:ext>
            </a:extLst>
          </p:cNvPr>
          <p:cNvSpPr/>
          <p:nvPr/>
        </p:nvSpPr>
        <p:spPr>
          <a:xfrm>
            <a:off x="5207001" y="3113585"/>
            <a:ext cx="17301669" cy="6445510"/>
          </a:xfrm>
          <a:prstGeom prst="roundRect">
            <a:avLst>
              <a:gd name="adj" fmla="val 7805"/>
            </a:avLst>
          </a:prstGeom>
          <a:solidFill>
            <a:srgbClr val="D1DF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342900" indent="-3429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hlinkClick r:id="rId3"/>
              </a:rPr>
              <a:t>AlgorithmWatch</a:t>
            </a:r>
            <a:r>
              <a:rPr lang="de-DE" sz="2400" dirty="0">
                <a:solidFill>
                  <a:schemeClr val="tx1"/>
                </a:solidFill>
                <a:latin typeface="Palatino"/>
                <a:ea typeface="Calibri" panose="020F0502020204030204" pitchFamily="34" charset="0"/>
                <a:cs typeface="Times New Roman" panose="02020603050405020304" pitchFamily="18" charset="0"/>
              </a:rPr>
              <a:t> ist eine gemeinnützige Organisation mit dem Ziel, Prozesse algorithmischer Entscheidungsfindung zu betrachten und einzuordnen, die eine gesellschaftliche Relevanz haben - die also entweder menschliche Entscheidungen vorhersagen oder vorbestimmen, oder Entscheidungen automatisiert treffen. Über die Webseite sind zahlreiche Publikationen und vertiefende Informationen rund um das Thema Algorithmen verfügbar.</a:t>
            </a:r>
            <a:endParaRPr lang="de-DE" sz="2400" dirty="0">
              <a:solidFill>
                <a:schemeClr val="tx1"/>
              </a:solidFill>
              <a:latin typeface="Palatino"/>
            </a:endParaRPr>
          </a:p>
          <a:p>
            <a:pPr marL="342900" indent="-3429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hlinkClick r:id="rId4"/>
              </a:rPr>
              <a:t>CUMILA-Projekt</a:t>
            </a:r>
            <a:r>
              <a:rPr lang="de-DE" sz="2400" dirty="0">
                <a:solidFill>
                  <a:schemeClr val="tx1"/>
                </a:solidFill>
                <a:latin typeface="Palatino"/>
                <a:ea typeface="Calibri" panose="020F0502020204030204" pitchFamily="34" charset="0"/>
                <a:cs typeface="Times New Roman" panose="02020603050405020304" pitchFamily="18" charset="0"/>
              </a:rPr>
              <a:t> wurde im Rahmen des ERASMUS+ Programms der Europäischen Union umgesetzt. Es bietet kostenlose Lehrmaterialien und einen Beispiellernplan zur Medien- und Informationskompetenz für Erwachsene, um einen selbstbestimmten und eigenverantwortlichen Umgang mit digitalen Medien zu fördern. Die Materialien richten sich gleichermaßen an Lehrende und Lernende.</a:t>
            </a:r>
            <a:endParaRPr lang="de-DE" sz="2400" dirty="0">
              <a:solidFill>
                <a:schemeClr val="tx1"/>
              </a:solidFill>
              <a:latin typeface="Palatino"/>
            </a:endParaRPr>
          </a:p>
          <a:p>
            <a:pPr marL="342900" indent="-342900" defTabSz="825500">
              <a:lnSpc>
                <a:spcPct val="100000"/>
              </a:lnSpc>
              <a:spcBef>
                <a:spcPts val="600"/>
              </a:spcBef>
              <a:spcAft>
                <a:spcPts val="6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Der </a:t>
            </a:r>
            <a:r>
              <a:rPr lang="de-DE" sz="2400" dirty="0">
                <a:solidFill>
                  <a:schemeClr val="tx1"/>
                </a:solidFill>
                <a:latin typeface="Palatino"/>
                <a:ea typeface="Calibri" panose="020F0502020204030204" pitchFamily="34" charset="0"/>
                <a:cs typeface="Times New Roman" panose="02020603050405020304" pitchFamily="18" charset="0"/>
                <a:hlinkClick r:id="rId5"/>
              </a:rPr>
              <a:t>#DigitalCheckNRW </a:t>
            </a:r>
            <a:r>
              <a:rPr lang="de-DE" sz="2400" dirty="0">
                <a:solidFill>
                  <a:schemeClr val="tx1"/>
                </a:solidFill>
                <a:latin typeface="Palatino"/>
                <a:ea typeface="Calibri" panose="020F0502020204030204" pitchFamily="34" charset="0"/>
                <a:cs typeface="Times New Roman" panose="02020603050405020304" pitchFamily="18" charset="0"/>
              </a:rPr>
              <a:t>bietet Nutzer*innen die Möglichkeit, durch kostenlose Online-Tests zu verschiedenen Bereichen wie bspw. „Informieren &amp; Recherchieren“ oder „Produzieren &amp; Präsentieren“ die eigene Kompetenz rund um digitale Medien zu testen und zu reflektieren. Neben ausführlichen Lösungen erleichtern Verweise auf entsprechende Weiterbildungsangebote in NRW lebensbegleitendes Lernen. Entwickelt durch die Gesellschaft für Medienpädagogik und Kommunikationskultur (GMK) e.V. und gefördert vom Ministerpräsidenten des Landes Nordrhein-Westfalen. </a:t>
            </a:r>
            <a:endParaRPr lang="de-DE" sz="2400" dirty="0">
              <a:solidFill>
                <a:schemeClr val="tx1"/>
              </a:solidFill>
              <a:latin typeface="Palatino"/>
            </a:endParaRPr>
          </a:p>
        </p:txBody>
      </p:sp>
      <p:sp>
        <p:nvSpPr>
          <p:cNvPr id="4" name="Abgerundetes Rechteck">
            <a:extLst>
              <a:ext uri="{FF2B5EF4-FFF2-40B4-BE49-F238E27FC236}">
                <a16:creationId xmlns:a16="http://schemas.microsoft.com/office/drawing/2014/main" id="{9924E613-377D-C8D6-CE71-6C8BDCAC84AF}"/>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Extras: Das ist noch etwas</a:t>
            </a:r>
          </a:p>
        </p:txBody>
      </p:sp>
      <p:sp>
        <p:nvSpPr>
          <p:cNvPr id="182"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76</a:t>
            </a:fld>
            <a:endParaRPr dirty="0"/>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pPr/>
              <a:t>77</a:t>
            </a:fld>
            <a:endParaRPr dirty="0"/>
          </a:p>
        </p:txBody>
      </p:sp>
      <p:sp>
        <p:nvSpPr>
          <p:cNvPr id="5" name="Abgerundetes Rechteck">
            <a:extLst>
              <a:ext uri="{FF2B5EF4-FFF2-40B4-BE49-F238E27FC236}">
                <a16:creationId xmlns:a16="http://schemas.microsoft.com/office/drawing/2014/main" id="{38C5706D-89FB-BEB8-27C3-083F366356B3}"/>
              </a:ext>
            </a:extLst>
          </p:cNvPr>
          <p:cNvSpPr/>
          <p:nvPr/>
        </p:nvSpPr>
        <p:spPr>
          <a:xfrm>
            <a:off x="5207001" y="3113584"/>
            <a:ext cx="17301669" cy="8136903"/>
          </a:xfrm>
          <a:prstGeom prst="roundRect">
            <a:avLst>
              <a:gd name="adj" fmla="val 5932"/>
            </a:avLst>
          </a:prstGeom>
          <a:solidFill>
            <a:srgbClr val="D1DF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hlinkClick r:id="rId3"/>
              </a:rPr>
              <a:t>Journalismus macht Schule – Verein zur Förderung von Informations- und Nachrichtenkompetenz e.V. </a:t>
            </a:r>
            <a:r>
              <a:rPr lang="de-DE" sz="2400" dirty="0">
                <a:solidFill>
                  <a:schemeClr val="tx1"/>
                </a:solidFill>
                <a:latin typeface="Palatino"/>
                <a:ea typeface="Calibri" panose="020F0502020204030204" pitchFamily="34" charset="0"/>
                <a:cs typeface="Times New Roman" panose="02020603050405020304" pitchFamily="18" charset="0"/>
              </a:rPr>
              <a:t>bündelt auf seiner Webseite Materialien und organisiert Unterrichtsbesuche von Journalist*innen. Ziel ist es, in einer koordinierten und nachhaltigen Anstrengung von Journalist*innen und Lehrkräften Schüler*innen zu kompetenten Akteur*innen in der demokratischen Öffentlichkeit zu machen. Dazu vermittelt der Verein Wissen darüber, wie man präzise im Netz recherchiert und verantwortungsvoll Informationen verbreitet: mit eigenen Videos, Blogs, in der Schülerzeitung oder in sozialen Netzwerken. </a:t>
            </a:r>
          </a:p>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Teilhabe an öffentlichen Diskursen geschieht heute im Wesentlichen über digitale Medien. Wer sich also aktiv beteiligen möchte, der muss wissen, wie das eigentlich geht: Wie leite ich eine Gesprächsrunde vor dem Mikro? Wie kann ich mit crossmedialen Formaten auf unterschiedlichen Plattformen präsent sein? An welche journalistischen Regeln müssen sich auch Hobby-Produzierende halten? All diese Fragen beantwortet die </a:t>
            </a:r>
            <a:r>
              <a:rPr lang="de-DE" sz="2400" dirty="0">
                <a:solidFill>
                  <a:schemeClr val="tx1"/>
                </a:solidFill>
                <a:latin typeface="Palatino"/>
                <a:ea typeface="Calibri" panose="020F0502020204030204" pitchFamily="34" charset="0"/>
                <a:cs typeface="Times New Roman" panose="02020603050405020304" pitchFamily="18" charset="0"/>
                <a:hlinkClick r:id="rId4"/>
              </a:rPr>
              <a:t>Medienbox NRW </a:t>
            </a:r>
            <a:r>
              <a:rPr lang="de-DE" sz="2400" dirty="0">
                <a:solidFill>
                  <a:schemeClr val="tx1"/>
                </a:solidFill>
                <a:latin typeface="Palatino"/>
                <a:ea typeface="Calibri" panose="020F0502020204030204" pitchFamily="34" charset="0"/>
                <a:cs typeface="Times New Roman" panose="02020603050405020304" pitchFamily="18" charset="0"/>
              </a:rPr>
              <a:t>- kostenfrei, als interaktives Lernangebote und autodidaktisch angelegt und finanziert durch die Landesanstalt für Medien NRW.</a:t>
            </a:r>
          </a:p>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Die </a:t>
            </a:r>
            <a:r>
              <a:rPr lang="de-DE" sz="2400" dirty="0">
                <a:solidFill>
                  <a:schemeClr val="tx1"/>
                </a:solidFill>
                <a:latin typeface="Palatino"/>
                <a:ea typeface="Calibri" panose="020F0502020204030204" pitchFamily="34" charset="0"/>
                <a:cs typeface="Times New Roman" panose="02020603050405020304" pitchFamily="18" charset="0"/>
                <a:hlinkClick r:id="rId5"/>
              </a:rPr>
              <a:t>Reporterfabrik</a:t>
            </a:r>
            <a:r>
              <a:rPr lang="de-DE" sz="2400" dirty="0">
                <a:solidFill>
                  <a:schemeClr val="tx1"/>
                </a:solidFill>
                <a:latin typeface="Palatino"/>
                <a:ea typeface="Calibri" panose="020F0502020204030204" pitchFamily="34" charset="0"/>
                <a:cs typeface="Times New Roman" panose="02020603050405020304" pitchFamily="18" charset="0"/>
              </a:rPr>
              <a:t> will helfen, die Öffentlichkeit zu qualifizieren: Sie vermittelt journalistisches Wissen und Handwerk an interessierte Bürger, macht die Arbeit der klassischen und sozialen Medien durchschaubar und Versuche der Desinformation erkennbar – vor allem per Video, vielfach kostenfrei. Die Reporterfabrik ist ein Bildungsprojekt der CORRECTIV – Recherchen für die Gesellschaft gemeinnützige GmbH in Essen. Kooperationspartner ist das Reporter-Forum e.V. in Hamburg.</a:t>
            </a:r>
          </a:p>
        </p:txBody>
      </p:sp>
      <p:sp>
        <p:nvSpPr>
          <p:cNvPr id="6" name="Abgerundetes Rechteck">
            <a:extLst>
              <a:ext uri="{FF2B5EF4-FFF2-40B4-BE49-F238E27FC236}">
                <a16:creationId xmlns:a16="http://schemas.microsoft.com/office/drawing/2014/main" id="{97C9FF8A-76D0-D0C1-A728-D66221118C02}"/>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Extras: Das ist noch etwas</a:t>
            </a:r>
          </a:p>
        </p:txBody>
      </p:sp>
    </p:spTree>
    <p:extLst>
      <p:ext uri="{BB962C8B-B14F-4D97-AF65-F5344CB8AC3E}">
        <p14:creationId xmlns:p14="http://schemas.microsoft.com/office/powerpoint/2010/main" val="1077931833"/>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a:extLst>
              <a:ext uri="{FF2B5EF4-FFF2-40B4-BE49-F238E27FC236}">
                <a16:creationId xmlns:a16="http://schemas.microsoft.com/office/drawing/2014/main" id="{AEAD17CE-B6A0-199B-BD85-27C5C5609C7D}"/>
              </a:ext>
            </a:extLst>
          </p:cNvPr>
          <p:cNvSpPr/>
          <p:nvPr/>
        </p:nvSpPr>
        <p:spPr>
          <a:xfrm>
            <a:off x="5207001" y="3113584"/>
            <a:ext cx="17301669" cy="8299671"/>
          </a:xfrm>
          <a:prstGeom prst="roundRect">
            <a:avLst>
              <a:gd name="adj" fmla="val 5969"/>
            </a:avLst>
          </a:prstGeom>
          <a:solidFill>
            <a:srgbClr val="D1DF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hlinkClick r:id="rId3"/>
              </a:rPr>
              <a:t>SPIEGEL Ed</a:t>
            </a:r>
            <a:r>
              <a:rPr lang="de-DE" sz="2400" dirty="0">
                <a:solidFill>
                  <a:schemeClr val="tx1"/>
                </a:solidFill>
                <a:latin typeface="Palatino"/>
                <a:ea typeface="Calibri" panose="020F0502020204030204" pitchFamily="34" charset="0"/>
                <a:cs typeface="Times New Roman" panose="02020603050405020304" pitchFamily="18" charset="0"/>
              </a:rPr>
              <a:t> ist konzipiert für Schüler*innen ab Klassenstufe 8. Das Programm vermittelt durch ein breit gefächertes (partizipatives) Angebot Medien- und Nachrichtenkompetenz und hat das Ziel Jugendlichen die Arbeit von Journalist*innen näherzubringen. In Schul-Workshops werden z.B. die Themen Algorithmen oder diskriminierende Sprache in den Medien behandelt. Ein Video-Glossar beantwortet Fragen wie „Wie funktioniert Recherche? Was macht eine gute Nachricht aus? Was sind Fake News?“. Ergänzt wird das Ganze durch diverse Unterrichtsmaterialien. </a:t>
            </a:r>
          </a:p>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Im </a:t>
            </a:r>
            <a:r>
              <a:rPr lang="de-DE" sz="2400" dirty="0">
                <a:solidFill>
                  <a:schemeClr val="tx1"/>
                </a:solidFill>
                <a:latin typeface="Palatino"/>
                <a:ea typeface="Calibri" panose="020F0502020204030204" pitchFamily="34" charset="0"/>
                <a:cs typeface="Times New Roman" panose="02020603050405020304" pitchFamily="18" charset="0"/>
                <a:hlinkClick r:id="rId4"/>
              </a:rPr>
              <a:t>#UseTheNews-Projekt</a:t>
            </a:r>
            <a:r>
              <a:rPr lang="de-DE" sz="2400" dirty="0">
                <a:solidFill>
                  <a:schemeClr val="tx1"/>
                </a:solidFill>
                <a:latin typeface="Palatino"/>
                <a:ea typeface="Calibri" panose="020F0502020204030204" pitchFamily="34" charset="0"/>
                <a:cs typeface="Times New Roman" panose="02020603050405020304" pitchFamily="18" charset="0"/>
              </a:rPr>
              <a:t> ist die Nachrichtennutzung Jugendlicher und junger Erwachsener wissenschaftlich untersucht worden. Im Zuge dessen entstand das #</a:t>
            </a:r>
            <a:r>
              <a:rPr lang="de-DE" sz="2400" dirty="0" err="1">
                <a:solidFill>
                  <a:schemeClr val="tx1"/>
                </a:solidFill>
                <a:latin typeface="Palatino"/>
                <a:ea typeface="Calibri" panose="020F0502020204030204" pitchFamily="34" charset="0"/>
                <a:cs typeface="Times New Roman" panose="02020603050405020304" pitchFamily="18" charset="0"/>
              </a:rPr>
              <a:t>UseTheNews-Playbook</a:t>
            </a:r>
            <a:r>
              <a:rPr lang="de-DE" sz="2400" dirty="0">
                <a:solidFill>
                  <a:schemeClr val="tx1"/>
                </a:solidFill>
                <a:latin typeface="Palatino"/>
                <a:ea typeface="Calibri" panose="020F0502020204030204" pitchFamily="34" charset="0"/>
                <a:cs typeface="Times New Roman" panose="02020603050405020304" pitchFamily="18" charset="0"/>
              </a:rPr>
              <a:t>. Es vermittelt nicht nur Basiswissen über veränderte Einstellungen und Nutzungsgewohnheiten, sondern liefert auch Einblicke in den Stand einer zeitgemäßen Nachrichtenkompetenz-Vermittlung in formalen Bildungskontexten. Herausgeber sind die Deutsche Presse-Agentur (dpa) und der Bundesverband Digitalpublisher und Zeitungsverleger (BDZV). Die Hochschule für Angewandte Wissenschaften Hamburg (HAW) unterstützt das Projekt.</a:t>
            </a:r>
          </a:p>
          <a:p>
            <a:pPr marL="342900" indent="-342900" defTabSz="825500">
              <a:lnSpc>
                <a:spcPct val="100000"/>
              </a:lnSpc>
              <a:spcBef>
                <a:spcPts val="1200"/>
              </a:spcBef>
              <a:spcAft>
                <a:spcPts val="1200"/>
              </a:spcAft>
              <a:buFont typeface="Arial" panose="020B0604020202020204" pitchFamily="34" charset="0"/>
              <a:buChar char="•"/>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Mit dem Projekt </a:t>
            </a:r>
            <a:r>
              <a:rPr lang="de-DE" sz="2400" dirty="0">
                <a:solidFill>
                  <a:schemeClr val="tx1"/>
                </a:solidFill>
                <a:latin typeface="Palatino"/>
                <a:ea typeface="Calibri" panose="020F0502020204030204" pitchFamily="34" charset="0"/>
                <a:cs typeface="Times New Roman" panose="02020603050405020304" pitchFamily="18" charset="0"/>
                <a:hlinkClick r:id="rId5"/>
              </a:rPr>
              <a:t>ZEIT für die Schule</a:t>
            </a:r>
            <a:r>
              <a:rPr lang="de-DE" sz="2400" dirty="0">
                <a:solidFill>
                  <a:schemeClr val="tx1"/>
                </a:solidFill>
                <a:latin typeface="Palatino"/>
                <a:ea typeface="Calibri" panose="020F0502020204030204" pitchFamily="34" charset="0"/>
                <a:cs typeface="Times New Roman" panose="02020603050405020304" pitchFamily="18" charset="0"/>
              </a:rPr>
              <a:t> möchte Studio ZX der ZEIT Verlagsgruppe die Vermittlung von Medienkompetenz unterstützen. Das Projekt stellt hierfür verschiedene Materialien sowie Klassensätze der ZEIT kostenfrei zur Verfügung. Konkret erhalten Lehrkräfte auf Bestellung in drei aufeinanderfolgenden Wochen gratis die aktuelle Print-Ausgabe für ihre Klasse oder die digitale Ausgabe der ZEIT. Darüber hinaus erstellt Studio ZX gemeinsam mit </a:t>
            </a:r>
            <a:r>
              <a:rPr lang="de-DE" sz="2400" dirty="0" err="1">
                <a:solidFill>
                  <a:schemeClr val="tx1"/>
                </a:solidFill>
                <a:latin typeface="Palatino"/>
                <a:ea typeface="Calibri" panose="020F0502020204030204" pitchFamily="34" charset="0"/>
                <a:cs typeface="Times New Roman" panose="02020603050405020304" pitchFamily="18" charset="0"/>
              </a:rPr>
              <a:t>Pädagog</a:t>
            </a:r>
            <a:r>
              <a:rPr lang="de-DE" sz="2400" dirty="0">
                <a:solidFill>
                  <a:schemeClr val="tx1"/>
                </a:solidFill>
                <a:latin typeface="Palatino"/>
                <a:ea typeface="Calibri" panose="020F0502020204030204" pitchFamily="34" charset="0"/>
                <a:cs typeface="Times New Roman" panose="02020603050405020304" pitchFamily="18" charset="0"/>
              </a:rPr>
              <a:t>*innen Materialien wie Arbeitsblätter, Quizze, Videos sowie ganze Unterrichtseinheiten, die kostenfrei genutzt werden können.</a:t>
            </a:r>
          </a:p>
        </p:txBody>
      </p:sp>
      <p:sp>
        <p:nvSpPr>
          <p:cNvPr id="6" name="Abgerundetes Rechteck">
            <a:extLst>
              <a:ext uri="{FF2B5EF4-FFF2-40B4-BE49-F238E27FC236}">
                <a16:creationId xmlns:a16="http://schemas.microsoft.com/office/drawing/2014/main" id="{7131EF9F-B2FA-001A-BA52-52C5BFFBF01B}"/>
              </a:ext>
            </a:extLst>
          </p:cNvPr>
          <p:cNvSpPr/>
          <p:nvPr/>
        </p:nvSpPr>
        <p:spPr>
          <a:xfrm>
            <a:off x="5222254" y="1120605"/>
            <a:ext cx="17266271" cy="1431761"/>
          </a:xfrm>
          <a:prstGeom prst="roundRect">
            <a:avLst>
              <a:gd name="adj" fmla="val 26215"/>
            </a:avLst>
          </a:prstGeom>
          <a:noFill/>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703020202090204" pitchFamily="34" charset="0"/>
              </a:rPr>
              <a:t>Extras: Das ist noch etwas</a:t>
            </a:r>
          </a:p>
        </p:txBody>
      </p:sp>
      <p:sp>
        <p:nvSpPr>
          <p:cNvPr id="182"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78</a:t>
            </a:fld>
            <a:endParaRPr/>
          </a:p>
        </p:txBody>
      </p:sp>
    </p:spTree>
    <p:extLst>
      <p:ext uri="{BB962C8B-B14F-4D97-AF65-F5344CB8AC3E}">
        <p14:creationId xmlns:p14="http://schemas.microsoft.com/office/powerpoint/2010/main" val="3378760492"/>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F362BFE7-B4E8-1E8D-CB83-82ABEA50A00B}"/>
              </a:ext>
            </a:extLst>
          </p:cNvPr>
          <p:cNvSpPr>
            <a:spLocks noGrp="1" noRot="1" noMove="1" noResize="1" noEditPoints="1" noAdjustHandles="1" noChangeArrowheads="1" noChangeShapeType="1"/>
          </p:cNvSpPr>
          <p:nvPr>
            <p:ph type="body" sz="quarter" idx="13"/>
          </p:nvPr>
        </p:nvSpPr>
        <p:spPr>
          <a:xfrm>
            <a:off x="1751013" y="9255304"/>
            <a:ext cx="13067999" cy="3724096"/>
          </a:xfrm>
        </p:spPr>
        <p:txBody>
          <a:bodyPr>
            <a:spAutoFit/>
          </a:bodyPr>
          <a:lstStyle/>
          <a:p>
            <a:r>
              <a:rPr lang="de-DE" dirty="0"/>
              <a:t>Realisierung durch Grimme-Institut, Gesellschaft für Medien, Bildung und Kultur mbH</a:t>
            </a:r>
          </a:p>
          <a:p>
            <a:endParaRPr lang="de-DE" sz="1800" dirty="0"/>
          </a:p>
          <a:p>
            <a:r>
              <a:rPr lang="de-DE" sz="2000" dirty="0"/>
              <a:t>Konzeption, Inhalte und Texte:</a:t>
            </a:r>
          </a:p>
          <a:p>
            <a:r>
              <a:rPr lang="de-DE" sz="2000" dirty="0"/>
              <a:t>Aycha Riffi, Projektleitung, Grimme-Akademie</a:t>
            </a:r>
            <a:br>
              <a:rPr lang="de-DE" sz="2000" dirty="0"/>
            </a:br>
            <a:r>
              <a:rPr lang="de-DE" sz="2000" dirty="0"/>
              <a:t>Lars Gräßer, Projektleitung, Grimme-Akademie</a:t>
            </a:r>
          </a:p>
          <a:p>
            <a:r>
              <a:rPr lang="de-DE" sz="2000" dirty="0"/>
              <a:t>Astrid Obermanns, wissenschaftliche Mitarbeit, Grimme-Akademie</a:t>
            </a:r>
            <a:br>
              <a:rPr lang="de-DE" sz="2000" dirty="0"/>
            </a:br>
            <a:r>
              <a:rPr lang="de-DE" sz="2000" dirty="0"/>
              <a:t>Lena Reuters, wissenschaftliche Mitarbeit, Grimme-Akademie</a:t>
            </a:r>
            <a:br>
              <a:rPr lang="de-DE" sz="2000" dirty="0"/>
            </a:br>
            <a:r>
              <a:rPr lang="de-DE" sz="2000" dirty="0"/>
              <a:t>Johannes Wentzel, Medienpädagoge und Medienreferent</a:t>
            </a:r>
          </a:p>
          <a:p>
            <a:r>
              <a:rPr lang="de-DE" sz="2000" dirty="0"/>
              <a:t>Annette Wolter, Gestaltung und Satz</a:t>
            </a:r>
          </a:p>
          <a:p>
            <a:r>
              <a:rPr lang="de-DE" sz="2000" dirty="0"/>
              <a:t>Monika Elias, Illustration, Grimme-Institut</a:t>
            </a:r>
          </a:p>
          <a:p>
            <a:r>
              <a:rPr lang="de-DE" sz="2000" dirty="0"/>
              <a:t>Elisabeth Turowski, redaktionelle Unterstützung, Grimme-Institut</a:t>
            </a:r>
          </a:p>
          <a:p>
            <a:r>
              <a:rPr lang="de-DE" sz="2000" dirty="0"/>
              <a:t>Franziska Klinkert, redaktionelle Unterstützung</a:t>
            </a:r>
          </a:p>
        </p:txBody>
      </p:sp>
      <p:sp>
        <p:nvSpPr>
          <p:cNvPr id="2" name="Titel 1">
            <a:extLst>
              <a:ext uri="{FF2B5EF4-FFF2-40B4-BE49-F238E27FC236}">
                <a16:creationId xmlns:a16="http://schemas.microsoft.com/office/drawing/2014/main" id="{37C43A76-F64D-5129-E8EE-A0AA617EE204}"/>
              </a:ext>
            </a:extLst>
          </p:cNvPr>
          <p:cNvSpPr>
            <a:spLocks noGrp="1"/>
          </p:cNvSpPr>
          <p:nvPr>
            <p:ph type="title"/>
          </p:nvPr>
        </p:nvSpPr>
        <p:spPr/>
        <p:txBody>
          <a:bodyPr/>
          <a:lstStyle/>
          <a:p>
            <a:r>
              <a:rPr lang="de-DE" dirty="0"/>
              <a:t>Impressum</a:t>
            </a:r>
          </a:p>
        </p:txBody>
      </p:sp>
      <p:sp>
        <p:nvSpPr>
          <p:cNvPr id="195" name="Foliennummer"/>
          <p:cNvSpPr txBox="1">
            <a:spLocks noGrp="1" noRot="1" noMove="1" noResize="1" noEditPoints="1" noAdjustHandles="1" noChangeArrowheads="1" noChangeShapeType="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79</a:t>
            </a:fld>
            <a:endParaRPr dirty="0"/>
          </a:p>
        </p:txBody>
      </p:sp>
      <p:sp>
        <p:nvSpPr>
          <p:cNvPr id="9" name="Textplatzhalter 8">
            <a:extLst>
              <a:ext uri="{FF2B5EF4-FFF2-40B4-BE49-F238E27FC236}">
                <a16:creationId xmlns:a16="http://schemas.microsoft.com/office/drawing/2014/main" id="{C8A0EC01-CC8F-12DF-5695-6142CEEA101C}"/>
              </a:ext>
            </a:extLst>
          </p:cNvPr>
          <p:cNvSpPr>
            <a:spLocks noGrp="1" noRot="1" noMove="1" noResize="1" noEditPoints="1" noAdjustHandles="1" noChangeArrowheads="1" noChangeShapeType="1"/>
          </p:cNvSpPr>
          <p:nvPr>
            <p:ph type="body" sz="quarter" idx="14"/>
          </p:nvPr>
        </p:nvSpPr>
        <p:spPr>
          <a:xfrm>
            <a:off x="16729075" y="9255304"/>
            <a:ext cx="3600000" cy="1080000"/>
          </a:xfrm>
        </p:spPr>
        <p:txBody>
          <a:bodyPr/>
          <a:lstStyle/>
          <a:p>
            <a:r>
              <a:rPr lang="de-DE" dirty="0"/>
              <a:t>Gefördert durch:</a:t>
            </a:r>
          </a:p>
        </p:txBody>
      </p:sp>
      <p:pic>
        <p:nvPicPr>
          <p:cNvPr id="5" name="Grafik 4">
            <a:extLst>
              <a:ext uri="{FF2B5EF4-FFF2-40B4-BE49-F238E27FC236}">
                <a16:creationId xmlns:a16="http://schemas.microsoft.com/office/drawing/2014/main" id="{76072E59-BE5A-6624-DB3D-2C6CEE291F1F}"/>
              </a:ext>
            </a:extLst>
          </p:cNvPr>
          <p:cNvPicPr>
            <a:picLocks noChangeAspect="1"/>
          </p:cNvPicPr>
          <p:nvPr/>
        </p:nvPicPr>
        <p:blipFill>
          <a:blip r:embed="rId2"/>
          <a:stretch>
            <a:fillRect/>
          </a:stretch>
        </p:blipFill>
        <p:spPr>
          <a:xfrm>
            <a:off x="16729074" y="9979704"/>
            <a:ext cx="5162550" cy="1066800"/>
          </a:xfrm>
          <a:prstGeom prst="rect">
            <a:avLst/>
          </a:prstGeom>
        </p:spPr>
      </p:pic>
      <p:pic>
        <p:nvPicPr>
          <p:cNvPr id="8" name="Grafik 7">
            <a:extLst>
              <a:ext uri="{FF2B5EF4-FFF2-40B4-BE49-F238E27FC236}">
                <a16:creationId xmlns:a16="http://schemas.microsoft.com/office/drawing/2014/main" id="{F9C36FDD-B379-8563-78C7-CB1BA59BA0F1}"/>
              </a:ext>
            </a:extLst>
          </p:cNvPr>
          <p:cNvPicPr>
            <a:picLocks noChangeAspect="1"/>
          </p:cNvPicPr>
          <p:nvPr/>
        </p:nvPicPr>
        <p:blipFill>
          <a:blip r:embed="rId3"/>
          <a:stretch>
            <a:fillRect/>
          </a:stretch>
        </p:blipFill>
        <p:spPr>
          <a:xfrm>
            <a:off x="11831960" y="11754189"/>
            <a:ext cx="2079625" cy="889000"/>
          </a:xfrm>
          <a:prstGeom prst="rect">
            <a:avLst/>
          </a:prstGeom>
        </p:spPr>
      </p:pic>
      <p:pic>
        <p:nvPicPr>
          <p:cNvPr id="10" name="Grafik 9">
            <a:extLst>
              <a:ext uri="{FF2B5EF4-FFF2-40B4-BE49-F238E27FC236}">
                <a16:creationId xmlns:a16="http://schemas.microsoft.com/office/drawing/2014/main" id="{F63992EC-2318-D413-5629-A944C00551C7}"/>
              </a:ext>
            </a:extLst>
          </p:cNvPr>
          <p:cNvPicPr>
            <a:picLocks noChangeAspect="1"/>
          </p:cNvPicPr>
          <p:nvPr/>
        </p:nvPicPr>
        <p:blipFill>
          <a:blip r:embed="rId4"/>
          <a:stretch>
            <a:fillRect/>
          </a:stretch>
        </p:blipFill>
        <p:spPr>
          <a:xfrm>
            <a:off x="11831960" y="10513104"/>
            <a:ext cx="2492375" cy="904875"/>
          </a:xfrm>
          <a:prstGeom prst="rect">
            <a:avLst/>
          </a:prstGeom>
        </p:spPr>
      </p:pic>
      <p:sp>
        <p:nvSpPr>
          <p:cNvPr id="11" name="Abgerundetes Rechteck">
            <a:extLst>
              <a:ext uri="{FF2B5EF4-FFF2-40B4-BE49-F238E27FC236}">
                <a16:creationId xmlns:a16="http://schemas.microsoft.com/office/drawing/2014/main" id="{04AD2CE8-25F4-595C-51ED-48108B7DD56A}"/>
              </a:ext>
            </a:extLst>
          </p:cNvPr>
          <p:cNvSpPr>
            <a:spLocks noGrp="1" noRot="1" noMove="1" noResize="1" noEditPoints="1" noAdjustHandles="1" noChangeArrowheads="1" noChangeShapeType="1"/>
          </p:cNvSpPr>
          <p:nvPr/>
        </p:nvSpPr>
        <p:spPr>
          <a:xfrm>
            <a:off x="5207002" y="3473450"/>
            <a:ext cx="11017248" cy="4608513"/>
          </a:xfrm>
          <a:prstGeom prst="roundRect">
            <a:avLst>
              <a:gd name="adj" fmla="val 7805"/>
            </a:avLst>
          </a:prstGeom>
          <a:solidFill>
            <a:srgbClr val="E6E3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Grimme-Institut</a:t>
            </a: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Gesellschaft für Medien, Bildung und Kultur mbH</a:t>
            </a: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Eduard-</a:t>
            </a:r>
            <a:r>
              <a:rPr lang="de-DE" sz="2400" dirty="0" err="1">
                <a:solidFill>
                  <a:schemeClr val="tx1"/>
                </a:solidFill>
                <a:latin typeface="Palatino"/>
                <a:ea typeface="Calibri" panose="020F0502020204030204" pitchFamily="34" charset="0"/>
                <a:cs typeface="Times New Roman" panose="02020603050405020304" pitchFamily="18" charset="0"/>
              </a:rPr>
              <a:t>Weitsch</a:t>
            </a:r>
            <a:r>
              <a:rPr lang="de-DE" sz="2400" dirty="0">
                <a:solidFill>
                  <a:schemeClr val="tx1"/>
                </a:solidFill>
                <a:latin typeface="Palatino"/>
                <a:ea typeface="Calibri" panose="020F0502020204030204" pitchFamily="34" charset="0"/>
                <a:cs typeface="Times New Roman" panose="02020603050405020304" pitchFamily="18" charset="0"/>
              </a:rPr>
              <a:t>-Weg 25</a:t>
            </a: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D-45768 Marl</a:t>
            </a:r>
            <a:br>
              <a:rPr lang="de-DE" sz="2400" dirty="0">
                <a:solidFill>
                  <a:schemeClr val="tx1"/>
                </a:solidFill>
                <a:latin typeface="Palatino"/>
                <a:ea typeface="Calibri" panose="020F0502020204030204" pitchFamily="34" charset="0"/>
                <a:cs typeface="Times New Roman" panose="02020603050405020304" pitchFamily="18" charset="0"/>
              </a:rPr>
            </a:b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Direktorin/Geschäftsführerin: Dr. Frauke Gerlach</a:t>
            </a: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Vorsitzender des Aufsichtsrates: Jörg Schönenborn</a:t>
            </a:r>
            <a:br>
              <a:rPr lang="de-DE" sz="2400" dirty="0">
                <a:solidFill>
                  <a:schemeClr val="tx1"/>
                </a:solidFill>
                <a:latin typeface="Palatino"/>
                <a:ea typeface="Calibri" panose="020F0502020204030204" pitchFamily="34" charset="0"/>
                <a:cs typeface="Times New Roman" panose="02020603050405020304" pitchFamily="18" charset="0"/>
              </a:rPr>
            </a:br>
            <a:r>
              <a:rPr lang="de-DE" sz="2400" dirty="0">
                <a:solidFill>
                  <a:schemeClr val="tx1"/>
                </a:solidFill>
                <a:latin typeface="Palatino"/>
                <a:ea typeface="Calibri" panose="020F0502020204030204" pitchFamily="34" charset="0"/>
                <a:cs typeface="Times New Roman" panose="02020603050405020304" pitchFamily="18" charset="0"/>
              </a:rPr>
              <a:t>Amtsgericht Gelsenkirchen: HRB 5728</a:t>
            </a:r>
          </a:p>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dirty="0">
                <a:solidFill>
                  <a:schemeClr val="tx1"/>
                </a:solidFill>
                <a:latin typeface="Palatino"/>
                <a:ea typeface="Calibri" panose="020F0502020204030204" pitchFamily="34" charset="0"/>
                <a:cs typeface="Times New Roman" panose="02020603050405020304" pitchFamily="18" charset="0"/>
              </a:rPr>
              <a:t>www.grimme-institut.de</a:t>
            </a:r>
          </a:p>
          <a:p>
            <a:pPr defTabSz="825500">
              <a:lnSpc>
                <a:spcPct val="100000"/>
              </a:lnSpc>
              <a:spcBef>
                <a:spcPts val="600"/>
              </a:spcBef>
              <a:spcAft>
                <a:spcPts val="600"/>
              </a:spcAft>
              <a:defRPr sz="3200" b="0" spc="0">
                <a:solidFill>
                  <a:srgbClr val="FFFFFF"/>
                </a:solidFill>
                <a:latin typeface="Helvetica Neue Medium"/>
                <a:ea typeface="Helvetica Neue Medium"/>
                <a:cs typeface="Helvetica Neue Medium"/>
                <a:sym typeface="Helvetica Neue Medium"/>
              </a:defRPr>
            </a:pPr>
            <a:endParaRPr lang="de-DE" sz="2400" dirty="0">
              <a:solidFill>
                <a:schemeClr val="tx1"/>
              </a:solidFill>
              <a:latin typeface="Palatino"/>
              <a:ea typeface="Calibri" panose="020F0502020204030204" pitchFamily="34" charset="0"/>
              <a:cs typeface="Times New Roman" panose="02020603050405020304" pitchFamily="18" charset="0"/>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8</a:t>
            </a:fld>
            <a:endParaRPr lang="de-DE"/>
          </a:p>
        </p:txBody>
      </p:sp>
      <p:sp>
        <p:nvSpPr>
          <p:cNvPr id="2" name="Abgerundetes Rechteck">
            <a:extLst>
              <a:ext uri="{FF2B5EF4-FFF2-40B4-BE49-F238E27FC236}">
                <a16:creationId xmlns:a16="http://schemas.microsoft.com/office/drawing/2014/main" id="{8EE8441B-752E-1C9A-67D2-EC6DD3BC7BB5}"/>
              </a:ext>
            </a:extLst>
          </p:cNvPr>
          <p:cNvSpPr/>
          <p:nvPr/>
        </p:nvSpPr>
        <p:spPr>
          <a:xfrm>
            <a:off x="5207002" y="4888558"/>
            <a:ext cx="11448000" cy="8090842"/>
          </a:xfrm>
          <a:prstGeom prst="roundRect">
            <a:avLst>
              <a:gd name="adj" fmla="val 5818"/>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pitchFamily="2" charset="77"/>
                <a:ea typeface="Palatino" pitchFamily="2" charset="77"/>
              </a:rPr>
              <a:t>Die Teilnehmenden können in Einzel- oder Gruppenarbeit selbständig im Netz recherchieren oder die Website von </a:t>
            </a:r>
            <a:r>
              <a:rPr lang="de-DE" sz="2400" b="0" dirty="0">
                <a:latin typeface="Palatino"/>
                <a:hlinkClick r:id="rId3"/>
              </a:rPr>
              <a:t>segu-geschichte</a:t>
            </a:r>
            <a:r>
              <a:rPr lang="de-DE" sz="2400" b="0" dirty="0">
                <a:latin typeface="Palatino" pitchFamily="2" charset="77"/>
                <a:ea typeface="Palatino" pitchFamily="2" charset="77"/>
              </a:rPr>
              <a:t> nutzen, auf der sich die Mediengeschichte im 19. und 20. Jahrhundert ansehen lässt, und folgende Fragen bearbeiten: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Welche Medien gab es vor 100, 50 und vor 30 Jahren? </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Wie haben sich Informations- und Kommunikationsmedien entwickelt?</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Welche Bildbeispiele finden Sie?</a:t>
            </a:r>
          </a:p>
          <a:p>
            <a:pPr>
              <a:lnSpc>
                <a:spcPct val="100000"/>
              </a:lnSpc>
              <a:spcBef>
                <a:spcPts val="600"/>
              </a:spcBef>
              <a:spcAft>
                <a:spcPts val="600"/>
              </a:spcAft>
            </a:pPr>
            <a:endParaRPr lang="de-DE" sz="2400" b="0" dirty="0">
              <a:latin typeface="Palatino" pitchFamily="2" charset="77"/>
              <a:ea typeface="Palatino" pitchFamily="2" charset="77"/>
            </a:endParaRPr>
          </a:p>
          <a:p>
            <a:pPr>
              <a:lnSpc>
                <a:spcPct val="100000"/>
              </a:lnSpc>
              <a:spcBef>
                <a:spcPts val="600"/>
              </a:spcBef>
              <a:spcAft>
                <a:spcPts val="600"/>
              </a:spcAft>
            </a:pPr>
            <a:r>
              <a:rPr lang="de-DE" sz="2400" b="0" dirty="0">
                <a:latin typeface="Palatino" pitchFamily="2" charset="77"/>
                <a:ea typeface="Palatino" pitchFamily="2" charset="77"/>
              </a:rPr>
              <a:t>Weiterführende Fragen: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Haben sich Medien auch in der Zeit zwischen Ihrer Kindheit und heute weiter entwickelt? Falls ja, inwiefern?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War es Ihrer Meinung nach früher einfacher oder schwieriger sich zu informieren?</a:t>
            </a:r>
          </a:p>
          <a:p>
            <a:pPr marL="342900" indent="-342900">
              <a:lnSpc>
                <a:spcPct val="100000"/>
              </a:lnSpc>
              <a:spcBef>
                <a:spcPts val="600"/>
              </a:spcBef>
              <a:spcAft>
                <a:spcPts val="600"/>
              </a:spcAft>
              <a:buFont typeface="Arial" panose="020B0604020202020204" pitchFamily="34" charset="0"/>
              <a:buChar char="•"/>
            </a:pPr>
            <a:r>
              <a:rPr lang="de-DE" sz="2400" b="0" dirty="0">
                <a:latin typeface="Palatino" pitchFamily="2" charset="77"/>
                <a:ea typeface="Palatino" pitchFamily="2" charset="77"/>
              </a:rPr>
              <a:t>Welche Fähigkeiten braucht man heute, um sich gut informieren zu können?</a:t>
            </a:r>
            <a:endParaRPr lang="de-DE" altLang="de-DE" sz="2400" b="0" dirty="0">
              <a:latin typeface="Palatino" pitchFamily="2" charset="77"/>
              <a:ea typeface="Palatino" pitchFamily="2" charset="77"/>
            </a:endParaRPr>
          </a:p>
        </p:txBody>
      </p:sp>
      <p:pic>
        <p:nvPicPr>
          <p:cNvPr id="22" name="Bild" descr="Bild">
            <a:extLst>
              <a:ext uri="{FF2B5EF4-FFF2-40B4-BE49-F238E27FC236}">
                <a16:creationId xmlns:a16="http://schemas.microsoft.com/office/drawing/2014/main" id="{81B8DB27-95AC-817A-4B97-1A3E1358548D}"/>
              </a:ext>
            </a:extLst>
          </p:cNvPr>
          <p:cNvPicPr>
            <a:picLocks noChangeAspect="1"/>
          </p:cNvPicPr>
          <p:nvPr/>
        </p:nvPicPr>
        <p:blipFill>
          <a:blip r:embed="rId4" cstate="print"/>
          <a:stretch>
            <a:fillRect/>
          </a:stretch>
        </p:blipFill>
        <p:spPr>
          <a:xfrm>
            <a:off x="5711280" y="5464622"/>
            <a:ext cx="900000" cy="900000"/>
          </a:xfrm>
          <a:prstGeom prst="rect">
            <a:avLst/>
          </a:prstGeom>
          <a:ln w="3175">
            <a:miter lim="400000"/>
          </a:ln>
        </p:spPr>
      </p:pic>
      <p:sp>
        <p:nvSpPr>
          <p:cNvPr id="3" name="Abgerundetes Rechteck">
            <a:extLst>
              <a:ext uri="{FF2B5EF4-FFF2-40B4-BE49-F238E27FC236}">
                <a16:creationId xmlns:a16="http://schemas.microsoft.com/office/drawing/2014/main" id="{48CA0BE6-5AE8-37A7-6D2E-3D8D8D0E43E6}"/>
              </a:ext>
            </a:extLst>
          </p:cNvPr>
          <p:cNvSpPr/>
          <p:nvPr/>
        </p:nvSpPr>
        <p:spPr>
          <a:xfrm>
            <a:off x="17170895" y="5007125"/>
            <a:ext cx="5328593" cy="7994004"/>
          </a:xfrm>
          <a:prstGeom prst="roundRect">
            <a:avLst>
              <a:gd name="adj" fmla="val 7673"/>
            </a:avLst>
          </a:prstGeom>
          <a:ln w="31750" cap="rnd">
            <a:solidFill>
              <a:srgbClr val="000000"/>
            </a:solidFill>
            <a:prstDash val="lgDash"/>
          </a:ln>
        </p:spPr>
        <p:txBody>
          <a:bodyPr lIns="360000" tIns="360000" rIns="360000" bIns="360000" anchor="t" anchorCtr="0"/>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0"/>
              </a:spcBef>
            </a:pPr>
            <a:r>
              <a:rPr lang="de-DE" sz="2400" b="0" dirty="0">
                <a:latin typeface="Trebuchet MS" pitchFamily="34" charset="0"/>
              </a:rPr>
              <a:t>Zur </a:t>
            </a:r>
            <a:r>
              <a:rPr lang="de-DE" sz="2400" dirty="0">
                <a:latin typeface="Trebuchet MS" pitchFamily="34" charset="0"/>
              </a:rPr>
              <a:t>Vertiefung </a:t>
            </a:r>
            <a:r>
              <a:rPr lang="de-DE" sz="2400" b="0" dirty="0">
                <a:latin typeface="Trebuchet MS" pitchFamily="34" charset="0"/>
              </a:rPr>
              <a:t>eignen sich diese Websites:</a:t>
            </a:r>
          </a:p>
          <a:p>
            <a:pPr marL="1080000">
              <a:lnSpc>
                <a:spcPct val="100000"/>
              </a:lnSpc>
              <a:spcBef>
                <a:spcPts val="0"/>
              </a:spcBef>
            </a:pPr>
            <a:endParaRPr lang="de-DE" sz="2400" b="0" dirty="0">
              <a:latin typeface="Trebuchet MS" pitchFamily="34" charset="0"/>
            </a:endParaRPr>
          </a:p>
          <a:p>
            <a:pPr marL="342900" lvl="1" indent="-342900">
              <a:lnSpc>
                <a:spcPct val="100000"/>
              </a:lnSpc>
              <a:spcBef>
                <a:spcPts val="0"/>
              </a:spcBef>
              <a:buFont typeface="Arial" pitchFamily="34" charset="0"/>
              <a:buChar char="•"/>
            </a:pPr>
            <a:r>
              <a:rPr lang="de-DE" sz="2400" b="0" dirty="0">
                <a:latin typeface="Trebuchet MS" pitchFamily="34" charset="0"/>
              </a:rPr>
              <a:t>Wie intensiv gedruckte Zeitungen früher genutzt wurden, lässt sich </a:t>
            </a:r>
            <a:r>
              <a:rPr lang="de-DE" sz="2400" b="0" u="sng" dirty="0">
                <a:latin typeface="Trebuchet MS" pitchFamily="34" charset="0"/>
                <a:hlinkClick r:id="rId5"/>
              </a:rPr>
              <a:t>hier</a:t>
            </a:r>
            <a:r>
              <a:rPr lang="de-DE" sz="2400" b="0" dirty="0">
                <a:latin typeface="Trebuchet MS" pitchFamily="34" charset="0"/>
              </a:rPr>
              <a:t> nachvollziehen.</a:t>
            </a:r>
          </a:p>
          <a:p>
            <a:pPr marL="342900" lvl="1" indent="-342900">
              <a:lnSpc>
                <a:spcPct val="100000"/>
              </a:lnSpc>
              <a:spcBef>
                <a:spcPts val="0"/>
              </a:spcBef>
              <a:buFont typeface="Arial" pitchFamily="34" charset="0"/>
              <a:buChar char="•"/>
            </a:pPr>
            <a:r>
              <a:rPr lang="de-DE" sz="2400" b="0" dirty="0">
                <a:latin typeface="Trebuchet MS" pitchFamily="34" charset="0"/>
              </a:rPr>
              <a:t>Die Verbreitung und Nutzung des Smartphones im Alltag zeigt ein Bildvergleich im Spiegel-Artikel </a:t>
            </a:r>
            <a:r>
              <a:rPr lang="de-DE" sz="2400" b="0" u="sng" dirty="0">
                <a:latin typeface="Trebuchet MS" pitchFamily="34" charset="0"/>
                <a:hlinkClick r:id="rId6"/>
              </a:rPr>
              <a:t>Digitale Erleuchtung</a:t>
            </a:r>
            <a:r>
              <a:rPr lang="de-DE" sz="2400" b="0" dirty="0">
                <a:latin typeface="Trebuchet MS" pitchFamily="34" charset="0"/>
              </a:rPr>
              <a:t>.</a:t>
            </a:r>
          </a:p>
          <a:p>
            <a:pPr marL="342900" lvl="1" indent="-342900">
              <a:lnSpc>
                <a:spcPct val="100000"/>
              </a:lnSpc>
              <a:spcBef>
                <a:spcPts val="0"/>
              </a:spcBef>
              <a:buFont typeface="Arial" pitchFamily="34" charset="0"/>
              <a:buChar char="•"/>
            </a:pPr>
            <a:r>
              <a:rPr lang="de-DE" sz="2400" b="0" dirty="0">
                <a:latin typeface="Trebuchet MS" pitchFamily="34" charset="0"/>
              </a:rPr>
              <a:t>Auf der Website </a:t>
            </a:r>
            <a:r>
              <a:rPr lang="de-DE" sz="2400" b="0" u="sng" dirty="0">
                <a:latin typeface="Trebuchet MS" pitchFamily="34" charset="0"/>
                <a:hlinkClick r:id="rId7"/>
              </a:rPr>
              <a:t>conservethesound</a:t>
            </a:r>
            <a:r>
              <a:rPr lang="de-DE" sz="2400" b="0" dirty="0">
                <a:latin typeface="Trebuchet MS" pitchFamily="34" charset="0"/>
              </a:rPr>
              <a:t> kann man sich anhören, wie alte Medien (z.B. ein altes Modem oder Telefon) geklungen haben.</a:t>
            </a:r>
          </a:p>
        </p:txBody>
      </p:sp>
      <p:pic>
        <p:nvPicPr>
          <p:cNvPr id="5" name="Bild" descr="Bild">
            <a:extLst>
              <a:ext uri="{FF2B5EF4-FFF2-40B4-BE49-F238E27FC236}">
                <a16:creationId xmlns:a16="http://schemas.microsoft.com/office/drawing/2014/main" id="{C3D392E7-7BF2-7447-43E0-D87F6042A4DF}"/>
              </a:ext>
            </a:extLst>
          </p:cNvPr>
          <p:cNvPicPr>
            <a:picLocks noChangeAspect="1"/>
          </p:cNvPicPr>
          <p:nvPr/>
        </p:nvPicPr>
        <p:blipFill>
          <a:blip r:embed="rId4" cstate="print"/>
          <a:stretch>
            <a:fillRect/>
          </a:stretch>
        </p:blipFill>
        <p:spPr>
          <a:xfrm>
            <a:off x="17601145" y="5486351"/>
            <a:ext cx="900000" cy="900000"/>
          </a:xfrm>
          <a:prstGeom prst="rect">
            <a:avLst/>
          </a:prstGeom>
          <a:ln w="3175">
            <a:miter lim="400000"/>
          </a:ln>
        </p:spPr>
      </p:pic>
      <p:sp>
        <p:nvSpPr>
          <p:cNvPr id="6" name="Abgerundetes Rechteck">
            <a:extLst>
              <a:ext uri="{FF2B5EF4-FFF2-40B4-BE49-F238E27FC236}">
                <a16:creationId xmlns:a16="http://schemas.microsoft.com/office/drawing/2014/main" id="{586A70E9-A992-8DC9-BAC1-36FCE0781EA7}"/>
              </a:ext>
            </a:extLst>
          </p:cNvPr>
          <p:cNvSpPr/>
          <p:nvPr/>
        </p:nvSpPr>
        <p:spPr>
          <a:xfrm>
            <a:off x="5222258" y="1120605"/>
            <a:ext cx="17266267" cy="2988349"/>
          </a:xfrm>
          <a:prstGeom prst="roundRect">
            <a:avLst>
              <a:gd name="adj" fmla="val 17406"/>
            </a:avLst>
          </a:prstGeom>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marL="26988" indent="-26988"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a. Medienzeitreise</a:t>
            </a:r>
          </a:p>
          <a:p>
            <a:pPr marL="468000" lvl="5" indent="0"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Für ein Warm-Up in das Thema bietet sich die Methode </a:t>
            </a:r>
            <a:r>
              <a:rPr lang="de-DE" sz="2400" dirty="0">
                <a:solidFill>
                  <a:schemeClr val="tx1"/>
                </a:solidFill>
                <a:latin typeface="Palatino"/>
              </a:rPr>
              <a:t>Medienzeitreise</a:t>
            </a:r>
            <a:r>
              <a:rPr lang="de-DE" sz="2400" b="0" dirty="0">
                <a:solidFill>
                  <a:schemeClr val="tx1"/>
                </a:solidFill>
                <a:latin typeface="Palatino"/>
              </a:rPr>
              <a:t> an. Hier wird gefragt, wie die Menschen früher kommuniziert und sich informiert haben und welche Veränderungen und Anforderungen dies auch für den einzelnen Menschen bedeutet. Daher ist hier neben der technischen Entwicklung auch die eigene </a:t>
            </a:r>
            <a:r>
              <a:rPr lang="de-DE" sz="2400" dirty="0">
                <a:solidFill>
                  <a:schemeClr val="tx1"/>
                </a:solidFill>
                <a:latin typeface="Palatino"/>
              </a:rPr>
              <a:t>Medienbiografie</a:t>
            </a:r>
            <a:r>
              <a:rPr lang="de-DE" sz="2400" b="0" dirty="0">
                <a:solidFill>
                  <a:schemeClr val="tx1"/>
                </a:solidFill>
                <a:latin typeface="Palatino"/>
              </a:rPr>
              <a:t> interessant.</a:t>
            </a:r>
            <a:endParaRPr sz="2400" dirty="0">
              <a:solidFill>
                <a:schemeClr val="tx1"/>
              </a:solidFill>
              <a:latin typeface="Palatino"/>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a:extLst>
              <a:ext uri="{FF2B5EF4-FFF2-40B4-BE49-F238E27FC236}">
                <a16:creationId xmlns:a16="http://schemas.microsoft.com/office/drawing/2014/main" id="{3A47447A-95D8-1461-0FC9-3EC8CA9D6253}"/>
              </a:ext>
            </a:extLst>
          </p:cNvPr>
          <p:cNvSpPr/>
          <p:nvPr/>
        </p:nvSpPr>
        <p:spPr>
          <a:xfrm>
            <a:off x="12386257" y="6977286"/>
            <a:ext cx="10116000" cy="6025427"/>
          </a:xfrm>
          <a:prstGeom prst="roundRect">
            <a:avLst>
              <a:gd name="adj" fmla="val 9596"/>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pPr>
            <a:r>
              <a:rPr lang="de-DE" sz="2400" b="0" dirty="0">
                <a:latin typeface="Palatino"/>
              </a:rPr>
              <a:t>Die Teilnehmenden können eine politische Nachricht, z.B. </a:t>
            </a:r>
            <a:r>
              <a:rPr lang="de-DE" sz="2400" b="0" i="1" dirty="0">
                <a:latin typeface="Palatino"/>
              </a:rPr>
              <a:t>Die Bundesregierung beschließt Steuererhöhungen </a:t>
            </a:r>
            <a:r>
              <a:rPr lang="de-DE" sz="2400" b="0" dirty="0">
                <a:latin typeface="Palatino"/>
              </a:rPr>
              <a:t>mit einem Clickbait formulieren. </a:t>
            </a:r>
          </a:p>
          <a:p>
            <a:pPr marL="26988" indent="-26988">
              <a:lnSpc>
                <a:spcPct val="100000"/>
              </a:lnSpc>
              <a:spcBef>
                <a:spcPts val="600"/>
              </a:spcBef>
            </a:pPr>
            <a:endParaRPr lang="de-DE" sz="800" b="0" dirty="0">
              <a:latin typeface="Palatino"/>
            </a:endParaRPr>
          </a:p>
          <a:p>
            <a:pPr marL="26988" indent="-26988">
              <a:lnSpc>
                <a:spcPct val="100000"/>
              </a:lnSpc>
              <a:spcBef>
                <a:spcPts val="600"/>
              </a:spcBef>
            </a:pPr>
            <a:r>
              <a:rPr lang="de-DE" sz="2400" b="0" dirty="0">
                <a:latin typeface="Palatino"/>
              </a:rPr>
              <a:t>Folgende Fragen können im Anschluss diskutiert werden:</a:t>
            </a:r>
          </a:p>
          <a:p>
            <a:pPr marL="457200" indent="-457200">
              <a:lnSpc>
                <a:spcPct val="100000"/>
              </a:lnSpc>
              <a:spcBef>
                <a:spcPts val="600"/>
              </a:spcBef>
              <a:spcAft>
                <a:spcPts val="600"/>
              </a:spcAft>
              <a:buFont typeface="Arial" panose="020B0604020202020204" pitchFamily="34" charset="0"/>
              <a:buChar char="•"/>
            </a:pPr>
            <a:r>
              <a:rPr lang="de-DE" sz="2400" b="0" dirty="0">
                <a:latin typeface="Palatino"/>
              </a:rPr>
              <a:t>Ist so eine Überschrift ein Zeichen für eine vertrauenswürdige (seriöse) Berichterstattung?</a:t>
            </a:r>
          </a:p>
          <a:p>
            <a:pPr marL="457200" indent="-457200">
              <a:lnSpc>
                <a:spcPct val="100000"/>
              </a:lnSpc>
              <a:spcBef>
                <a:spcPts val="600"/>
              </a:spcBef>
              <a:spcAft>
                <a:spcPts val="600"/>
              </a:spcAft>
              <a:buFont typeface="Arial" panose="020B0604020202020204" pitchFamily="34" charset="0"/>
              <a:buChar char="•"/>
            </a:pPr>
            <a:r>
              <a:rPr lang="de-DE" sz="2400" b="0" dirty="0">
                <a:latin typeface="Palatino"/>
              </a:rPr>
              <a:t>Wer soll durch diese Art Überschrift angesprochen werden? </a:t>
            </a:r>
          </a:p>
          <a:p>
            <a:pPr marL="26988" indent="-26988">
              <a:lnSpc>
                <a:spcPct val="100000"/>
              </a:lnSpc>
              <a:spcBef>
                <a:spcPts val="600"/>
              </a:spcBef>
              <a:spcAft>
                <a:spcPts val="600"/>
              </a:spcAft>
            </a:pPr>
            <a:r>
              <a:rPr lang="de-DE" sz="2400" b="0" dirty="0">
                <a:latin typeface="Palatino"/>
              </a:rPr>
              <a:t>Weitere Übung: Die Teilnehmenden überlegen sich für ihren (fiktiven) YouTube-Channel eine Kampagne zu einem Thema, z.B. </a:t>
            </a:r>
            <a:r>
              <a:rPr lang="de-DE" sz="2400" b="0" i="1" dirty="0">
                <a:latin typeface="Palatino"/>
              </a:rPr>
              <a:t>Kartoffeln sind gesund!</a:t>
            </a:r>
            <a:r>
              <a:rPr lang="de-DE" sz="2400" b="0" dirty="0">
                <a:latin typeface="Palatino"/>
              </a:rPr>
              <a:t>. </a:t>
            </a:r>
          </a:p>
          <a:p>
            <a:pPr marL="26988" indent="-26988">
              <a:lnSpc>
                <a:spcPct val="100000"/>
              </a:lnSpc>
              <a:spcBef>
                <a:spcPts val="600"/>
              </a:spcBef>
              <a:spcAft>
                <a:spcPts val="600"/>
              </a:spcAft>
            </a:pPr>
            <a:r>
              <a:rPr lang="de-DE" sz="2400" b="0" dirty="0">
                <a:latin typeface="Palatino"/>
              </a:rPr>
              <a:t>Ziel ist hier, einen Clickbait zu entwickeln, der die Klickzahlen erhöht. </a:t>
            </a:r>
          </a:p>
          <a:p>
            <a:pPr marL="26988" indent="-26988">
              <a:lnSpc>
                <a:spcPct val="100000"/>
              </a:lnSpc>
              <a:spcBef>
                <a:spcPts val="600"/>
              </a:spcBef>
              <a:spcAft>
                <a:spcPts val="600"/>
              </a:spcAft>
            </a:pPr>
            <a:endParaRPr lang="de-DE" sz="2400" b="0" dirty="0">
              <a:latin typeface="Palatino"/>
            </a:endParaRPr>
          </a:p>
          <a:p>
            <a:pPr marL="26988" indent="-26988" algn="ctr" defTabSz="825500">
              <a:lnSpc>
                <a:spcPct val="100000"/>
              </a:lnSpc>
              <a:spcBef>
                <a:spcPts val="600"/>
              </a:spcBef>
              <a:defRPr sz="3200" b="0" spc="0">
                <a:solidFill>
                  <a:srgbClr val="FFFFFF"/>
                </a:solidFill>
                <a:latin typeface="Helvetica Neue Medium"/>
                <a:ea typeface="Helvetica Neue Medium"/>
                <a:cs typeface="Helvetica Neue Medium"/>
                <a:sym typeface="Helvetica Neue Medium"/>
              </a:defRPr>
            </a:pPr>
            <a:endParaRPr lang="de-DE" sz="2400" b="0" dirty="0"/>
          </a:p>
        </p:txBody>
      </p:sp>
      <p:sp>
        <p:nvSpPr>
          <p:cNvPr id="7" name="Abgerundetes Rechteck">
            <a:extLst>
              <a:ext uri="{FF2B5EF4-FFF2-40B4-BE49-F238E27FC236}">
                <a16:creationId xmlns:a16="http://schemas.microsoft.com/office/drawing/2014/main" id="{D0865D74-19A7-2F93-32F5-BDD4459A0C5C}"/>
              </a:ext>
            </a:extLst>
          </p:cNvPr>
          <p:cNvSpPr/>
          <p:nvPr/>
        </p:nvSpPr>
        <p:spPr>
          <a:xfrm>
            <a:off x="5200091" y="6977286"/>
            <a:ext cx="6912000" cy="6025427"/>
          </a:xfrm>
          <a:prstGeom prst="roundRect">
            <a:avLst>
              <a:gd name="adj" fmla="val 9596"/>
            </a:avLst>
          </a:prstGeom>
          <a:solidFill>
            <a:srgbClr val="FCF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360000" rIns="360000" bIns="360000" anchor="t" anchorCtr="0">
            <a:no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400"/>
              </a:spcBef>
            </a:pPr>
            <a:r>
              <a:rPr lang="de-DE" sz="2400" b="0" i="1" dirty="0">
                <a:latin typeface="Palatino"/>
                <a:cs typeface="Times New Roman" pitchFamily="18" charset="0"/>
              </a:rPr>
              <a:t>„OMG!!! Sie wollten nur in die Schule gehen. Was sie aber in der ersten Stunde erlebten – damit hätten sie nicht gerechnet!!! LOL!!“</a:t>
            </a:r>
            <a:endParaRPr lang="de-DE" sz="2400" b="0" dirty="0">
              <a:latin typeface="Palatino"/>
              <a:cs typeface="Times New Roman" pitchFamily="18" charset="0"/>
            </a:endParaRPr>
          </a:p>
          <a:p>
            <a:pPr>
              <a:lnSpc>
                <a:spcPct val="100000"/>
              </a:lnSpc>
              <a:spcBef>
                <a:spcPts val="400"/>
              </a:spcBef>
            </a:pPr>
            <a:r>
              <a:rPr lang="de-DE" sz="2400" b="0" dirty="0">
                <a:latin typeface="Palatino"/>
                <a:cs typeface="Times New Roman" pitchFamily="18" charset="0"/>
              </a:rPr>
              <a:t>Zu dem obigen Text passen folgende Fragen:</a:t>
            </a:r>
          </a:p>
          <a:p>
            <a:pPr marL="342900" indent="-342900" hangingPunct="1">
              <a:lnSpc>
                <a:spcPct val="100000"/>
              </a:lnSpc>
              <a:spcBef>
                <a:spcPts val="400"/>
              </a:spcBef>
              <a:spcAft>
                <a:spcPts val="600"/>
              </a:spcAft>
              <a:buFont typeface="Arial" panose="020B0604020202020204" pitchFamily="34" charset="0"/>
              <a:buChar char="•"/>
            </a:pPr>
            <a:r>
              <a:rPr lang="de-DE" sz="2400" b="0" dirty="0">
                <a:latin typeface="Palatino"/>
                <a:cs typeface="Times New Roman" pitchFamily="18" charset="0"/>
              </a:rPr>
              <a:t>Wie nennt man solch eine Überschrift? </a:t>
            </a:r>
          </a:p>
          <a:p>
            <a:pPr marL="342900" indent="-342900" hangingPunct="1">
              <a:lnSpc>
                <a:spcPct val="100000"/>
              </a:lnSpc>
              <a:spcBef>
                <a:spcPts val="400"/>
              </a:spcBef>
              <a:spcAft>
                <a:spcPts val="600"/>
              </a:spcAft>
              <a:buFont typeface="Arial" panose="020B0604020202020204" pitchFamily="34" charset="0"/>
              <a:buChar char="•"/>
            </a:pPr>
            <a:r>
              <a:rPr lang="de-DE" sz="2400" b="0" dirty="0">
                <a:latin typeface="Palatino"/>
                <a:cs typeface="Times New Roman" pitchFamily="18" charset="0"/>
              </a:rPr>
              <a:t>Ist Ihnen so eine Überschrift schon begegnet?</a:t>
            </a:r>
          </a:p>
          <a:p>
            <a:pPr marL="342900" indent="-342900" hangingPunct="1">
              <a:lnSpc>
                <a:spcPct val="100000"/>
              </a:lnSpc>
              <a:spcBef>
                <a:spcPts val="400"/>
              </a:spcBef>
              <a:spcAft>
                <a:spcPts val="600"/>
              </a:spcAft>
              <a:buFont typeface="Arial" panose="020B0604020202020204" pitchFamily="34" charset="0"/>
              <a:buChar char="•"/>
            </a:pPr>
            <a:r>
              <a:rPr lang="de-DE" sz="2400" b="0" dirty="0">
                <a:latin typeface="Palatino"/>
                <a:cs typeface="Times New Roman" pitchFamily="18" charset="0"/>
              </a:rPr>
              <a:t>Erinnern Sie sich an ein Beispiel?</a:t>
            </a:r>
          </a:p>
          <a:p>
            <a:pPr marL="342900" indent="-342900" hangingPunct="1">
              <a:lnSpc>
                <a:spcPct val="100000"/>
              </a:lnSpc>
              <a:spcBef>
                <a:spcPts val="400"/>
              </a:spcBef>
              <a:spcAft>
                <a:spcPts val="600"/>
              </a:spcAft>
              <a:buFont typeface="Arial" panose="020B0604020202020204" pitchFamily="34" charset="0"/>
              <a:buChar char="•"/>
            </a:pPr>
            <a:r>
              <a:rPr lang="de-DE" sz="2400" b="0" dirty="0">
                <a:latin typeface="Palatino"/>
                <a:cs typeface="Times New Roman" pitchFamily="18" charset="0"/>
              </a:rPr>
              <a:t>Wozu soll hier animiert werden und warum?</a:t>
            </a:r>
          </a:p>
          <a:p>
            <a:pPr algn="ctr" defTabSz="825500">
              <a:lnSpc>
                <a:spcPct val="100000"/>
              </a:lnSpc>
              <a:spcBef>
                <a:spcPts val="400"/>
              </a:spcBef>
              <a:defRPr sz="3200" b="0" spc="0">
                <a:solidFill>
                  <a:srgbClr val="FFFFFF"/>
                </a:solidFill>
                <a:latin typeface="Helvetica Neue Medium"/>
                <a:ea typeface="Helvetica Neue Medium"/>
                <a:cs typeface="Helvetica Neue Medium"/>
                <a:sym typeface="Helvetica Neue Medium"/>
              </a:defRPr>
            </a:pPr>
            <a:endParaRPr lang="de-DE" sz="2400" b="0" dirty="0"/>
          </a:p>
        </p:txBody>
      </p:sp>
      <p:sp>
        <p:nvSpPr>
          <p:cNvPr id="50" name="Foliennummer"/>
          <p:cNvSpPr txBox="1">
            <a:spLocks noGrp="1" noRot="1" noMove="1" noResize="1" noEditPoints="1" noAdjustHandles="1" noChangeArrowheads="1" noChangeShapeType="1"/>
          </p:cNvSpPr>
          <p:nvPr>
            <p:ph type="sldNum" sz="quarter" idx="2"/>
          </p:nvPr>
        </p:nvSpPr>
        <p:spPr/>
        <p:txBody>
          <a:bodyPr/>
          <a:lstStyle/>
          <a:p>
            <a:fld id="{86CB4B4D-7CA3-9044-876B-883B54F8677D}" type="slidenum">
              <a:rPr lang="de-DE"/>
              <a:pPr/>
              <a:t>9</a:t>
            </a:fld>
            <a:endParaRPr lang="de-DE" dirty="0"/>
          </a:p>
        </p:txBody>
      </p:sp>
      <p:pic>
        <p:nvPicPr>
          <p:cNvPr id="23" name="Bild" descr="Bild">
            <a:extLst>
              <a:ext uri="{FF2B5EF4-FFF2-40B4-BE49-F238E27FC236}">
                <a16:creationId xmlns:a16="http://schemas.microsoft.com/office/drawing/2014/main" id="{82747EF3-EEFC-12B0-67BD-26B76F9543C5}"/>
              </a:ext>
            </a:extLst>
          </p:cNvPr>
          <p:cNvPicPr>
            <a:picLocks noChangeAspect="1"/>
          </p:cNvPicPr>
          <p:nvPr/>
        </p:nvPicPr>
        <p:blipFill>
          <a:blip r:embed="rId3" cstate="print"/>
          <a:stretch>
            <a:fillRect/>
          </a:stretch>
        </p:blipFill>
        <p:spPr>
          <a:xfrm>
            <a:off x="12727787" y="7489766"/>
            <a:ext cx="900000" cy="900000"/>
          </a:xfrm>
          <a:prstGeom prst="rect">
            <a:avLst/>
          </a:prstGeom>
          <a:ln w="3175">
            <a:miter lim="400000"/>
          </a:ln>
        </p:spPr>
      </p:pic>
      <p:pic>
        <p:nvPicPr>
          <p:cNvPr id="20" name="Bild" descr="Bild">
            <a:extLst>
              <a:ext uri="{FF2B5EF4-FFF2-40B4-BE49-F238E27FC236}">
                <a16:creationId xmlns:a16="http://schemas.microsoft.com/office/drawing/2014/main" id="{CCC46140-9CC7-6EC9-DB9A-E6BEB38E96A5}"/>
              </a:ext>
            </a:extLst>
          </p:cNvPr>
          <p:cNvPicPr>
            <a:picLocks noChangeAspect="1"/>
          </p:cNvPicPr>
          <p:nvPr/>
        </p:nvPicPr>
        <p:blipFill>
          <a:blip r:embed="rId3" cstate="print"/>
          <a:stretch>
            <a:fillRect/>
          </a:stretch>
        </p:blipFill>
        <p:spPr>
          <a:xfrm>
            <a:off x="5647064" y="7479521"/>
            <a:ext cx="900002" cy="900002"/>
          </a:xfrm>
          <a:prstGeom prst="rect">
            <a:avLst/>
          </a:prstGeom>
          <a:ln w="3175">
            <a:miter lim="400000"/>
          </a:ln>
        </p:spPr>
      </p:pic>
      <p:sp>
        <p:nvSpPr>
          <p:cNvPr id="5" name="Abgerundetes Rechteck">
            <a:extLst>
              <a:ext uri="{FF2B5EF4-FFF2-40B4-BE49-F238E27FC236}">
                <a16:creationId xmlns:a16="http://schemas.microsoft.com/office/drawing/2014/main" id="{32D42191-6799-FAF5-3E22-D2C0970D26CB}"/>
              </a:ext>
            </a:extLst>
          </p:cNvPr>
          <p:cNvSpPr/>
          <p:nvPr/>
        </p:nvSpPr>
        <p:spPr>
          <a:xfrm>
            <a:off x="5222257" y="1119600"/>
            <a:ext cx="17280000" cy="2988349"/>
          </a:xfrm>
          <a:prstGeom prst="roundRect">
            <a:avLst>
              <a:gd name="adj" fmla="val 15366"/>
            </a:avLst>
          </a:prstGeom>
          <a:ln cap="flat"/>
          <a:effectLst>
            <a:softEdge rad="0"/>
          </a:effectLst>
        </p:spPr>
        <p:style>
          <a:lnRef idx="2">
            <a:schemeClr val="dk1"/>
          </a:lnRef>
          <a:fillRef idx="1">
            <a:schemeClr val="lt1"/>
          </a:fillRef>
          <a:effectRef idx="0">
            <a:schemeClr val="dk1"/>
          </a:effectRef>
          <a:fontRef idx="minor">
            <a:schemeClr val="dk1"/>
          </a:fontRef>
        </p:style>
        <p:txBody>
          <a:bodyPr wrap="square" lIns="360000" tIns="360000" rIns="360000" bIns="360000" anchor="t">
            <a:spAutoFit/>
          </a:bodyPr>
          <a:lstStyle/>
          <a:p>
            <a:pPr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dirty="0">
                <a:solidFill>
                  <a:schemeClr val="tx1"/>
                </a:solidFill>
                <a:latin typeface="Trebuchet MS" panose="020B0603020202020204" pitchFamily="34" charset="0"/>
              </a:rPr>
              <a:t>b. Clickbaits erkennen und erstellen</a:t>
            </a:r>
          </a:p>
          <a:p>
            <a:pPr marL="468000" defTabSz="825500">
              <a:lnSpc>
                <a:spcPct val="100000"/>
              </a:lnSpc>
              <a:spcBef>
                <a:spcPts val="0"/>
              </a:spcBef>
              <a:spcAft>
                <a:spcPts val="600"/>
              </a:spcAft>
              <a:defRPr sz="3200" b="0" spc="0">
                <a:solidFill>
                  <a:srgbClr val="FFFFFF"/>
                </a:solidFill>
                <a:latin typeface="Helvetica Neue Medium"/>
                <a:ea typeface="Helvetica Neue Medium"/>
                <a:cs typeface="Helvetica Neue Medium"/>
                <a:sym typeface="Helvetica Neue Medium"/>
              </a:defRPr>
            </a:pPr>
            <a:r>
              <a:rPr lang="de-DE" sz="2400" b="0" dirty="0">
                <a:solidFill>
                  <a:schemeClr val="tx1"/>
                </a:solidFill>
                <a:latin typeface="Palatino"/>
              </a:rPr>
              <a:t>Für ein Warm-Up in das Thema bietet sich die Methode </a:t>
            </a:r>
            <a:r>
              <a:rPr lang="de-DE" sz="2400" dirty="0">
                <a:solidFill>
                  <a:schemeClr val="tx1"/>
                </a:solidFill>
                <a:latin typeface="Palatino"/>
              </a:rPr>
              <a:t>Medienzeitreise</a:t>
            </a:r>
            <a:r>
              <a:rPr lang="de-DE" sz="2400" b="0" dirty="0">
                <a:solidFill>
                  <a:schemeClr val="tx1"/>
                </a:solidFill>
                <a:latin typeface="Palatino"/>
              </a:rPr>
              <a:t> an. Hier wird gefragt, wie die Menschen früher kommuniziert und sich informiert haben und welche Veränderungen und Anforderungen dies auch für den einzelnen Menschen bedeutet. Daher ist hier neben der technischen Entwicklung auch die eigene </a:t>
            </a:r>
            <a:r>
              <a:rPr lang="de-DE" sz="2400" dirty="0">
                <a:solidFill>
                  <a:schemeClr val="tx1"/>
                </a:solidFill>
                <a:latin typeface="Palatino"/>
              </a:rPr>
              <a:t>Medienbiografie</a:t>
            </a:r>
            <a:r>
              <a:rPr lang="de-DE" sz="2400" b="0" dirty="0">
                <a:solidFill>
                  <a:schemeClr val="tx1"/>
                </a:solidFill>
                <a:latin typeface="Palatino"/>
              </a:rPr>
              <a:t> interessant.</a:t>
            </a:r>
            <a:endParaRPr sz="2400" dirty="0">
              <a:solidFill>
                <a:schemeClr val="tx1"/>
              </a:solidFill>
              <a:latin typeface="Palatino"/>
            </a:endParaRPr>
          </a:p>
        </p:txBody>
      </p:sp>
      <p:sp>
        <p:nvSpPr>
          <p:cNvPr id="6" name="Abgerundetes Rechteck">
            <a:extLst>
              <a:ext uri="{FF2B5EF4-FFF2-40B4-BE49-F238E27FC236}">
                <a16:creationId xmlns:a16="http://schemas.microsoft.com/office/drawing/2014/main" id="{6D1A549E-8F1C-11B1-4AD9-FE67F2913699}"/>
              </a:ext>
            </a:extLst>
          </p:cNvPr>
          <p:cNvSpPr/>
          <p:nvPr/>
        </p:nvSpPr>
        <p:spPr>
          <a:xfrm>
            <a:off x="5207000" y="4486485"/>
            <a:ext cx="17281525" cy="2083483"/>
          </a:xfrm>
          <a:prstGeom prst="roundRect">
            <a:avLst>
              <a:gd name="adj" fmla="val 25095"/>
            </a:avLst>
          </a:prstGeom>
          <a:ln/>
        </p:spPr>
        <p:style>
          <a:lnRef idx="2">
            <a:schemeClr val="dk1"/>
          </a:lnRef>
          <a:fillRef idx="1">
            <a:schemeClr val="lt1"/>
          </a:fillRef>
          <a:effectRef idx="0">
            <a:schemeClr val="dk1"/>
          </a:effectRef>
          <a:fontRef idx="minor">
            <a:schemeClr val="dk1"/>
          </a:fontRef>
        </p:style>
        <p:txBody>
          <a:bodyPr wrap="square" lIns="360000" tIns="360000" rIns="360000" bIns="360000" anchor="t" anchorCtr="0">
            <a:spAutoFit/>
          </a:bodyPr>
          <a:lstStyle>
            <a:lvl1pPr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1pPr>
            <a:lvl2pPr marL="742950" indent="-28575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2pPr>
            <a:lvl3pPr marL="11430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3pPr>
            <a:lvl4pPr marL="16002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4pPr>
            <a:lvl5pPr marL="2057400" indent="-228600" hangingPunct="0">
              <a:lnSpc>
                <a:spcPts val="6500"/>
              </a:lnSpc>
              <a:spcBef>
                <a:spcPts val="4000"/>
              </a:spcBef>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5pPr>
            <a:lvl6pPr marL="25146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6pPr>
            <a:lvl7pPr marL="29718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7pPr>
            <a:lvl8pPr marL="34290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8pPr>
            <a:lvl9pPr marL="3886200" indent="-228600" defTabSz="457200" fontAlgn="base" hangingPunct="0">
              <a:lnSpc>
                <a:spcPts val="6500"/>
              </a:lnSpc>
              <a:spcBef>
                <a:spcPts val="4000"/>
              </a:spcBef>
              <a:spcAft>
                <a:spcPct val="0"/>
              </a:spcAft>
              <a:defRPr sz="3600" b="1">
                <a:solidFill>
                  <a:srgbClr val="000000"/>
                </a:solidFill>
                <a:latin typeface="Arial" panose="020B0604020202020204" pitchFamily="34" charset="0"/>
                <a:cs typeface="Arial" panose="020B0604020202020204" pitchFamily="34" charset="0"/>
                <a:sym typeface="Trebuchet MS" panose="020B0603020202020204" pitchFamily="34" charset="0"/>
              </a:defRPr>
            </a:lvl9pPr>
          </a:lstStyle>
          <a:p>
            <a:pPr marL="1080000">
              <a:lnSpc>
                <a:spcPct val="100000"/>
              </a:lnSpc>
              <a:spcBef>
                <a:spcPts val="600"/>
              </a:spcBef>
              <a:spcAft>
                <a:spcPts val="600"/>
              </a:spcAft>
            </a:pPr>
            <a:r>
              <a:rPr lang="de-DE" sz="2400" b="0" dirty="0">
                <a:latin typeface="Palatino" pitchFamily="2" charset="77"/>
                <a:ea typeface="Palatino" pitchFamily="2" charset="77"/>
              </a:rPr>
              <a:t>„Clickbaits dienen dem Zweck, höhere Zugriffszahlen und damit u.a. mehr Werbeeinnahmen durch Internetwerbung oder eine größere Markenbekanntheit der Zielseite bzw. des Autors zu erzielen.“ (Wikipedia)</a:t>
            </a:r>
          </a:p>
        </p:txBody>
      </p:sp>
      <p:pic>
        <p:nvPicPr>
          <p:cNvPr id="9" name="Bild" descr="Bild">
            <a:extLst>
              <a:ext uri="{FF2B5EF4-FFF2-40B4-BE49-F238E27FC236}">
                <a16:creationId xmlns:a16="http://schemas.microsoft.com/office/drawing/2014/main" id="{89563DE1-95AA-4603-302F-B4B0BE7E9782}"/>
              </a:ext>
            </a:extLst>
          </p:cNvPr>
          <p:cNvPicPr>
            <a:picLocks noChangeAspect="1"/>
          </p:cNvPicPr>
          <p:nvPr/>
        </p:nvPicPr>
        <p:blipFill>
          <a:blip r:embed="rId4" cstate="print"/>
          <a:stretch>
            <a:fillRect/>
          </a:stretch>
        </p:blipFill>
        <p:spPr>
          <a:xfrm>
            <a:off x="5639272" y="4769768"/>
            <a:ext cx="900002" cy="900000"/>
          </a:xfrm>
          <a:prstGeom prst="rect">
            <a:avLst/>
          </a:prstGeom>
          <a:ln w="3175">
            <a:miter lim="400000"/>
          </a:ln>
        </p:spPr>
      </p:pic>
    </p:spTree>
    <p:extLst>
      <p:ext uri="{BB962C8B-B14F-4D97-AF65-F5344CB8AC3E}">
        <p14:creationId xmlns:p14="http://schemas.microsoft.com/office/powerpoint/2010/main" val="1140733098"/>
      </p:ext>
    </p:extLst>
  </p:cSld>
  <p:clrMapOvr>
    <a:masterClrMapping/>
  </p:clrMapOvr>
  <p:transition spd="med"/>
</p:sld>
</file>

<file path=ppt/theme/theme1.xml><?xml version="1.0" encoding="utf-8"?>
<a:theme xmlns:a="http://schemas.openxmlformats.org/drawingml/2006/main" name="White">
  <a:themeElements>
    <a:clrScheme name="DINA">
      <a:dk1>
        <a:srgbClr val="000000"/>
      </a:dk1>
      <a:lt1>
        <a:srgbClr val="FFFFFF"/>
      </a:lt1>
      <a:dk2>
        <a:srgbClr val="5E5E5E"/>
      </a:dk2>
      <a:lt2>
        <a:srgbClr val="D5D5D5"/>
      </a:lt2>
      <a:accent1>
        <a:srgbClr val="FFF893"/>
      </a:accent1>
      <a:accent2>
        <a:srgbClr val="F9D1E7"/>
      </a:accent2>
      <a:accent3>
        <a:srgbClr val="61D836"/>
      </a:accent3>
      <a:accent4>
        <a:srgbClr val="FAE232"/>
      </a:accent4>
      <a:accent5>
        <a:srgbClr val="FF644E"/>
      </a:accent5>
      <a:accent6>
        <a:srgbClr val="EF5FA7"/>
      </a:accent6>
      <a:hlink>
        <a:srgbClr val="000000"/>
      </a:hlink>
      <a:folHlink>
        <a:srgbClr val="000000"/>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993"/>
        </a:solidFill>
        <a:ln w="3175">
          <a:miter lim="400000"/>
        </a:ln>
      </a:spPr>
      <a:bodyPr lIns="0" tIns="0" rIns="0" bIns="0" anchor="ctr"/>
      <a:lstStyle>
        <a:defPPr algn="ctr" defTabSz="825500">
          <a:lnSpc>
            <a:spcPct val="100000"/>
          </a:lnSpc>
          <a:spcBef>
            <a:spcPts val="0"/>
          </a:spcBef>
          <a:defRPr sz="3200" b="0" spc="0">
            <a:solidFill>
              <a:srgbClr val="FFFFFF"/>
            </a:solidFill>
            <a:latin typeface="Helvetica Neue Medium"/>
            <a:ea typeface="Helvetica Neue Medium"/>
            <a:cs typeface="Helvetica Neue Medium"/>
            <a:sym typeface="Helvetica Neue Medium"/>
          </a:defRPr>
        </a:defPPr>
      </a:lst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ln w="3175">
          <a:miter lim="400000"/>
        </a:ln>
        <a:extLst>
          <a:ext uri="{C572A759-6A51-4108-AA02-DFA0A04FC94B}">
            <ma14:wrappingTextBoxFlag xmlns:ma14="http://schemas.microsoft.com/office/mac/drawingml/2011/main" xmlns:a14="http://schemas.microsoft.com/office/drawing/2010/main" xmlns:m="http://schemas.openxmlformats.org/officeDocument/2006/math" xmlns:p="http://schemas.openxmlformats.org/presentationml/2006/main" xmlns:r="http://schemas.openxmlformats.org/officeDocument/2006/relationships" xmlns="" val="1"/>
          </a:ext>
        </a:extLst>
      </a:spPr>
      <a:bodyPr lIns="381000" tIns="381000" rIns="381000" bIns="381000">
        <a:spAutoFit/>
      </a:bodyPr>
      <a:lstStyle>
        <a:defPPr algn="l">
          <a:defRPr dirty="0" err="1" smtClean="0"/>
        </a:defPPr>
      </a:lstStyle>
    </a:txDef>
  </a:objectDefaults>
  <a:extraClrScheme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alatino"/>
        <a:ea typeface="Palatino"/>
        <a:cs typeface="Palatino"/>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457200" rtl="0" fontAlgn="auto" latinLnBrk="0" hangingPunct="0">
          <a:lnSpc>
            <a:spcPts val="6500"/>
          </a:lnSpc>
          <a:spcBef>
            <a:spcPts val="4000"/>
          </a:spcBef>
          <a:spcAft>
            <a:spcPts val="0"/>
          </a:spcAft>
          <a:buClrTx/>
          <a:buSzTx/>
          <a:buFontTx/>
          <a:buNone/>
          <a:tabLst/>
          <a:defRPr kumimoji="0" sz="3600" b="1" i="0" u="none" strike="noStrike" cap="none" spc="72"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19830</Words>
  <Application>Microsoft Office PowerPoint</Application>
  <PresentationFormat>Benutzerdefiniert</PresentationFormat>
  <Paragraphs>1181</Paragraphs>
  <Slides>79</Slides>
  <Notes>71</Notes>
  <HiddenSlides>0</HiddenSlides>
  <MMClips>0</MMClips>
  <ScaleCrop>false</ScaleCrop>
  <HeadingPairs>
    <vt:vector size="6" baseType="variant">
      <vt:variant>
        <vt:lpstr>Verwendete Schriftarten</vt:lpstr>
      </vt:variant>
      <vt:variant>
        <vt:i4>10</vt:i4>
      </vt:variant>
      <vt:variant>
        <vt:lpstr>Design</vt:lpstr>
      </vt:variant>
      <vt:variant>
        <vt:i4>2</vt:i4>
      </vt:variant>
      <vt:variant>
        <vt:lpstr>Folientitel</vt:lpstr>
      </vt:variant>
      <vt:variant>
        <vt:i4>79</vt:i4>
      </vt:variant>
    </vt:vector>
  </HeadingPairs>
  <TitlesOfParts>
    <vt:vector size="91" baseType="lpstr">
      <vt:lpstr>Arial</vt:lpstr>
      <vt:lpstr>Calibri</vt:lpstr>
      <vt:lpstr>Calibri Light</vt:lpstr>
      <vt:lpstr>Helvetica Neue</vt:lpstr>
      <vt:lpstr>Helvetica Neue Medium</vt:lpstr>
      <vt:lpstr>Palatino</vt:lpstr>
      <vt:lpstr>Siemens Sans Roman</vt:lpstr>
      <vt:lpstr>Symbol</vt:lpstr>
      <vt:lpstr>Times New Roman</vt:lpstr>
      <vt:lpstr>Trebuchet MS</vt:lpstr>
      <vt:lpstr>White</vt:lpstr>
      <vt:lpstr>Benutzerdefiniertes Design</vt:lpstr>
      <vt:lpstr>PowerPoint-Präsentation</vt:lpstr>
      <vt:lpstr>Inhalt</vt:lpstr>
      <vt:lpstr>Mit DINA arbeiten</vt:lpstr>
      <vt:lpstr>PowerPoint-Präsentation</vt:lpstr>
      <vt:lpstr>PowerPoint-Präsentation</vt:lpstr>
      <vt:lpstr>PowerPoint-Präsentation</vt:lpstr>
      <vt:lpstr>Thematische Einführung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Über das Finden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Über das Suchen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Wer spricht, schreibt, sendet hier?</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Jede*r eine Quelle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Was ist Journalismus?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Desinformation erkennen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Extras: Da ist noch etwas</vt:lpstr>
      <vt:lpstr>PowerPoint-Präsentation</vt:lpstr>
      <vt:lpstr>PowerPoint-Präsentation</vt:lpstr>
      <vt:lpstr>PowerPoint-Präsentation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riffi</dc:creator>
  <cp:lastModifiedBy>Obermanns, Astrid</cp:lastModifiedBy>
  <cp:revision>248</cp:revision>
  <cp:lastPrinted>2022-08-04T09:08:58Z</cp:lastPrinted>
  <dcterms:modified xsi:type="dcterms:W3CDTF">2022-09-15T14:53:39Z</dcterms:modified>
</cp:coreProperties>
</file>